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4" r:id="rId3"/>
    <p:sldId id="266" r:id="rId4"/>
    <p:sldId id="267" r:id="rId5"/>
    <p:sldId id="261" r:id="rId6"/>
    <p:sldId id="269" r:id="rId7"/>
    <p:sldId id="268" r:id="rId8"/>
    <p:sldId id="270" r:id="rId9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0000"/>
    <a:srgbClr val="4A07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754" autoAdjust="0"/>
  </p:normalViewPr>
  <p:slideViewPr>
    <p:cSldViewPr>
      <p:cViewPr varScale="1">
        <p:scale>
          <a:sx n="86" d="100"/>
          <a:sy n="86" d="100"/>
        </p:scale>
        <p:origin x="1358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UL_fast\Projekty_2019\rp_&#250;nor\&#269;is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UL_fast\Projekty_2019\rp_&#250;nor\&#269;is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UL_fast\Projekty_2019\rp_&#250;nor\&#269;is20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UL_fast\Projekty_2019\rp_&#250;nor\&#269;is2018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UL_fast\Projekty_2019\rp_&#250;nor\&#269;is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List1!$D$9:$G$9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List1!$D$13:$G$13</c:f>
              <c:numCache>
                <c:formatCode>#,##0.0</c:formatCode>
                <c:ptCount val="4"/>
                <c:pt idx="0">
                  <c:v>478.01</c:v>
                </c:pt>
                <c:pt idx="1">
                  <c:v>486.1</c:v>
                </c:pt>
                <c:pt idx="2" formatCode="0.0">
                  <c:v>498.37104482288822</c:v>
                </c:pt>
                <c:pt idx="3" formatCode="0.0">
                  <c:v>513.4817363794732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5C-478B-8284-E4FC2ABC0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208512"/>
        <c:axId val="279209168"/>
      </c:barChart>
      <c:catAx>
        <c:axId val="27920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79209168"/>
        <c:crosses val="autoZero"/>
        <c:auto val="1"/>
        <c:lblAlgn val="ctr"/>
        <c:lblOffset val="100"/>
        <c:noMultiLvlLbl val="0"/>
      </c:catAx>
      <c:valAx>
        <c:axId val="279209168"/>
        <c:scaling>
          <c:orientation val="minMax"/>
          <c:min val="0"/>
        </c:scaling>
        <c:delete val="0"/>
        <c:axPos val="l"/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7920851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86D6-49CD-B935-BDFC9B74C89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6D6-49CD-B935-BDFC9B74C89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6D6-49CD-B935-BDFC9B74C89B}"/>
              </c:ext>
            </c:extLst>
          </c:dPt>
          <c:dPt>
            <c:idx val="3"/>
            <c:invertIfNegative val="0"/>
            <c:bubble3D val="0"/>
            <c:spPr>
              <a:solidFill>
                <a:srgbClr val="E8248B"/>
              </a:solidFill>
            </c:spPr>
            <c:extLst>
              <c:ext xmlns:c16="http://schemas.microsoft.com/office/drawing/2014/chart" uri="{C3380CC4-5D6E-409C-BE32-E72D297353CC}">
                <c16:uniqueId val="{00000007-86D6-49CD-B935-BDFC9B74C89B}"/>
              </c:ext>
            </c:extLst>
          </c:dPt>
          <c:dPt>
            <c:idx val="4"/>
            <c:invertIfNegative val="0"/>
            <c:bubble3D val="0"/>
            <c:spPr>
              <a:solidFill>
                <a:srgbClr val="19D519"/>
              </a:solidFill>
            </c:spPr>
            <c:extLst>
              <c:ext xmlns:c16="http://schemas.microsoft.com/office/drawing/2014/chart" uri="{C3380CC4-5D6E-409C-BE32-E72D297353CC}">
                <c16:uniqueId val="{00000009-86D6-49CD-B935-BDFC9B74C89B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86D6-49CD-B935-BDFC9B74C89B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D-86D6-49CD-B935-BDFC9B74C89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F-86D6-49CD-B935-BDFC9B74C89B}"/>
              </c:ext>
            </c:extLst>
          </c:dPt>
          <c:dPt>
            <c:idx val="9"/>
            <c:invertIfNegative val="0"/>
            <c:bubble3D val="0"/>
            <c:spPr>
              <a:solidFill>
                <a:srgbClr val="D6D218"/>
              </a:solidFill>
            </c:spPr>
            <c:extLst>
              <c:ext xmlns:c16="http://schemas.microsoft.com/office/drawing/2014/chart" uri="{C3380CC4-5D6E-409C-BE32-E72D297353CC}">
                <c16:uniqueId val="{00000011-86D6-49CD-B935-BDFC9B74C89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List1!$L$27:$T$27</c:f>
              <c:strCache>
                <c:ptCount val="9"/>
                <c:pt idx="0">
                  <c:v>Q4 2016</c:v>
                </c:pt>
                <c:pt idx="1">
                  <c:v>Q12017</c:v>
                </c:pt>
                <c:pt idx="2">
                  <c:v>Q22017</c:v>
                </c:pt>
                <c:pt idx="3">
                  <c:v>Q32017</c:v>
                </c:pt>
                <c:pt idx="4">
                  <c:v>Q4 2017</c:v>
                </c:pt>
                <c:pt idx="5">
                  <c:v>Q12018</c:v>
                </c:pt>
                <c:pt idx="6">
                  <c:v>Q22018</c:v>
                </c:pt>
                <c:pt idx="7">
                  <c:v>Q32018</c:v>
                </c:pt>
                <c:pt idx="8">
                  <c:v>Q42018</c:v>
                </c:pt>
              </c:strCache>
            </c:strRef>
          </c:cat>
          <c:val>
            <c:numRef>
              <c:f>List1!$L$28:$T$28</c:f>
              <c:numCache>
                <c:formatCode>0.0%</c:formatCode>
                <c:ptCount val="9"/>
                <c:pt idx="0">
                  <c:v>1.6924332126942998E-2</c:v>
                </c:pt>
                <c:pt idx="1">
                  <c:v>2.9162125340599365E-2</c:v>
                </c:pt>
                <c:pt idx="2">
                  <c:v>8.6082570481260667E-4</c:v>
                </c:pt>
                <c:pt idx="3">
                  <c:v>2.4950272479563829E-2</c:v>
                </c:pt>
                <c:pt idx="4">
                  <c:v>2.5243869209809144E-2</c:v>
                </c:pt>
                <c:pt idx="5">
                  <c:v>2.7439373297002634E-2</c:v>
                </c:pt>
                <c:pt idx="6">
                  <c:v>2.9863760217983426E-2</c:v>
                </c:pt>
                <c:pt idx="7">
                  <c:v>2.8294959128065234E-2</c:v>
                </c:pt>
                <c:pt idx="8">
                  <c:v>3.0320163487738361E-2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86D6-49CD-B935-BDFC9B74C8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956672"/>
        <c:axId val="212958208"/>
      </c:barChart>
      <c:catAx>
        <c:axId val="212956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100" b="1"/>
            </a:pPr>
            <a:endParaRPr lang="cs-CZ"/>
          </a:p>
        </c:txPr>
        <c:crossAx val="212958208"/>
        <c:crosses val="autoZero"/>
        <c:auto val="1"/>
        <c:lblAlgn val="ctr"/>
        <c:lblOffset val="100"/>
        <c:noMultiLvlLbl val="0"/>
      </c:catAx>
      <c:valAx>
        <c:axId val="212958208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212956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603-4599-8042-FA84B0CDC3A6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603-4599-8042-FA84B0CDC3A6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603-4599-8042-FA84B0CDC3A6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603-4599-8042-FA84B0CDC3A6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F603-4599-8042-FA84B0CDC3A6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603-4599-8042-FA84B0CDC3A6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F603-4599-8042-FA84B0CDC3A6}"/>
                </c:ext>
              </c:extLst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F603-4599-8042-FA84B0CDC3A6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971C54"/>
                </a:solidFill>
                <a:round/>
              </a:ln>
              <a:effectLst>
                <a:outerShdw blurRad="50800" dist="38100" dir="2700000" algn="tl" rotWithShape="0">
                  <a:srgbClr val="971C54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List1!$A$10:$A$13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List1!$G$10:$G$13</c:f>
              <c:numCache>
                <c:formatCode>0.0</c:formatCode>
                <c:ptCount val="4"/>
                <c:pt idx="0">
                  <c:v>293.11174821324119</c:v>
                </c:pt>
                <c:pt idx="1">
                  <c:v>501.08843226573509</c:v>
                </c:pt>
                <c:pt idx="2">
                  <c:v>266.51833608246505</c:v>
                </c:pt>
                <c:pt idx="3">
                  <c:v>513.4817363794732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603-4599-8042-FA84B0CDC3A6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List1!$D$9:$G$9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List1!$D$14:$G$14</c:f>
              <c:numCache>
                <c:formatCode>#,##0.0</c:formatCode>
                <c:ptCount val="4"/>
                <c:pt idx="0">
                  <c:v>1464.3932331999999</c:v>
                </c:pt>
                <c:pt idx="1">
                  <c:v>1502.3149049046319</c:v>
                </c:pt>
                <c:pt idx="2" formatCode="0.0">
                  <c:v>1529.3974825054099</c:v>
                </c:pt>
                <c:pt idx="3" formatCode="0.0">
                  <c:v>1574.2002529409147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60-49FA-ADF4-FADFF538D8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208512"/>
        <c:axId val="279209168"/>
      </c:barChart>
      <c:catAx>
        <c:axId val="27920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79209168"/>
        <c:crosses val="autoZero"/>
        <c:auto val="1"/>
        <c:lblAlgn val="ctr"/>
        <c:lblOffset val="100"/>
        <c:noMultiLvlLbl val="0"/>
      </c:catAx>
      <c:valAx>
        <c:axId val="279209168"/>
        <c:scaling>
          <c:orientation val="minMax"/>
          <c:min val="0"/>
        </c:scaling>
        <c:delete val="0"/>
        <c:axPos val="l"/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7920851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DA6-49FF-84E9-CA971E52FAC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DA6-49FF-84E9-CA971E52FAC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7DA6-49FF-84E9-CA971E52FACB}"/>
              </c:ext>
            </c:extLst>
          </c:dPt>
          <c:dPt>
            <c:idx val="3"/>
            <c:invertIfNegative val="0"/>
            <c:bubble3D val="0"/>
            <c:spPr>
              <a:solidFill>
                <a:srgbClr val="E8248B"/>
              </a:solidFill>
            </c:spPr>
            <c:extLst>
              <c:ext xmlns:c16="http://schemas.microsoft.com/office/drawing/2014/chart" uri="{C3380CC4-5D6E-409C-BE32-E72D297353CC}">
                <c16:uniqueId val="{00000007-7DA6-49FF-84E9-CA971E52FACB}"/>
              </c:ext>
            </c:extLst>
          </c:dPt>
          <c:dPt>
            <c:idx val="4"/>
            <c:invertIfNegative val="0"/>
            <c:bubble3D val="0"/>
            <c:spPr>
              <a:solidFill>
                <a:srgbClr val="19D519"/>
              </a:solidFill>
            </c:spPr>
            <c:extLst>
              <c:ext xmlns:c16="http://schemas.microsoft.com/office/drawing/2014/chart" uri="{C3380CC4-5D6E-409C-BE32-E72D297353CC}">
                <c16:uniqueId val="{00000009-7DA6-49FF-84E9-CA971E52FACB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7DA6-49FF-84E9-CA971E52FACB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D-7DA6-49FF-84E9-CA971E52FAC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F-7DA6-49FF-84E9-CA971E52FACB}"/>
              </c:ext>
            </c:extLst>
          </c:dPt>
          <c:dPt>
            <c:idx val="9"/>
            <c:invertIfNegative val="0"/>
            <c:bubble3D val="0"/>
            <c:spPr>
              <a:solidFill>
                <a:srgbClr val="D6D218"/>
              </a:solidFill>
            </c:spPr>
            <c:extLst>
              <c:ext xmlns:c16="http://schemas.microsoft.com/office/drawing/2014/chart" uri="{C3380CC4-5D6E-409C-BE32-E72D297353CC}">
                <c16:uniqueId val="{00000011-7DA6-49FF-84E9-CA971E52FA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List1!$C$21:$G$21</c:f>
              <c:strCache>
                <c:ptCount val="5"/>
                <c:pt idx="0">
                  <c:v>2014/2013</c:v>
                </c:pt>
                <c:pt idx="1">
                  <c:v>2015/2014</c:v>
                </c:pt>
                <c:pt idx="2">
                  <c:v>2016/2015</c:v>
                </c:pt>
                <c:pt idx="3">
                  <c:v>2017/2016</c:v>
                </c:pt>
                <c:pt idx="4">
                  <c:v>2018/2017</c:v>
                </c:pt>
              </c:strCache>
            </c:strRef>
          </c:cat>
          <c:val>
            <c:numRef>
              <c:f>List1!$C$22:$G$22</c:f>
              <c:numCache>
                <c:formatCode>0.0%</c:formatCode>
                <c:ptCount val="5"/>
                <c:pt idx="0">
                  <c:v>1.6159999999999952E-2</c:v>
                </c:pt>
                <c:pt idx="1">
                  <c:v>4.2543392162446292E-3</c:v>
                </c:pt>
                <c:pt idx="2">
                  <c:v>2.5895825550740437E-2</c:v>
                </c:pt>
                <c:pt idx="3">
                  <c:v>1.8027230850443665E-2</c:v>
                </c:pt>
                <c:pt idx="4">
                  <c:v>2.9294392692545967E-2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DA6-49FF-84E9-CA971E52F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956672"/>
        <c:axId val="212958208"/>
      </c:barChart>
      <c:catAx>
        <c:axId val="212956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100" b="1"/>
            </a:pPr>
            <a:endParaRPr lang="cs-CZ"/>
          </a:p>
        </c:txPr>
        <c:crossAx val="212958208"/>
        <c:crosses val="autoZero"/>
        <c:auto val="1"/>
        <c:lblAlgn val="ctr"/>
        <c:lblOffset val="100"/>
        <c:noMultiLvlLbl val="0"/>
      </c:catAx>
      <c:valAx>
        <c:axId val="212958208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212956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50631" y="1196975"/>
            <a:ext cx="7772400" cy="9652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pøedlohy nadpisù.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50631" y="2492376"/>
            <a:ext cx="7776797" cy="3121025"/>
          </a:xfrm>
          <a:solidFill>
            <a:srgbClr val="EAEAEA"/>
          </a:solidFill>
        </p:spPr>
        <p:txBody>
          <a:bodyPr/>
          <a:lstStyle>
            <a:lvl1pPr algn="ctr">
              <a:defRPr/>
            </a:lvl1pPr>
            <a:lvl2pPr lvl="1" algn="ctr">
              <a:defRPr/>
            </a:lvl2pPr>
          </a:lstStyle>
          <a:p>
            <a:r>
              <a:rPr lang="cs-CZ" dirty="0"/>
              <a:t>Klepnutím lze upravit styl </a:t>
            </a:r>
            <a:r>
              <a:rPr lang="cs-CZ" dirty="0" err="1"/>
              <a:t>pøedlohy</a:t>
            </a:r>
            <a:r>
              <a:rPr lang="cs-CZ" dirty="0"/>
              <a:t> </a:t>
            </a:r>
            <a:r>
              <a:rPr lang="cs-CZ" dirty="0" err="1"/>
              <a:t>podnadpisù</a:t>
            </a:r>
            <a:r>
              <a:rPr lang="cs-CZ" dirty="0"/>
              <a:t>.</a:t>
            </a:r>
          </a:p>
          <a:p>
            <a:pPr lvl="1"/>
            <a:r>
              <a:rPr lang="cs-CZ" dirty="0" err="1"/>
              <a:t>Ghjgfjgfhj</a:t>
            </a:r>
            <a:r>
              <a:rPr lang="cs-CZ" dirty="0"/>
              <a:t> </a:t>
            </a:r>
            <a:r>
              <a:rPr lang="cs-CZ" dirty="0" err="1"/>
              <a:t>fghj</a:t>
            </a:r>
            <a:r>
              <a:rPr lang="cs-CZ" dirty="0"/>
              <a:t> </a:t>
            </a:r>
            <a:r>
              <a:rPr lang="cs-CZ" dirty="0" err="1"/>
              <a:t>gfhj</a:t>
            </a:r>
            <a:r>
              <a:rPr lang="cs-CZ" dirty="0"/>
              <a:t> </a:t>
            </a:r>
            <a:r>
              <a:rPr lang="cs-CZ" dirty="0" err="1"/>
              <a:t>gfhj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83215" y="115889"/>
            <a:ext cx="1910862" cy="5691187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50631" y="115889"/>
            <a:ext cx="5591908" cy="5691187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50631" y="115889"/>
            <a:ext cx="7643446" cy="5691187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631" y="115888"/>
            <a:ext cx="7643446" cy="6477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graf 2"/>
          <p:cNvSpPr>
            <a:spLocks noGrp="1"/>
          </p:cNvSpPr>
          <p:nvPr>
            <p:ph type="chart" idx="1"/>
          </p:nvPr>
        </p:nvSpPr>
        <p:spPr>
          <a:xfrm>
            <a:off x="716574" y="836613"/>
            <a:ext cx="7577503" cy="4970462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16574" y="836613"/>
            <a:ext cx="3717680" cy="4970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4931" y="836613"/>
            <a:ext cx="3719146" cy="4970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631" y="115888"/>
            <a:ext cx="764344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pic>
        <p:nvPicPr>
          <p:cNvPr id="1027" name="Picture 5"/>
          <p:cNvPicPr>
            <a:picLocks noChangeArrowheads="1"/>
          </p:cNvPicPr>
          <p:nvPr/>
        </p:nvPicPr>
        <p:blipFill>
          <a:blip r:embed="rId15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3570" y="6272213"/>
            <a:ext cx="2365131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6"/>
          <p:cNvPicPr>
            <a:picLocks noChangeArrowheads="1"/>
          </p:cNvPicPr>
          <p:nvPr/>
        </p:nvPicPr>
        <p:blipFill>
          <a:blip r:embed="rId16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2031" y="5943600"/>
            <a:ext cx="121920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971C5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971C54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971C54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971C54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971C54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rgbClr val="971C54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rgbClr val="971C54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rgbClr val="971C54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rgbClr val="971C5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971C54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lnSpc>
          <a:spcPct val="130000"/>
        </a:lnSpc>
        <a:spcBef>
          <a:spcPct val="4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723900" indent="-2667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rgbClr val="971C54"/>
        </a:buClr>
        <a:buSzPct val="145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ð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hyperlink" Target="http://www.apsv.cz/" TargetMode="External"/><Relationship Id="rId12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0.png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4" Type="http://schemas.openxmlformats.org/officeDocument/2006/relationships/image" Target="../media/image5.jpeg"/><Relationship Id="rId9" Type="http://schemas.openxmlformats.org/officeDocument/2006/relationships/hyperlink" Target="http://www.google.cz/url?sa=i&amp;rct=j&amp;q=&amp;esrc=s&amp;frm=1&amp;source=images&amp;cd=&amp;cad=rja&amp;docid=lFA8Ry2tvdg5YM&amp;tbnid=sQVozss119rEJM:&amp;ved=0CAUQjRw&amp;url=http://www.one-step.cz/reference-projekty&amp;ei=vl9yUoiqDsKctQaT94Fw&amp;bvm=bv.55819444,d.bGE&amp;psig=AFQjCNGHN35w41nkn8_hnewJ0L8J_5-ELw&amp;ust=1383313697951448" TargetMode="External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8758CE08-EF43-4470-A63A-08ECF33C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3588747"/>
            <a:ext cx="3111297" cy="166471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7" name="Skupina 16"/>
          <p:cNvGrpSpPr/>
          <p:nvPr/>
        </p:nvGrpSpPr>
        <p:grpSpPr>
          <a:xfrm>
            <a:off x="287524" y="5777219"/>
            <a:ext cx="8568952" cy="1008112"/>
            <a:chOff x="395536" y="5849888"/>
            <a:chExt cx="8568952" cy="1008112"/>
          </a:xfrm>
        </p:grpSpPr>
        <p:pic>
          <p:nvPicPr>
            <p:cNvPr id="7177" name="Picture 9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395536" y="5849888"/>
              <a:ext cx="1548172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5580112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658822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730830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9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7812360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/>
        </p:nvSpPr>
        <p:spPr>
          <a:xfrm>
            <a:off x="1486711" y="448866"/>
            <a:ext cx="59401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/>
              <a:t>Čisté investice do </a:t>
            </a:r>
          </a:p>
          <a:p>
            <a:pPr algn="ctr"/>
            <a:r>
              <a:rPr lang="cs-CZ" sz="3600" dirty="0"/>
              <a:t>rozhlasové reklamy</a:t>
            </a:r>
          </a:p>
        </p:txBody>
      </p:sp>
      <p:pic>
        <p:nvPicPr>
          <p:cNvPr id="9" name="Obrázek 8" descr="RRM_logo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699792" y="6033169"/>
            <a:ext cx="432048" cy="432048"/>
          </a:xfrm>
          <a:prstGeom prst="rect">
            <a:avLst/>
          </a:prstGeom>
        </p:spPr>
      </p:pic>
      <p:sp>
        <p:nvSpPr>
          <p:cNvPr id="7170" name="AutoShape 2" descr="data:image/jpeg;base64,/9j/4AAQSkZJRgABAQAAAQABAAD/2wCEAAkGBwgSBhEUBwgUExUWGB0bFRQSFh4QFRwWIBQYIiAcGx8bHSgsJCYxJx8YIzUtKCo3Li46HSs/RDMyQzIwOisBCgoKDg0OGxAQGzIlHiUsLSwxMDcxNDc3LC8vLCwsLSw3NDEtLDYxLSw0LCwsLDAuLCwsOCwtLDQ0LCwsLDQ0LP/AABEIAGQAZAMBEQACEQEDEQH/xAAbAAEAAQUBAAAAAAAAAAAAAAAABQIDBAYHAf/EADYQAAEDAwICBggFBQAAAAAAAAEAAgMEESEFEgYxExRRYXGRIjJBQlWBsdEHFRcz8BYjNVLB/8QAGgEBAAMBAQEAAAAAAAAAAAAAAAIDBAEFBv/EAC4RAQACAQMCBAQFBQAAAAAAAAABAgMRElEEIRMxQZEUFTJSInGBscFhodHw8f/aAAwDAQACEQMRAD8A7igICAgICAgICAgICAgICAgICAgICAgICAgICAgICAgICAgICAgICAgICAgICAgICAgICAgICAgsV1ZTQ0zpK2drGN5ucbBSrWbTpWO7lrRWNZapLx9D1fpotJnNMHBpqHWjBubXa1xu4LXHRzrtm0buGeepjTdpOnLcliaRAQEBAQEBAQEETxJxBQ0VB0lc/Jwxjcve7saPLwV2HDbLbSv/ABXly1xxrLQtdfM2OKu46pnPaX7YKKMjZHdrnbpNxFzZtv5Yb8URMziwT+duWTJrERky/pDzirXmyzaZJVUjxCXdJHRss6Z5HquIGA3kAL3Nzjs7gw7YvET38tfSHMuSJ2TMduE7rP4hCkkYNU0KeMvF2guYbj5OWfH0Xia7LRPuuv1Wz6qyj/1d0z4XN5s+6s+WX+6Ffx1OJZWnfiXFUSlunaBUylou4M2usO/KhfoJpGtrxCdOri/01li/q9pnwubzZ91P5Zf7oQ+OpxJ+rumfC5vNn3T5Zf7oPjqcS8P4v6Zb/FzebPuu/LL/AHQfHU4dGY67AR7QvMblSAgiuJdeo6LS3TVru5rB6znexo/mFbhw2y221V5ctcdd0oThjQKuSu69xPmocP7UVvRhZ2AH3vor8+ata+Fi+n1nlVixTM+Jk8/2X+PabTJIqMa1UNjhFQHO34DrQykNPio9La8TbZGs6fzCWeKzEb/LVzri7jGl/MJf6aJDn4fVH9zbyDIv9GjtGT9fS6fpbbY8X2/meWDP1Eaz4fv/AIXqTi3hmSppPzbSXOLIhE98jt7GAA5Ywetc5JOQuW6bNEW2W851SjPima7o9NGs0dNof5y/rmol1OwF12MMbn9kbQeXiVqtbLs/DH4v2/qz1rTd3nt/vZsHDXG1HFqbn11OY4WMPV6en9QPJtd2Rudb3nLNm6S1q6VnWZ85lfi6msW1mO3pCJmrOF5mB01FLSlgIEcDhMZQeRL3j0XDNyQb3V0Vz07ROuvPp+iqbYrecaaf3Q0sNH1pohrrsd77mFpb3OaL5HddXxNtO8d1UxXXtPZOcVavRdUZBpLaZ8XRN3PZDtk6QD0jucAcnPzWfBitrvvrrryvy5K6RWumn5O+wfsN8B9F8/Pm9ePJcXHRBA8QQMNfC92ntlcxrujc5pcWSEssfDGfBTre1YmInzQtWJmJmFEOqV5a0nmd/oGM5IcwBoIOL3OT5YUUtTrVRNRu6zQtJ2B0XSM3N32AdcHlYkd9iexdiZr5S5Ma+bDc9m8lmhRhoyQYRcN22zjnuv8AJql4l+ZR214UkENcH6VELe/0Ayd1rW8LnnbHfh4luZ9zbXhcMW2ozpkL22ubQBpttvi18/VPEtzPu7srwu0MdO556XTYr7CS3oBZpHK5558M+zkniX5n3NteGHGQY3lunREttYCnab4BJGc+0J4luZ93NteGQY29IBJpcDQMPf0Ic0HBLhgXFiB437E8S3Mu7K8KZ2Qt3baOFwG21qcDde2QCb93/U8S/M+7m2vDbB3KtYICAgICAgICAgICAgICAgICAgICAgICAgICAgICAgICAgICAgICAgICAgICAgICAgICAgICAgICAgICAgICAgICAg/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7175" name="AutoShape 7" descr="data:image/jpeg;base64,/9j/4AAQSkZJRgABAQAAAQABAAD/2wCEAAkGBhEQEBIQERAQEBITFBQUEQ4RFRYVEBUQFhIVFRMQEhIXGzIeGxovGhYWHy8gIycrLDgsFR8xNTAqNSYrLCoBCQoKDgwMFQ8PFC0gHB8sNSwpKSksKTUsLi8sKSkpKSwpKSkvLDUsKSksLTUqKSk1KTAsKS4pKSwpKSkpMDAsKf/AABEIAMIBAwMBIgACEQEDEQH/xAAcAAEAAgMBAQEAAAAAAAAAAAAABQYBBAcDAgj/xABBEAACAgECBAMFAwkGBgMAAAABAgADBAURBhIhMQcTURQiQWFxMoGRFVJTVGKSk9HSFyMzQnLBQ4KUobHwFjRk/8QAGQEBAQEBAQEAAAAAAAAAAAAAAAEDBAIF/8QAJhEBAAICAAQFBQAAAAAAAAAAAAECAxEEITFBEiMyUXEFgaHB8P/aAAwDAQACEQMRAD8A7jERAREQEREBERAREQEREBERAREQEREBERAREQEREBERAREQEREBERAREQEREBERAREQEREBERAREQEREBERAREQEREBERAREQEREBERAREQEREBERAREQEREBERAREQEREBERAREQERMbwMxMbzMBERAREQEREBERAREQEREBERAREQEREBERAREQEREBERAREQETBMr1HFaZGYcTGAt8sc2Tf/AMNADsK02+05PT0Gx77bSxEzvSbWEmamJqddys9bh0UlTYPscy9G2bsdj0JHToZy3xV43sNj4NDFUQbXuvRnfbfyt/zR039Sfl1tPFFHk6IUx+iLVSu6/oTy85+8E7n5maXxTTHFp7ri8zJFITmi8Rpl2Wigc1VR5Wv/AMrWfm1j4gDu3zG28mZyfwt4rqoD4tzCsO/PXY3ReYgBkZvh2BBPrtOqhwR/vMYncOnisM4ck11y7PuJ87xzj8e0rmfURvEBERAREQEREBERAREQEREBERAREQEREBERAREQEwTMzBgc98V+L2x61xKWK2XKTY6/aSnfbYehJ3G/oD6zU8EgvlZXbm8yvf15eQ7fdvzSq+Kyt+VLebfY11FP9PJt0/5uaR3BnFTadkeaAXrcct1Y7sm+4Zf2geo+pE+pGHfDar1nm5vH5nN58Z4L06hlLYDubXcE/wCZLGLqw+47fcZceAvEmuupcPN6VqOWu8jdeTsK7R6DfYH079t5bdR0nA1ygWJYCwGyXV9La9+pR1Pw/ZP3es59qnhFn1E+V5WSvwKsEfb5o/8AsTJGTHlp4MnKYXVqzuqy6h4X42T/AHuDkIqt1CdLKforKd1Hy6zXw+BdZx/dozERfQWvy/uMhEptPB2q0tumLlVt+dWdj+KNJvC0biFvdDZaD1tvC/fuWJnNbhKR0yQ76/Uc0R4bRv5ja543DOrN/j6oUX4ilFLfvlQB+Bkhg5OFjWCpLmysp+h9835JHxLNvtWn15VlWwvDHMu97P1Cwr3NSWO/13d/dH4GWDRcnT8VvY9PrW607eZ5R5go+NmRkdgPluT6CZTjrXpO/wC92Vs979Y1H2/S3iZmBMzJ5IiICIiAiIgIiICIiAiIgInjlZddSNZY6Voo3Z3IVQPUsegnK+M+O8Ky2q/C1SyjIqOzMtd1uLZX8UsqA2J37Hb1+RAdaict8PeMMTzytufkZmblPtzGu1KFA3K11Vt7qDYdTsPSdPa5VG5YAepOw/7wPuJ4e3V/pK/3l/nPTzV25txt35t+m3rvA+4mn+WMf9PT/ET+c+q9UoYhVuqYnoFDqST6AAwNqJrLqVJfyxbUbNyPLDrz7juOXfeet2QqKWdlRR3ZiAo+pPaB6TE0fy9i9vacf6ean85q8T61bjUFqMezKuYhaaa1JBc9msYdFQdySRAh/ELgf8oVq9ZVcisHkLdFdO/lsfh16g/A/WcS1DTbcdzVdW9Tj/K423+a/Aj5jefoHSNWtSsDULcKm87Hyan2CKR0BLtux+YAH17yTztOqvXkuqrtT811DD7gR0nXh4mccamNwyvj8T80YmbZS4eqx6nHZ0Yq303Hw+UtGF4qalUADaloH6WsFv3l2M6FqfhzpG/vKMcnqAtxTp6hWO230E0P7NNH/WG/6iv+U6LcThv6q/h4jHeOkq6PGbN/Q4v7r/1TXPilql7clPIGPZaaed/uB3/8ToOn+G2lqAy0rd6M9jWKfu35f+0sVGNj4qHkSnHQdyAta/eZjObDHpxvUUt3lzLT+BtU1Ah9Qybaqj1NTNvYR6Coe4v3/hOkaHoGPh1CrHrCL8T3Zj+c7dyZlOIsNjyjLxifzRbWT+G832sAG5IA23JPbb13nPfLa/x7Q0ikQzMzT/LGP+np/iJ/OPyxj/rFP8RP5zJ6bkTXfUaQoY21hW+yxdQp277HfrPZbAQCCCD1BHUEeoMD6ia659RbkFtZffbkDLz7juOXfeZqzqnYqtlbMN91VlLDbvuAYHvET4tuVAWZgqjuzEAD6kwPuJ40ZddgJR0cDuUYMB9dp67wMxNRtWoBIN9II7guoI+o3mPyxj/p6f4ifzgbkTHMPURA4j49a7Yb6cMMRWlfnOo7NYzMF5h8gp2/1GXThTws0+vEp87GryLmRXtstHMedlBIUHoAN9ukpvjzw/YLqs1VJqavybGA6I6sxUsfQhvxWW7hnxa06zGqF+QKLlRVsrsVtudVAYqwXYgnqOsL2WDG4H07HcXVYWPW9fvK6IAykDuDOLaLy67qFtmoZnk0qpdULqnul9kpq5/dUbdSdt/x6dkxuPNOyWFFWZU9lm6og5tyxB6DpOE8K6RgjMtxdWL0hN0DcxRVuVtiHO3QEdQT0/GCHRa/CvQWYKuYzMSAqjKqJJPYAbdTK14xF8Z8PTq3sXFpxk5FJ+2wdkLPttzEKo/E+ssOn8M8M0W13Jn089bq6b5aEcykEbj49RLVxddo+RVSc+3GKWAvj2lypK7DdqrFO+3Vfjt2gU/D8L+H2rVjnhyQDz+0UqG+fLt0+kmOH/DDR68iq/Gva22lxYoW+txuvYsqjfaQJ4W4W/XR/wBQf5Sm6jTjY2q0DSLXtAeny23J/vi+zVq+wLLttv8A6mHaQTul5FdXFV1tjKiJfls9jdAFFFm5JnvrWtZXEuWMPEBrwqzzMzDoVB/x7h8f2U/9GjTpNWXxNkY9y89dl2UrDsdvJcgg/AggEH1Anvj35XDGeUcNdh3HuBsLax2dfgLV+I+P0IIqrnxF4O4r6euPioqX0gtXcwHNa5A51ub4htvoOm3SVzhbxZbDwrsbMR2ysYclCvvzOQeUVWn4FT3PxUfEjr1/S9TqyakvpdbK3G6OPiPQ+h+BE4h4vYiflukci7WV4xsAH2ybrEJb1PKoH0AhIS3hlwXZnXnWNQHmFn56Fcfbff8AxiPzB2VfkPQb9jE+aq1UBVAVQNgoGwAHQAAdhtPuEcL8eqwc/FBA/wADYk+huYf7ycPhPoO3/wBsj5+00/7iQnjwu+fiD1o2/G5hJziDwMxfZrGw/O9oA5q1scMjEdShHL3I6A+u0iqx4c3nF104uLe12KzXIWB9yypaywtIHu7gge8Nu3oZ4UG7iPVjVba6UA2OEHUV46MAAin3ec7ruSD1O/w2lh8Dc3EDXY7UrXmjm2tO/mWUg+9WAfslT3A26bH4GVzg/OGi61YmXuigW0vZsdgjsrV3bdyp5F6j4N8oV0DP8C9NaorV51Vm3uWl+cc3wLKehH02lT8KtXu9ov0bJd2qsrvrC825rsQFbFrY9lK8/Ttuo2E6fn+Iem01G05uO4A3CV2K9jfsqincmcn8K0a/VMjUnBSmkZF1r91VreY8m/xOzMen5vzlSFvyfBHSKkayx70RBuztagUKO5JKTln/AMapz872bSqbGr/S3kH3QfevchfcT0Hf7ztJrjPjyzWMhcZLUxcPm91rjyK23/GvP47IP/J6dF4R1jQ9NoFNOdjFjsbbmYeZY+32m+XovYfiTFU7xc4fXC0/S8QN5gq85ecgDckKSQPh1JnReFuJ8JMDERszFVlx6gym1AQRWu4I3lH8c9QqyMbT7qXWyt2uKWKd1YcqDcH6iSmg+Dum34mPc6389lNdj7WkDmZAW2G3qYTsqvDNiPxU9iFHVsjJKuuxBBrfYhh3nv4TqPy/l9B2y+u3/wChZp8GacmNxL7PXv5dV2QiAnc8q1PtufjPvhXUk0vX8n2wmlS2Qhcg8o8yznrc9N+Ugd/nCu+zkfjRrj32Y+j4/vPa6Nco+JZtqaz9/vn6KZfLOOcDyb7q8ui5aKzZYtViswXsOgPcnYD5kTi3DGDq2oZd2q4i1G0WtvZcV5Fd1+wgYddkIHyBEqQluC7m0LWnwLW/ubyqc+3KpZutF231JQ/X5SzeOmqXVYdFdbMiXWlbXU7EhU5lrJ9D1O37EpfH3DmtPX7bnpQwoUL5lJQOqM42JCjqAx7/AA3Mv2g8VYOoaQrak1PKrCnI847Dz1HuOD3BI94EfOBUOEPD7RcnEquyM0ec6g2J51VXI/xr5GG/T1Mnsfwi0KxgleS1jHsiZFTMfoAu80LeGOFmJPtir+yMhth9NxvKZx7pmlY5pOmZDWn3jbs5dU25eRg+w2bfm6A/CFfpNE2AA32AA/CJGcLWWNg4rX7+caKjZv8Aa5yg33+cQ8pG/HWxSjqrqw2ZGAKkehB6ESr3eFGkuSxwkBPwR7EX7lVthLbECr6d4aaZj2pfTihLKzzI/mWHZu2+xbabmt8FYOa3Pk4tdrgbeZ1WzYdhzqQdpORAp/8AZJpH6mP4t39c3tQ4A0/Iroqtx+dMdPLoXnsHImwHLuG3P2R39JYogU/+yPSP1Mfxbv65I6NwJp+G/mY+JVXYO1p3dxv35Wckj7pPxAgaOCMFMs5y0bZJZmN3O/2nUqx5S3L2J+E3db4fx82rycmpba9wwU7ghh2KsDuD9PWSMQInQOF8bBVkxazUjHmKc7svN+cA7HY+u3pNfV+B8LLvXJvoFlyBQtnO42CMWUbK23ckyeiBgCZiIEFrvBOFnWJbk0C10XlRud12Xm5ttlYA9fWTgEzECvNwDge1e2+zhcjn8zzkexT5nxblVtuvx6ddzv3mzrnCWHnAe1Y9dpX7LndbAPQWKQwHy32kxEClJ4O6SDv7Mx+Rtt2+8c0suPoOPXQcWulK6WVlNSDlUqwIbt13IPfvJCIFOHhFpH6mP4t39cz/AGR6R+pj+Ld/XLhELtXczw+0+6inGsxw1NHN5Kc9g5eb7XvBtz95k3iYaVVpVWOVEUIi9TsqjYDc9e094hEDj8D4NeWc5aAMkszm7nf7TghjyluXsfSe2t8I4ebt7Tj13FRsrkEOBvvsHU823y3kxECqVeF+mKj1ri7JZy+Yvm27MEbmUH3+2/WTeiaFRhVCjGrFVYJblBJ95juSWYkmSEQPDNw0ureqxQ9dilHQ9irDYj8JXK/DDTFreoY21dhRnTzbdiyc3Ix9/uOZvxlqiBT/AOyPSP1Mfxbv65s6f4aaXQ4srwqucbFWctZsR2IDkgGWeIGNomYgIiICIiAiIgIiICIiAiIgIiICIiAiIgIiICIiAiIgIiICIiAiIgIiICIiAiIgIiICIiAiIgIiICIiAiIgIiICIiAiIgIiICIiAiIgIiICIiAiIgIiICIiAiIgIiICIiAiIgIiICIiAiIgIiICIiAiIgIiICIiAiIgIiICIiAiIgIiICIiAiIgIiICIiAiIgIiICIiAiIgIiICIiAiIgIiICIiAiIgIiICIiAiIgIiICIiAiIgIiICIiAiIgIiICIiAiIgIiICIiAiIgIiICIiAiIgIiIH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grpSp>
        <p:nvGrpSpPr>
          <p:cNvPr id="21" name="Group 10"/>
          <p:cNvGrpSpPr>
            <a:grpSpLocks/>
          </p:cNvGrpSpPr>
          <p:nvPr/>
        </p:nvGrpSpPr>
        <p:grpSpPr bwMode="auto">
          <a:xfrm>
            <a:off x="107504" y="6021288"/>
            <a:ext cx="918091" cy="504056"/>
            <a:chOff x="4955" y="1035"/>
            <a:chExt cx="1865" cy="810"/>
          </a:xfrm>
        </p:grpSpPr>
        <p:pic>
          <p:nvPicPr>
            <p:cNvPr id="22" name="Picture 14" descr="SKMO pr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4955" y="1035"/>
              <a:ext cx="1859" cy="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Oval 12"/>
            <p:cNvSpPr>
              <a:spLocks noChangeArrowheads="1"/>
            </p:cNvSpPr>
            <p:nvPr/>
          </p:nvSpPr>
          <p:spPr bwMode="auto">
            <a:xfrm>
              <a:off x="6740" y="1473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18" name="TextovéPole 17"/>
          <p:cNvSpPr txBox="1"/>
          <p:nvPr/>
        </p:nvSpPr>
        <p:spPr>
          <a:xfrm>
            <a:off x="2987824" y="1818611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6. 1. 2019</a:t>
            </a:r>
          </a:p>
        </p:txBody>
      </p:sp>
      <p:pic>
        <p:nvPicPr>
          <p:cNvPr id="4098" name="Picture 2" descr="logo RadioHouse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117933" y="6021288"/>
            <a:ext cx="1437843" cy="308897"/>
          </a:xfrm>
          <a:prstGeom prst="rect">
            <a:avLst/>
          </a:prstGeom>
          <a:noFill/>
        </p:spPr>
      </p:pic>
      <p:pic>
        <p:nvPicPr>
          <p:cNvPr id="4102" name="Picture 6" descr="Asociace provozovatelů soukromého vysílání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364088" y="5964510"/>
            <a:ext cx="1224136" cy="569366"/>
          </a:xfrm>
          <a:prstGeom prst="rect">
            <a:avLst/>
          </a:prstGeom>
          <a:noFill/>
        </p:spPr>
      </p:pic>
      <p:pic>
        <p:nvPicPr>
          <p:cNvPr id="7173" name="Picture 5" descr="http://www.one-step.cz/wp-content/uploads/2011/12/mms-logo.jpg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259674" y="6021288"/>
            <a:ext cx="1024294" cy="455811"/>
          </a:xfrm>
          <a:prstGeom prst="rect">
            <a:avLst/>
          </a:prstGeom>
          <a:noFill/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104719"/>
            <a:ext cx="936104" cy="380112"/>
          </a:xfrm>
          <a:prstGeom prst="rect">
            <a:avLst/>
          </a:prstGeom>
        </p:spPr>
      </p:pic>
      <p:pic>
        <p:nvPicPr>
          <p:cNvPr id="7" name="Picture 2" descr="logo_mail_3">
            <a:extLst>
              <a:ext uri="{FF2B5EF4-FFF2-40B4-BE49-F238E27FC236}">
                <a16:creationId xmlns:a16="http://schemas.microsoft.com/office/drawing/2014/main" id="{9C287D12-B4AA-44A5-90E7-ED1A3858E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5906292"/>
            <a:ext cx="1137467" cy="68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etru\AppData\Local\Microsoft\Windows\Temporary Internet Files\Content.Outlook\5TTFMU7A\CRo-Cesky_rozhlas-H-RGB.pn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6540028" y="6178882"/>
            <a:ext cx="1320528" cy="202409"/>
          </a:xfrm>
          <a:prstGeom prst="rect">
            <a:avLst/>
          </a:prstGeom>
          <a:noFill/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818FCEC0-C6A0-4F06-A000-5FD88D978BF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151939" y="3096992"/>
            <a:ext cx="2860222" cy="150364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593332F1-0265-47A4-8207-558C95B6C1C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86711" y="2507244"/>
            <a:ext cx="2760299" cy="151799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395536" y="5849888"/>
            <a:ext cx="8568952" cy="1008112"/>
            <a:chOff x="395536" y="5849888"/>
            <a:chExt cx="8568952" cy="1008112"/>
          </a:xfrm>
        </p:grpSpPr>
        <p:pic>
          <p:nvPicPr>
            <p:cNvPr id="6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5536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580112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58822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830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812360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/>
        </p:nvSpPr>
        <p:spPr>
          <a:xfrm>
            <a:off x="0" y="1886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/>
              <a:t>Čisté investice do rozhlasové reklamy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95536" y="1196752"/>
            <a:ext cx="8424936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i="1" dirty="0"/>
              <a:t>Cíle a metodologie:</a:t>
            </a:r>
          </a:p>
          <a:p>
            <a:endParaRPr lang="cs-CZ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100" b="1" dirty="0"/>
              <a:t>Pravidelný odhad s kvartální periodicitou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1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100" b="1" dirty="0"/>
              <a:t>Zachycení národních i regionálních investic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1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100" b="1" dirty="0"/>
              <a:t>Monitoring „neumí“ čisté investice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1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100" b="1" dirty="0"/>
              <a:t>Pravidelná přidaná hodnota v rámci setkání nad výstupy </a:t>
            </a:r>
            <a:r>
              <a:rPr lang="cs-CZ" sz="1100" b="1" dirty="0" err="1"/>
              <a:t>Radioprojektu</a:t>
            </a:r>
            <a:endParaRPr lang="cs-CZ" sz="1100" b="1" dirty="0"/>
          </a:p>
          <a:p>
            <a:endParaRPr lang="cs-CZ" sz="11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100" b="1" dirty="0"/>
          </a:p>
          <a:p>
            <a:r>
              <a:rPr lang="cs-CZ" sz="1200" b="1" i="1" dirty="0"/>
              <a:t>Metodické rozdíly oproti monitoringu:</a:t>
            </a:r>
          </a:p>
          <a:p>
            <a:endParaRPr lang="cs-CZ" sz="11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100" b="1" dirty="0"/>
              <a:t>Založeno na expertním odhadu členů RS SKMO tj. údaje z ČRO, RH (RRM+MMS), RUS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1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100" b="1" dirty="0"/>
              <a:t>Čisté investice =   objem v ceníkových cenách </a:t>
            </a:r>
          </a:p>
          <a:p>
            <a:r>
              <a:rPr lang="cs-CZ" sz="1100" b="1" dirty="0"/>
              <a:t>			mínus slevy</a:t>
            </a:r>
          </a:p>
          <a:p>
            <a:r>
              <a:rPr lang="cs-CZ" sz="1100" b="1" dirty="0"/>
              <a:t>			mínus bartery</a:t>
            </a:r>
          </a:p>
          <a:p>
            <a:r>
              <a:rPr lang="cs-CZ" sz="1100" b="1" dirty="0"/>
              <a:t>	</a:t>
            </a:r>
          </a:p>
          <a:p>
            <a:r>
              <a:rPr lang="cs-CZ" sz="1100" b="1" dirty="0"/>
              <a:t>	Nejsou odečteny bonusy agentur, zastupitelství či obchodníků</a:t>
            </a:r>
          </a:p>
          <a:p>
            <a:endParaRPr lang="cs-CZ" sz="11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100" b="1" dirty="0"/>
              <a:t>Založeno na fakturovaných objemech, nikoli odvysílaných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/>
            <a:endParaRPr lang="cs-CZ" sz="2000" dirty="0"/>
          </a:p>
        </p:txBody>
      </p:sp>
      <p:grpSp>
        <p:nvGrpSpPr>
          <p:cNvPr id="15" name="Group 10"/>
          <p:cNvGrpSpPr>
            <a:grpSpLocks/>
          </p:cNvGrpSpPr>
          <p:nvPr/>
        </p:nvGrpSpPr>
        <p:grpSpPr bwMode="auto">
          <a:xfrm>
            <a:off x="7668344" y="6093296"/>
            <a:ext cx="1256283" cy="576064"/>
            <a:chOff x="4955" y="1035"/>
            <a:chExt cx="1865" cy="810"/>
          </a:xfrm>
        </p:grpSpPr>
        <p:pic>
          <p:nvPicPr>
            <p:cNvPr id="16" name="Picture 14" descr="SKMO pr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955" y="1035"/>
              <a:ext cx="1859" cy="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Oval 12"/>
            <p:cNvSpPr>
              <a:spLocks noChangeArrowheads="1"/>
            </p:cNvSpPr>
            <p:nvPr/>
          </p:nvSpPr>
          <p:spPr bwMode="auto">
            <a:xfrm>
              <a:off x="6740" y="1473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323528" y="-27384"/>
            <a:ext cx="8820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Objem Q4 posledních let </a:t>
            </a:r>
            <a:r>
              <a:rPr lang="cs-CZ" sz="1200" dirty="0"/>
              <a:t>(mil. Kč a %)</a:t>
            </a:r>
          </a:p>
        </p:txBody>
      </p:sp>
      <p:grpSp>
        <p:nvGrpSpPr>
          <p:cNvPr id="2" name="Skupina 7"/>
          <p:cNvGrpSpPr/>
          <p:nvPr/>
        </p:nvGrpSpPr>
        <p:grpSpPr>
          <a:xfrm>
            <a:off x="395536" y="5849888"/>
            <a:ext cx="8568952" cy="1008112"/>
            <a:chOff x="395536" y="5849888"/>
            <a:chExt cx="8568952" cy="1008112"/>
          </a:xfrm>
        </p:grpSpPr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5536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580112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58822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830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812360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668344" y="6093296"/>
            <a:ext cx="1256283" cy="576064"/>
            <a:chOff x="4955" y="1035"/>
            <a:chExt cx="1865" cy="810"/>
          </a:xfrm>
        </p:grpSpPr>
        <p:pic>
          <p:nvPicPr>
            <p:cNvPr id="15" name="Picture 14" descr="SKMO pr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955" y="1035"/>
              <a:ext cx="1859" cy="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Oval 12"/>
            <p:cNvSpPr>
              <a:spLocks noChangeArrowheads="1"/>
            </p:cNvSpPr>
            <p:nvPr/>
          </p:nvSpPr>
          <p:spPr bwMode="auto">
            <a:xfrm>
              <a:off x="6740" y="1473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7" name="TextovéPole 6"/>
          <p:cNvSpPr txBox="1"/>
          <p:nvPr/>
        </p:nvSpPr>
        <p:spPr>
          <a:xfrm>
            <a:off x="423641" y="4838938"/>
            <a:ext cx="84969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400" dirty="0"/>
              <a:t>Ve čtvrtém čtvrtletí (Q4 2018) představují čisté investice do reklamy na rádiích v ČR objem 513,5 mil. Kč. To je meziročně mírný nárůst o cca 15 mil. Kč. Dařilo se růst zejména v říjnu a listopadu, prosinec byl srovnatelný s předchozím rokem. </a:t>
            </a:r>
          </a:p>
        </p:txBody>
      </p:sp>
      <p:graphicFrame>
        <p:nvGraphicFramePr>
          <p:cNvPr id="14" name="Graf 13">
            <a:extLst>
              <a:ext uri="{FF2B5EF4-FFF2-40B4-BE49-F238E27FC236}">
                <a16:creationId xmlns:a16="http://schemas.microsoft.com/office/drawing/2014/main" id="{1CBA5AD0-9E8E-4C25-B5B5-E6438AEB09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6943423"/>
              </p:ext>
            </p:extLst>
          </p:nvPr>
        </p:nvGraphicFramePr>
        <p:xfrm>
          <a:off x="630648" y="849510"/>
          <a:ext cx="7829783" cy="3443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07504" y="-27384"/>
            <a:ext cx="9036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/>
              <a:t>Meziroční tempo růstu - čtvrtletí </a:t>
            </a:r>
            <a:r>
              <a:rPr lang="cs-CZ" sz="1400" dirty="0"/>
              <a:t>(%)</a:t>
            </a:r>
          </a:p>
        </p:txBody>
      </p:sp>
      <p:grpSp>
        <p:nvGrpSpPr>
          <p:cNvPr id="2" name="Skupina 7"/>
          <p:cNvGrpSpPr/>
          <p:nvPr/>
        </p:nvGrpSpPr>
        <p:grpSpPr>
          <a:xfrm>
            <a:off x="395536" y="5849888"/>
            <a:ext cx="8568952" cy="1008112"/>
            <a:chOff x="395536" y="5849888"/>
            <a:chExt cx="8568952" cy="1008112"/>
          </a:xfrm>
        </p:grpSpPr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5536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580112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58822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830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812360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668344" y="6093296"/>
            <a:ext cx="1256283" cy="576064"/>
            <a:chOff x="4955" y="1035"/>
            <a:chExt cx="1865" cy="810"/>
          </a:xfrm>
        </p:grpSpPr>
        <p:pic>
          <p:nvPicPr>
            <p:cNvPr id="15" name="Picture 14" descr="SKMO pr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955" y="1035"/>
              <a:ext cx="1859" cy="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Oval 12"/>
            <p:cNvSpPr>
              <a:spLocks noChangeArrowheads="1"/>
            </p:cNvSpPr>
            <p:nvPr/>
          </p:nvSpPr>
          <p:spPr bwMode="auto">
            <a:xfrm>
              <a:off x="6740" y="1473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2B6CCA79-78DD-440F-AAA9-C419BD1C6AFE}"/>
              </a:ext>
            </a:extLst>
          </p:cNvPr>
          <p:cNvSpPr txBox="1"/>
          <p:nvPr/>
        </p:nvSpPr>
        <p:spPr>
          <a:xfrm>
            <a:off x="395536" y="4851157"/>
            <a:ext cx="8280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1400" dirty="0"/>
          </a:p>
          <a:p>
            <a:pPr algn="just"/>
            <a:r>
              <a:rPr lang="cs-CZ" sz="1400" dirty="0"/>
              <a:t>Trh rozhlasové reklamy v Q4 2018 rostl meziročně tempem 3%. Opakuje se tak tempo růstu čistých reklamních investic z posledních několika čtvrtletí.  </a:t>
            </a:r>
          </a:p>
        </p:txBody>
      </p:sp>
      <p:graphicFrame>
        <p:nvGraphicFramePr>
          <p:cNvPr id="14" name="Graf 13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3526632"/>
              </p:ext>
            </p:extLst>
          </p:nvPr>
        </p:nvGraphicFramePr>
        <p:xfrm>
          <a:off x="356566" y="980728"/>
          <a:ext cx="8391897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21169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323528" y="-27384"/>
            <a:ext cx="8820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/>
              <a:t>Segmenty Q4 a výhled Q1</a:t>
            </a:r>
          </a:p>
        </p:txBody>
      </p:sp>
      <p:grpSp>
        <p:nvGrpSpPr>
          <p:cNvPr id="6" name="Skupina 5"/>
          <p:cNvGrpSpPr/>
          <p:nvPr/>
        </p:nvGrpSpPr>
        <p:grpSpPr>
          <a:xfrm>
            <a:off x="395536" y="5849888"/>
            <a:ext cx="8568952" cy="1008112"/>
            <a:chOff x="395536" y="5849888"/>
            <a:chExt cx="8568952" cy="1008112"/>
          </a:xfrm>
        </p:grpSpPr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5536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580112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58822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830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812360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" name="Group 10"/>
          <p:cNvGrpSpPr>
            <a:grpSpLocks/>
          </p:cNvGrpSpPr>
          <p:nvPr/>
        </p:nvGrpSpPr>
        <p:grpSpPr bwMode="auto">
          <a:xfrm>
            <a:off x="7668344" y="6093296"/>
            <a:ext cx="1256283" cy="576064"/>
            <a:chOff x="4955" y="1035"/>
            <a:chExt cx="1865" cy="810"/>
          </a:xfrm>
        </p:grpSpPr>
        <p:pic>
          <p:nvPicPr>
            <p:cNvPr id="16" name="Picture 14" descr="SKMO pr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955" y="1035"/>
              <a:ext cx="1859" cy="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Oval 12"/>
            <p:cNvSpPr>
              <a:spLocks noChangeArrowheads="1"/>
            </p:cNvSpPr>
            <p:nvPr/>
          </p:nvSpPr>
          <p:spPr bwMode="auto">
            <a:xfrm>
              <a:off x="6740" y="1473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000"/>
            </a:p>
          </p:txBody>
        </p:sp>
      </p:grpSp>
      <p:graphicFrame>
        <p:nvGraphicFramePr>
          <p:cNvPr id="18" name="Tabulk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329798"/>
              </p:ext>
            </p:extLst>
          </p:nvPr>
        </p:nvGraphicFramePr>
        <p:xfrm>
          <a:off x="179512" y="897283"/>
          <a:ext cx="8496944" cy="188364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{72833802-FEF1-4C79-8D5D-14CF1EAF98D9}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622">
                <a:tc>
                  <a:txBody>
                    <a:bodyPr/>
                    <a:lstStyle/>
                    <a:p>
                      <a:r>
                        <a:rPr lang="cs-CZ" sz="1200" dirty="0"/>
                        <a:t>Rostoucí sektory v Q4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Klesající sektory</a:t>
                      </a:r>
                      <a:r>
                        <a:rPr lang="cs-CZ" sz="1200" baseline="0" dirty="0"/>
                        <a:t> v Q4 </a:t>
                      </a:r>
                      <a:r>
                        <a:rPr lang="cs-CZ" sz="1200" dirty="0"/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69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Prodejci automobilů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Vybavení aut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08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Maloobchod (potravin i non food)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Povinné ručení, pojišťovny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8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Prodejci textilu, móda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Alkoholické nápoje, Likéry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08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Internetový maloobchod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Vybavení domácností a kanceláří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73617598"/>
                  </a:ext>
                </a:extLst>
              </a:tr>
              <a:tr h="32308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Nabídka pracovních míst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1108302"/>
                  </a:ext>
                </a:extLst>
              </a:tr>
            </a:tbl>
          </a:graphicData>
        </a:graphic>
      </p:graphicFrame>
      <p:sp>
        <p:nvSpPr>
          <p:cNvPr id="2" name="Obdélník 1">
            <a:extLst>
              <a:ext uri="{FF2B5EF4-FFF2-40B4-BE49-F238E27FC236}">
                <a16:creationId xmlns:a16="http://schemas.microsoft.com/office/drawing/2014/main" id="{87F5AF74-3818-4625-8577-9445A323A6D9}"/>
              </a:ext>
            </a:extLst>
          </p:cNvPr>
          <p:cNvSpPr/>
          <p:nvPr/>
        </p:nvSpPr>
        <p:spPr>
          <a:xfrm>
            <a:off x="168641" y="4677656"/>
            <a:ext cx="8496944" cy="954107"/>
          </a:xfrm>
          <a:prstGeom prst="rect">
            <a:avLst/>
          </a:prstGeom>
          <a:ln>
            <a:solidFill>
              <a:schemeClr val="accent2"/>
            </a:solidFill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cs-CZ" sz="1400" b="1" dirty="0"/>
              <a:t>Agentury vs přímý byznys v Q4</a:t>
            </a:r>
          </a:p>
          <a:p>
            <a:pPr algn="just"/>
            <a:endParaRPr lang="cs-CZ" sz="1400" b="1" dirty="0"/>
          </a:p>
          <a:p>
            <a:pPr algn="just"/>
            <a:r>
              <a:rPr lang="cs-CZ" sz="1400" dirty="0"/>
              <a:t>Vyrovnaný růst agenturního a přímého trhu. Rychleji rostly investice národních zadavatelů oproti regionálním.</a:t>
            </a:r>
          </a:p>
        </p:txBody>
      </p:sp>
      <p:graphicFrame>
        <p:nvGraphicFramePr>
          <p:cNvPr id="19" name="Tabulka 18">
            <a:extLst>
              <a:ext uri="{FF2B5EF4-FFF2-40B4-BE49-F238E27FC236}">
                <a16:creationId xmlns:a16="http://schemas.microsoft.com/office/drawing/2014/main" id="{824F89E9-F3F5-4DDE-A950-3711B741E9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127290"/>
              </p:ext>
            </p:extLst>
          </p:nvPr>
        </p:nvGraphicFramePr>
        <p:xfrm>
          <a:off x="179512" y="2936154"/>
          <a:ext cx="8496944" cy="151631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959">
                <a:tc>
                  <a:txBody>
                    <a:bodyPr/>
                    <a:lstStyle/>
                    <a:p>
                      <a:r>
                        <a:rPr lang="cs-CZ" sz="1200" dirty="0"/>
                        <a:t>Očekávání růstu pro Q1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Očekávání poklesu pro </a:t>
                      </a:r>
                      <a:r>
                        <a:rPr lang="cs-CZ" sz="1200" baseline="0" dirty="0"/>
                        <a:t>Q1 </a:t>
                      </a:r>
                      <a:r>
                        <a:rPr lang="cs-CZ" sz="1200" dirty="0"/>
                        <a:t>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14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Potravinové doplňky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Hotely, restaurace, pohostinství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4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/>
                        <a:t>Prodejci automobilů</a:t>
                      </a:r>
                      <a:endParaRPr lang="cs-CZ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Paliva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68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Maloobchod - elektro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68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Banky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88226035"/>
                  </a:ext>
                </a:extLst>
              </a:tr>
            </a:tbl>
          </a:graphicData>
        </a:graphic>
      </p:graphicFrame>
      <p:sp>
        <p:nvSpPr>
          <p:cNvPr id="20" name="Obdélník 19">
            <a:extLst>
              <a:ext uri="{FF2B5EF4-FFF2-40B4-BE49-F238E27FC236}">
                <a16:creationId xmlns:a16="http://schemas.microsoft.com/office/drawing/2014/main" id="{E577F919-B9C9-45FA-AC1A-13939B33B745}"/>
              </a:ext>
            </a:extLst>
          </p:cNvPr>
          <p:cNvSpPr/>
          <p:nvPr/>
        </p:nvSpPr>
        <p:spPr>
          <a:xfrm>
            <a:off x="168641" y="5949280"/>
            <a:ext cx="7355687" cy="738664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cs-CZ" sz="1400" b="1" dirty="0"/>
              <a:t>Výhled pro Q1</a:t>
            </a:r>
          </a:p>
          <a:p>
            <a:pPr algn="just"/>
            <a:endParaRPr lang="cs-CZ" sz="1400" dirty="0"/>
          </a:p>
          <a:p>
            <a:pPr algn="just"/>
            <a:r>
              <a:rPr lang="cs-CZ" sz="1400" dirty="0"/>
              <a:t>Podařený leden, srovnatelné meziroční výhledy na únor.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323528" y="-27384"/>
            <a:ext cx="8820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/>
              <a:t>Podíly kvartálů v 2018 </a:t>
            </a:r>
            <a:r>
              <a:rPr lang="cs-CZ" sz="1400" dirty="0"/>
              <a:t>(mil. , %)</a:t>
            </a:r>
          </a:p>
        </p:txBody>
      </p:sp>
      <p:grpSp>
        <p:nvGrpSpPr>
          <p:cNvPr id="2" name="Skupina 7"/>
          <p:cNvGrpSpPr/>
          <p:nvPr/>
        </p:nvGrpSpPr>
        <p:grpSpPr>
          <a:xfrm>
            <a:off x="395536" y="5849888"/>
            <a:ext cx="8568952" cy="1008112"/>
            <a:chOff x="395536" y="5849888"/>
            <a:chExt cx="8568952" cy="1008112"/>
          </a:xfrm>
        </p:grpSpPr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5536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580112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58822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830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812360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668344" y="6093296"/>
            <a:ext cx="1256283" cy="576064"/>
            <a:chOff x="4955" y="1035"/>
            <a:chExt cx="1865" cy="810"/>
          </a:xfrm>
        </p:grpSpPr>
        <p:pic>
          <p:nvPicPr>
            <p:cNvPr id="15" name="Picture 14" descr="SKMO pr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955" y="1035"/>
              <a:ext cx="1859" cy="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Oval 12"/>
            <p:cNvSpPr>
              <a:spLocks noChangeArrowheads="1"/>
            </p:cNvSpPr>
            <p:nvPr/>
          </p:nvSpPr>
          <p:spPr bwMode="auto">
            <a:xfrm>
              <a:off x="6740" y="1473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2B6CCA79-78DD-440F-AAA9-C419BD1C6AFE}"/>
              </a:ext>
            </a:extLst>
          </p:cNvPr>
          <p:cNvSpPr txBox="1"/>
          <p:nvPr/>
        </p:nvSpPr>
        <p:spPr>
          <a:xfrm>
            <a:off x="395536" y="4851157"/>
            <a:ext cx="8280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1400" dirty="0"/>
          </a:p>
          <a:p>
            <a:pPr algn="just"/>
            <a:r>
              <a:rPr lang="cs-CZ" sz="1400" dirty="0"/>
              <a:t>Poslední kvartál byl nejsilnější s ohledem na množství investic a v roce 2018 překonal celkovým objemem i kvartál druhý. </a:t>
            </a:r>
          </a:p>
        </p:txBody>
      </p:sp>
      <p:graphicFrame>
        <p:nvGraphicFramePr>
          <p:cNvPr id="20" name="Graf 19">
            <a:extLst>
              <a:ext uri="{FF2B5EF4-FFF2-40B4-BE49-F238E27FC236}">
                <a16:creationId xmlns:a16="http://schemas.microsoft.com/office/drawing/2014/main" id="{363C2F5D-FDC8-4822-8C09-640B916302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759311"/>
              </p:ext>
            </p:extLst>
          </p:nvPr>
        </p:nvGraphicFramePr>
        <p:xfrm>
          <a:off x="827584" y="908720"/>
          <a:ext cx="7200799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99657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323528" y="-27384"/>
            <a:ext cx="8820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/>
              <a:t>Celoroční objemy </a:t>
            </a:r>
            <a:r>
              <a:rPr lang="cs-CZ" sz="1400" dirty="0"/>
              <a:t>(mil. Kč)</a:t>
            </a:r>
          </a:p>
        </p:txBody>
      </p:sp>
      <p:grpSp>
        <p:nvGrpSpPr>
          <p:cNvPr id="2" name="Skupina 7"/>
          <p:cNvGrpSpPr/>
          <p:nvPr/>
        </p:nvGrpSpPr>
        <p:grpSpPr>
          <a:xfrm>
            <a:off x="395536" y="5849888"/>
            <a:ext cx="8568952" cy="1008112"/>
            <a:chOff x="395536" y="5849888"/>
            <a:chExt cx="8568952" cy="1008112"/>
          </a:xfrm>
        </p:grpSpPr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5536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580112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58822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830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812360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668344" y="6093296"/>
            <a:ext cx="1256283" cy="576064"/>
            <a:chOff x="4955" y="1035"/>
            <a:chExt cx="1865" cy="810"/>
          </a:xfrm>
        </p:grpSpPr>
        <p:pic>
          <p:nvPicPr>
            <p:cNvPr id="15" name="Picture 14" descr="SKMO pr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955" y="1035"/>
              <a:ext cx="1859" cy="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Oval 12"/>
            <p:cNvSpPr>
              <a:spLocks noChangeArrowheads="1"/>
            </p:cNvSpPr>
            <p:nvPr/>
          </p:nvSpPr>
          <p:spPr bwMode="auto">
            <a:xfrm>
              <a:off x="6740" y="1473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2B6CCA79-78DD-440F-AAA9-C419BD1C6AFE}"/>
              </a:ext>
            </a:extLst>
          </p:cNvPr>
          <p:cNvSpPr txBox="1"/>
          <p:nvPr/>
        </p:nvSpPr>
        <p:spPr>
          <a:xfrm>
            <a:off x="395536" y="4851157"/>
            <a:ext cx="8280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1400" dirty="0"/>
          </a:p>
          <a:p>
            <a:pPr algn="just"/>
            <a:r>
              <a:rPr lang="cs-CZ" sz="1400" dirty="0"/>
              <a:t>Objem čistých rozhlasových reklamních investic v roce 2018 vzrostl na 1,57 mld. Kč. Za poslední tři roky narostl o více jak 100 mil. Kč! </a:t>
            </a:r>
          </a:p>
        </p:txBody>
      </p:sp>
      <p:graphicFrame>
        <p:nvGraphicFramePr>
          <p:cNvPr id="17" name="Graf 16">
            <a:extLst>
              <a:ext uri="{FF2B5EF4-FFF2-40B4-BE49-F238E27FC236}">
                <a16:creationId xmlns:a16="http://schemas.microsoft.com/office/drawing/2014/main" id="{059D6ADE-7CBD-40A3-9309-2E28A2F268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4838706"/>
              </p:ext>
            </p:extLst>
          </p:nvPr>
        </p:nvGraphicFramePr>
        <p:xfrm>
          <a:off x="410330" y="876790"/>
          <a:ext cx="8194117" cy="3848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2735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323528" y="-27384"/>
            <a:ext cx="8820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/>
              <a:t>Meziroční tempa růstu </a:t>
            </a:r>
            <a:r>
              <a:rPr lang="cs-CZ" sz="1400" dirty="0"/>
              <a:t>(%)</a:t>
            </a:r>
          </a:p>
        </p:txBody>
      </p:sp>
      <p:grpSp>
        <p:nvGrpSpPr>
          <p:cNvPr id="2" name="Skupina 7"/>
          <p:cNvGrpSpPr/>
          <p:nvPr/>
        </p:nvGrpSpPr>
        <p:grpSpPr>
          <a:xfrm>
            <a:off x="395536" y="5849888"/>
            <a:ext cx="8568952" cy="1008112"/>
            <a:chOff x="395536" y="5849888"/>
            <a:chExt cx="8568952" cy="1008112"/>
          </a:xfrm>
        </p:grpSpPr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5536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580112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58822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8304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812360" y="5849888"/>
              <a:ext cx="1152128" cy="1008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668344" y="6093296"/>
            <a:ext cx="1256283" cy="576064"/>
            <a:chOff x="4955" y="1035"/>
            <a:chExt cx="1865" cy="810"/>
          </a:xfrm>
        </p:grpSpPr>
        <p:pic>
          <p:nvPicPr>
            <p:cNvPr id="15" name="Picture 14" descr="SKMO pr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955" y="1035"/>
              <a:ext cx="1859" cy="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Oval 12"/>
            <p:cNvSpPr>
              <a:spLocks noChangeArrowheads="1"/>
            </p:cNvSpPr>
            <p:nvPr/>
          </p:nvSpPr>
          <p:spPr bwMode="auto">
            <a:xfrm>
              <a:off x="6740" y="1473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2B6CCA79-78DD-440F-AAA9-C419BD1C6AFE}"/>
              </a:ext>
            </a:extLst>
          </p:cNvPr>
          <p:cNvSpPr txBox="1"/>
          <p:nvPr/>
        </p:nvSpPr>
        <p:spPr>
          <a:xfrm>
            <a:off x="395536" y="4851157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400" dirty="0"/>
              <a:t>Rok 2018 byl rekordní nejen z hlediska celkového objemu, ale i tempa růstu čistých investic do rozhlasové reklamy. Tempo růstu dosáhlo za celý rok úrovně +2,9%.</a:t>
            </a:r>
          </a:p>
        </p:txBody>
      </p:sp>
      <p:graphicFrame>
        <p:nvGraphicFramePr>
          <p:cNvPr id="14" name="Graf 13">
            <a:extLst>
              <a:ext uri="{FF2B5EF4-FFF2-40B4-BE49-F238E27FC236}">
                <a16:creationId xmlns:a16="http://schemas.microsoft.com/office/drawing/2014/main" id="{179D04CE-F262-4764-8636-9D142ADD3F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4975224"/>
              </p:ext>
            </p:extLst>
          </p:nvPr>
        </p:nvGraphicFramePr>
        <p:xfrm>
          <a:off x="539552" y="980728"/>
          <a:ext cx="7705726" cy="3394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60919364"/>
      </p:ext>
    </p:extLst>
  </p:cSld>
  <p:clrMapOvr>
    <a:masterClrMapping/>
  </p:clrMapOvr>
</p:sld>
</file>

<file path=ppt/theme/theme1.xml><?xml version="1.0" encoding="utf-8"?>
<a:theme xmlns:a="http://schemas.openxmlformats.org/drawingml/2006/main" name="MP + RP 0603">
  <a:themeElements>
    <a:clrScheme name="Stemmark">
      <a:dk1>
        <a:sysClr val="windowText" lastClr="000000"/>
      </a:dk1>
      <a:lt1>
        <a:sysClr val="window" lastClr="FFFFFF"/>
      </a:lt1>
      <a:dk2>
        <a:srgbClr val="B8CCE4"/>
      </a:dk2>
      <a:lt2>
        <a:srgbClr val="DBE5F1"/>
      </a:lt2>
      <a:accent1>
        <a:srgbClr val="971C54"/>
      </a:accent1>
      <a:accent2>
        <a:srgbClr val="D98F48"/>
      </a:accent2>
      <a:accent3>
        <a:srgbClr val="68A678"/>
      </a:accent3>
      <a:accent4>
        <a:srgbClr val="699FAC"/>
      </a:accent4>
      <a:accent5>
        <a:srgbClr val="CD7471"/>
      </a:accent5>
      <a:accent6>
        <a:srgbClr val="B696BC"/>
      </a:accent6>
      <a:hlink>
        <a:srgbClr val="0000FF"/>
      </a:hlink>
      <a:folHlink>
        <a:srgbClr val="800080"/>
      </a:folHlink>
    </a:clrScheme>
    <a:fontScheme name="MP + RP 0603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>
            <a:alpha val="50000"/>
          </a:schemeClr>
        </a:solidFill>
        <a:ln w="25400" cap="flat" cmpd="sng" algn="ctr">
          <a:solidFill>
            <a:schemeClr val="bg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•"/>
          <a:tabLst/>
          <a:defRPr kumimoji="0" lang="cs-CZ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>
            <a:alpha val="50000"/>
          </a:schemeClr>
        </a:solidFill>
        <a:ln w="25400" cap="flat" cmpd="sng" algn="ctr">
          <a:solidFill>
            <a:schemeClr val="bg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•"/>
          <a:tabLst/>
          <a:defRPr kumimoji="0" lang="cs-CZ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MP + RP 06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P + RP 060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P + RP 0603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P + RP 0603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P + RP 060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P + RP 060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P + RP 060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388</Words>
  <Application>Microsoft Office PowerPoint</Application>
  <PresentationFormat>Předvádění na obrazovce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Verdana</vt:lpstr>
      <vt:lpstr>Wingdings</vt:lpstr>
      <vt:lpstr>MP + RP 0603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vás příště překvapí?</dc:title>
  <dc:creator>petru</dc:creator>
  <cp:lastModifiedBy> </cp:lastModifiedBy>
  <cp:revision>249</cp:revision>
  <cp:lastPrinted>2019-01-29T13:48:26Z</cp:lastPrinted>
  <dcterms:created xsi:type="dcterms:W3CDTF">2013-08-06T07:27:43Z</dcterms:created>
  <dcterms:modified xsi:type="dcterms:W3CDTF">2019-01-29T13:56:18Z</dcterms:modified>
</cp:coreProperties>
</file>