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8" r:id="rId2"/>
    <p:sldId id="296" r:id="rId3"/>
    <p:sldId id="270" r:id="rId4"/>
    <p:sldId id="271" r:id="rId5"/>
    <p:sldId id="272" r:id="rId6"/>
    <p:sldId id="274" r:id="rId7"/>
    <p:sldId id="275" r:id="rId8"/>
    <p:sldId id="294" r:id="rId9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107" userDrawn="1">
          <p15:clr>
            <a:srgbClr val="A4A3A4"/>
          </p15:clr>
        </p15:guide>
        <p15:guide id="4" orient="horz" pos="55" userDrawn="1">
          <p15:clr>
            <a:srgbClr val="A4A3A4"/>
          </p15:clr>
        </p15:guide>
        <p15:guide id="5" orient="horz" pos="260" userDrawn="1">
          <p15:clr>
            <a:srgbClr val="A4A3A4"/>
          </p15:clr>
        </p15:guide>
        <p15:guide id="6" pos="4190" userDrawn="1">
          <p15:clr>
            <a:srgbClr val="A4A3A4"/>
          </p15:clr>
        </p15:guide>
        <p15:guide id="7" pos="5669" userDrawn="1">
          <p15:clr>
            <a:srgbClr val="A4A3A4"/>
          </p15:clr>
        </p15:guide>
        <p15:guide id="8" orient="horz" pos="362" userDrawn="1">
          <p15:clr>
            <a:srgbClr val="A4A3A4"/>
          </p15:clr>
        </p15:guide>
        <p15:guide id="9" orient="horz" pos="2862" userDrawn="1">
          <p15:clr>
            <a:srgbClr val="A4A3A4"/>
          </p15:clr>
        </p15:guide>
        <p15:guide id="10" pos="4020" userDrawn="1">
          <p15:clr>
            <a:srgbClr val="A4A3A4"/>
          </p15:clr>
        </p15:guide>
        <p15:guide id="11" orient="horz" pos="31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2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9" autoAdjust="0"/>
    <p:restoredTop sz="81744" autoAdjust="0"/>
  </p:normalViewPr>
  <p:slideViewPr>
    <p:cSldViewPr snapToGrid="0" snapToObjects="1">
      <p:cViewPr varScale="1">
        <p:scale>
          <a:sx n="92" d="100"/>
          <a:sy n="92" d="100"/>
        </p:scale>
        <p:origin x="978" y="78"/>
      </p:cViewPr>
      <p:guideLst>
        <p:guide orient="horz" pos="1620"/>
        <p:guide pos="107"/>
        <p:guide orient="horz" pos="55"/>
        <p:guide orient="horz" pos="260"/>
        <p:guide pos="4190"/>
        <p:guide pos="5669"/>
        <p:guide orient="horz" pos="362"/>
        <p:guide orient="horz" pos="2862"/>
        <p:guide pos="4020"/>
        <p:guide orient="horz" pos="3134"/>
      </p:guideLst>
    </p:cSldViewPr>
  </p:slideViewPr>
  <p:outlineViewPr>
    <p:cViewPr>
      <p:scale>
        <a:sx n="33" d="100"/>
        <a:sy n="33" d="100"/>
      </p:scale>
      <p:origin x="0" y="-206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Non-newsbrands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49</c:v>
                </c:pt>
                <c:pt idx="2">
                  <c:v>15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D-41E5-B247-DA8AECA92F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Newsbrands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</c:v>
                </c:pt>
                <c:pt idx="1">
                  <c:v>49</c:v>
                </c:pt>
                <c:pt idx="2">
                  <c:v>24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ED-41E5-B247-DA8AECA92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8359496"/>
        <c:axId val="2108363016"/>
      </c:barChart>
      <c:catAx>
        <c:axId val="2108359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8363016"/>
        <c:crosses val="autoZero"/>
        <c:auto val="1"/>
        <c:lblAlgn val="ctr"/>
        <c:lblOffset val="100"/>
        <c:noMultiLvlLbl val="0"/>
      </c:catAx>
      <c:valAx>
        <c:axId val="21083630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83594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800" b="1" i="0" baseline="0" dirty="0">
                <a:effectLst/>
              </a:rPr>
              <a:t>Dwell time per visit (minutes)</a:t>
            </a:r>
            <a:endParaRPr lang="en-GB" sz="800" dirty="0">
              <a:effectLst/>
            </a:endParaRPr>
          </a:p>
        </c:rich>
      </c:tx>
      <c:layout>
        <c:manualLayout>
          <c:xMode val="edge"/>
          <c:yMode val="edge"/>
          <c:x val="0.32638308204622601"/>
          <c:y val="6.2046682864260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3.8508842455917201E-2"/>
          <c:y val="8.8819649439015394E-2"/>
          <c:w val="0.92298231508816597"/>
          <c:h val="0.683343019460153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D5C-4BDD-B286-68AE1473B5D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10-4557-BE9A-0933C00D1C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10-4557-BE9A-0933C00D1C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10-4557-BE9A-0933C00D1C5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D5C-4BDD-B286-68AE1473B5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1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10-4557-BE9A-0933C00D1C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09124344"/>
        <c:axId val="2109224376"/>
      </c:barChart>
      <c:catAx>
        <c:axId val="2109124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9224376"/>
        <c:crosses val="autoZero"/>
        <c:auto val="1"/>
        <c:lblAlgn val="ctr"/>
        <c:lblOffset val="100"/>
        <c:noMultiLvlLbl val="0"/>
      </c:catAx>
      <c:valAx>
        <c:axId val="21092243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09124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800" b="1" i="0" baseline="0" dirty="0">
                <a:effectLst/>
              </a:rPr>
              <a:t>Viewable time for ads (minutes)</a:t>
            </a:r>
            <a:endParaRPr lang="en-GB" sz="800" dirty="0">
              <a:effectLst/>
            </a:endParaRPr>
          </a:p>
        </c:rich>
      </c:tx>
      <c:layout>
        <c:manualLayout>
          <c:xMode val="edge"/>
          <c:yMode val="edge"/>
          <c:x val="0.31357377535554798"/>
          <c:y val="8.75869792150275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55-4EBA-9C62-BBD2C6487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55-4EBA-9C62-BBD2C64875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55-4EBA-9C62-BBD2C648750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565-45EC-B5FB-63181E3774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1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55-4EBA-9C62-BBD2C64875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10734728"/>
        <c:axId val="2110738456"/>
      </c:barChart>
      <c:catAx>
        <c:axId val="2110734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0738456"/>
        <c:crosses val="autoZero"/>
        <c:auto val="1"/>
        <c:lblAlgn val="ctr"/>
        <c:lblOffset val="100"/>
        <c:noMultiLvlLbl val="0"/>
      </c:catAx>
      <c:valAx>
        <c:axId val="2110738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10734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800" b="1" i="0" baseline="0" dirty="0">
                <a:effectLst/>
              </a:rPr>
              <a:t>Average time on ads per visit (seconds)</a:t>
            </a:r>
            <a:endParaRPr lang="en-GB" sz="800" dirty="0">
              <a:effectLst/>
            </a:endParaRPr>
          </a:p>
        </c:rich>
      </c:tx>
      <c:layout>
        <c:manualLayout>
          <c:xMode val="edge"/>
          <c:yMode val="edge"/>
          <c:x val="0.273471394460296"/>
          <c:y val="8.64628968404703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9A-4EE1-9F65-BE4236B23F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9A-4EE1-9F65-BE4236B23FC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9A-4EE1-9F65-BE4236B23FC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167-4BF8-AA09-D984A0F103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Newsbrands</c:v>
                </c:pt>
                <c:pt idx="1">
                  <c:v>Non-newsbrands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9A-4EE1-9F65-BE4236B23F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09240968"/>
        <c:axId val="2109244696"/>
      </c:barChart>
      <c:catAx>
        <c:axId val="2109240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09244696"/>
        <c:crosses val="autoZero"/>
        <c:auto val="1"/>
        <c:lblAlgn val="ctr"/>
        <c:lblOffset val="100"/>
        <c:noMultiLvlLbl val="0"/>
      </c:catAx>
      <c:valAx>
        <c:axId val="2109244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09240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08C13-EF6C-7C4E-B199-9BD1106D6CCD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7A63C-37CB-4041-98DC-21A25845F5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172387" y="47968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172387" y="473189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6520721" y="607102"/>
            <a:ext cx="0" cy="396489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41" y="4823557"/>
            <a:ext cx="231857" cy="22146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87" y="4878281"/>
            <a:ext cx="843955" cy="112014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5904" y="124251"/>
            <a:ext cx="8928194" cy="35439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157336" y="4817601"/>
            <a:ext cx="7463910" cy="260371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 sz="800"/>
            </a:lvl2pPr>
            <a:lvl3pPr marL="685800" indent="0">
              <a:buFontTx/>
              <a:buNone/>
              <a:defRPr sz="800"/>
            </a:lvl3pPr>
            <a:lvl4pPr marL="1028700" indent="0">
              <a:buFontTx/>
              <a:buNone/>
              <a:defRPr sz="800"/>
            </a:lvl4pPr>
            <a:lvl5pPr marL="1371600" indent="0">
              <a:buFontTx/>
              <a:buNone/>
              <a:defRPr sz="800"/>
            </a:lvl5pPr>
          </a:lstStyle>
          <a:p>
            <a:pPr lvl="0"/>
            <a:r>
              <a:rPr lang="en-US" dirty="0"/>
              <a:t>Small print</a:t>
            </a:r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3999" cy="5143499"/>
          </a:xfrm>
          <a:prstGeom prst="rect">
            <a:avLst/>
          </a:prstGeom>
          <a:solidFill>
            <a:srgbClr val="E92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72387" y="473189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72387" y="47968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79685"/>
            <a:ext cx="9144000" cy="4252210"/>
          </a:xfr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Statement text here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41" y="4823557"/>
            <a:ext cx="231857" cy="22146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87" y="4878281"/>
            <a:ext cx="843955" cy="112014"/>
          </a:xfrm>
          <a:prstGeom prst="rect">
            <a:avLst/>
          </a:prstGeom>
        </p:spPr>
      </p:pic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157336" y="4817601"/>
            <a:ext cx="7463910" cy="260371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600" baseline="0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800"/>
            </a:lvl2pPr>
            <a:lvl3pPr marL="685800" indent="0">
              <a:buFontTx/>
              <a:buNone/>
              <a:defRPr sz="800"/>
            </a:lvl3pPr>
            <a:lvl4pPr marL="1028700" indent="0">
              <a:buFontTx/>
              <a:buNone/>
              <a:defRPr sz="800"/>
            </a:lvl4pPr>
            <a:lvl5pPr marL="1371600" indent="0">
              <a:buFontTx/>
              <a:buNone/>
              <a:defRPr sz="800"/>
            </a:lvl5pPr>
          </a:lstStyle>
          <a:p>
            <a:pPr lvl="0"/>
            <a:r>
              <a:rPr lang="en-US" dirty="0"/>
              <a:t>Small print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non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172387" y="47968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72387" y="4731895"/>
            <a:ext cx="882171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5904" y="124251"/>
            <a:ext cx="8928194" cy="35439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41" y="4823557"/>
            <a:ext cx="231857" cy="2214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87" y="4878281"/>
            <a:ext cx="843955" cy="112014"/>
          </a:xfrm>
          <a:prstGeom prst="rect">
            <a:avLst/>
          </a:prstGeom>
        </p:spPr>
      </p:pic>
      <p:sp>
        <p:nvSpPr>
          <p:cNvPr id="21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157336" y="4817601"/>
            <a:ext cx="7463910" cy="260371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 sz="800"/>
            </a:lvl2pPr>
            <a:lvl3pPr marL="685800" indent="0">
              <a:buFontTx/>
              <a:buNone/>
              <a:defRPr sz="800"/>
            </a:lvl3pPr>
            <a:lvl4pPr marL="1028700" indent="0">
              <a:buFontTx/>
              <a:buNone/>
              <a:defRPr sz="800"/>
            </a:lvl4pPr>
            <a:lvl5pPr marL="1371600" indent="0">
              <a:buFontTx/>
              <a:buNone/>
              <a:defRPr sz="800"/>
            </a:lvl5pPr>
          </a:lstStyle>
          <a:p>
            <a:pPr lvl="0"/>
            <a:r>
              <a:rPr lang="en-US" dirty="0"/>
              <a:t>Small print</a:t>
            </a:r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692DA-E2AE-7047-8E58-7C0F138F5F1B}" type="datetimeFigureOut">
              <a:rPr lang="en-US" smtClean="0"/>
              <a:t>7/3/2019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86AC3-6737-C54A-8C28-FB2A26EE4C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latin typeface="Arial Black" panose="020B0A04020102020204" pitchFamily="34" charset="0"/>
                <a:cs typeface="Arial" pitchFamily="34" charset="0"/>
              </a:rPr>
              <a:t>Eye-tracking demonstrates </a:t>
            </a:r>
            <a:br>
              <a:rPr lang="en-GB" dirty="0">
                <a:latin typeface="Arial Black" panose="020B0A04020102020204" pitchFamily="34" charset="0"/>
                <a:cs typeface="Arial" pitchFamily="34" charset="0"/>
              </a:rPr>
            </a:br>
            <a:r>
              <a:rPr lang="en-GB" dirty="0">
                <a:latin typeface="Arial Black" panose="020B0A04020102020204" pitchFamily="34" charset="0"/>
                <a:cs typeface="Arial" pitchFamily="34" charset="0"/>
              </a:rPr>
              <a:t>the value of newsbrands’ </a:t>
            </a:r>
            <a:br>
              <a:rPr lang="en-GB" dirty="0">
                <a:latin typeface="Arial Black" panose="020B0A04020102020204" pitchFamily="34" charset="0"/>
                <a:cs typeface="Arial" pitchFamily="34" charset="0"/>
              </a:rPr>
            </a:br>
            <a:r>
              <a:rPr lang="en-GB" dirty="0">
                <a:latin typeface="Arial Black" panose="020B0A04020102020204" pitchFamily="34" charset="0"/>
                <a:cs typeface="Arial" pitchFamily="34" charset="0"/>
              </a:rPr>
              <a:t>quality digital environment</a:t>
            </a:r>
          </a:p>
        </p:txBody>
      </p:sp>
    </p:spTree>
    <p:extLst>
      <p:ext uri="{BB962C8B-B14F-4D97-AF65-F5344CB8AC3E}">
        <p14:creationId xmlns:p14="http://schemas.microsoft.com/office/powerpoint/2010/main" val="141759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Digital newsbrands: a quality environment for ads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500" dirty="0">
                <a:solidFill>
                  <a:schemeClr val="bg2"/>
                </a:solidFill>
              </a:rPr>
              <a:t>Newsbrands = theguardian.com, telegraph.co.uk, independent.co.uk, indy100.independent.co.uk, thetimes.co.uk, ft.com, dailymail.co.uk, mirror.co.uk, standard.co.uk, thesun.co.uk, dailystar.co.uk, metro.co.uk, express.co.uk, manchestereveningnews.co.uk, walesonline.co.uk, dailyrecord.co.uk. Others = msn.com, uk.yahoo.com, digitalspy.com, engadget.com, mashable.com, ibtimes.co.uk, thisismoney.co.uk, bleacherreport.com, pistonheads.com, weather.com, howtogeek.com, theregister.co.uk, sportinglife.com, channel4.com, itv.com, channel5.com, marieclaire.co.uk, timeout.com, trustedreviews.com, goodtoknow.co.uk, bbcgoodfood.com, pcadvisor.co.uk, nme.com, autoexpress.co.uk, forbes.com, radiotimes.com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8280" y="2930961"/>
            <a:ext cx="15463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Double the viewing time </a:t>
            </a:r>
            <a:br>
              <a:rPr lang="en-GB" sz="1200" b="1" dirty="0">
                <a:solidFill>
                  <a:srgbClr val="000000"/>
                </a:solidFill>
                <a:latin typeface="Arial" panose="020B0604020202020204"/>
              </a:rPr>
            </a:b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per page than non-newsbrand sites</a:t>
            </a:r>
            <a:endParaRPr lang="en-US" sz="1200" b="1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9034" y="2922895"/>
            <a:ext cx="1546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60% higher viewable time </a:t>
            </a:r>
            <a:br>
              <a:rPr lang="en-GB" sz="1200" b="1" dirty="0">
                <a:solidFill>
                  <a:srgbClr val="000000"/>
                </a:solidFill>
                <a:latin typeface="Arial" panose="020B0604020202020204"/>
              </a:rPr>
            </a:b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for ads</a:t>
            </a:r>
            <a:endParaRPr lang="en-US" sz="1200" b="1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6839" y="2922894"/>
            <a:ext cx="15463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Ad viewing </a:t>
            </a:r>
            <a:br>
              <a:rPr lang="en-GB" sz="1200" b="1" dirty="0">
                <a:solidFill>
                  <a:srgbClr val="000000"/>
                </a:solidFill>
                <a:latin typeface="Arial" panose="020B0604020202020204"/>
              </a:rPr>
            </a:b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2½ times more likely on a newsbrand site</a:t>
            </a:r>
            <a:endParaRPr lang="en-US" sz="1200" b="1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10543" y="2923576"/>
            <a:ext cx="15463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Newsbrand digital readers 70% more likely to see MPUs with 30 seconds viewable time</a:t>
            </a:r>
            <a:endParaRPr lang="en-US" sz="1200" b="1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31296" y="2922892"/>
            <a:ext cx="15463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783">
              <a:defRPr/>
            </a:pPr>
            <a:r>
              <a:rPr lang="en-GB" sz="1200" b="1" dirty="0">
                <a:solidFill>
                  <a:srgbClr val="000000"/>
                </a:solidFill>
                <a:latin typeface="Arial" panose="020B0604020202020204"/>
              </a:rPr>
              <a:t>Average ad dwell time 30% higher on newsbrand sites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259" y="1751406"/>
            <a:ext cx="878917" cy="10143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34"/>
          <a:stretch/>
        </p:blipFill>
        <p:spPr>
          <a:xfrm>
            <a:off x="5415019" y="1641365"/>
            <a:ext cx="1920743" cy="11058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865" y="1783576"/>
            <a:ext cx="1097541" cy="89992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49" y="2009270"/>
            <a:ext cx="1003293" cy="61634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76" y="1818954"/>
            <a:ext cx="1564361" cy="82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77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Newsbrand sites achieve higher ad viewing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 anchor="ctr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en-GB" sz="500" dirty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en-GB" sz="500" dirty="0">
                <a:solidFill>
                  <a:schemeClr val="bg2"/>
                </a:solidFill>
              </a:rPr>
              <a:t>Newsbrands = theguardian.com, telegraph.co.uk, independent.co.uk, indy100.independent.co.uk, thetimes.co.uk, ft.com, dailymail.co.uk, mirror.co.uk, standard.co.uk, thesun.co.uk, dailystar.co.uk, metro.co.uk, express.co.uk, manchestereveningnews.co.uk, walesonline.co.uk, dailyrecord.co.uk. Others = msn.com, uk.yahoo.com, digitalspy.com, engadget.com, mashable.com, ibtimes.co.uk, thisismoney.co.uk, bleacherreport.com, pistonheads.com, weather.com, howtogeek.com, theregister.co.uk, sportinglife.com, channel4.com, itv.com, channel5.com, marieclaire.co.uk, timeout.com, trustedreviews.com, goodtoknow.co.uk, bbcgoodfood.com, pcadvisor.co.uk, nme.com, autoexpress.co.uk, forbes.com, radiotimes.com</a:t>
            </a:r>
          </a:p>
          <a:p>
            <a:pPr>
              <a:lnSpc>
                <a:spcPct val="100000"/>
              </a:lnSpc>
            </a:pPr>
            <a:endParaRPr lang="en-US" sz="500" dirty="0">
              <a:solidFill>
                <a:schemeClr val="bg2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89680434"/>
              </p:ext>
            </p:extLst>
          </p:nvPr>
        </p:nvGraphicFramePr>
        <p:xfrm>
          <a:off x="5791196" y="597416"/>
          <a:ext cx="350931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95562" y="1851430"/>
            <a:ext cx="1301578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000" dirty="0"/>
              <a:t>Viewable time - seconds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87536" y="986786"/>
            <a:ext cx="1301578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000" dirty="0"/>
              <a:t>Time on page - seconds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87536" y="3669100"/>
            <a:ext cx="1301578" cy="24622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000" dirty="0"/>
              <a:t>Viewed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98546" y="2767400"/>
            <a:ext cx="1301578" cy="24622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000" dirty="0"/>
              <a:t>Viewable %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856673" y="607102"/>
            <a:ext cx="0" cy="396489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 txBox="1">
            <a:spLocks/>
          </p:cNvSpPr>
          <p:nvPr/>
        </p:nvSpPr>
        <p:spPr>
          <a:xfrm>
            <a:off x="9266" y="923375"/>
            <a:ext cx="4826342" cy="35141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r>
              <a:rPr lang="en-GB" sz="1200" dirty="0"/>
              <a:t>Page visits last twice as long</a:t>
            </a:r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12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12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r>
              <a:rPr lang="en-GB" sz="1200" dirty="0"/>
              <a:t>Which increases viewable time for ads</a:t>
            </a:r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12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12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r>
              <a:rPr lang="en-GB" sz="1200" dirty="0"/>
              <a:t>Viewability is similar across newsbrand and other popular sites </a:t>
            </a:r>
            <a:br>
              <a:rPr lang="en-GB" sz="1200" dirty="0"/>
            </a:br>
            <a:r>
              <a:rPr lang="en-GB" sz="1000" dirty="0"/>
              <a:t>(IAB definition)</a:t>
            </a:r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8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endParaRPr lang="en-GB" sz="800" dirty="0"/>
          </a:p>
          <a:p>
            <a:pPr marL="0" indent="0" algn="ctr">
              <a:lnSpc>
                <a:spcPct val="100000"/>
              </a:lnSpc>
              <a:spcBef>
                <a:spcPts val="900"/>
              </a:spcBef>
              <a:buFont typeface="Arial"/>
              <a:buNone/>
            </a:pPr>
            <a:r>
              <a:rPr lang="en-GB" sz="1200" dirty="0"/>
              <a:t>But viewing of ads is 2 ½ times more likely on newsbrand sites</a:t>
            </a:r>
          </a:p>
        </p:txBody>
      </p:sp>
      <p:sp>
        <p:nvSpPr>
          <p:cNvPr id="20" name="Right Arrow 19"/>
          <p:cNvSpPr/>
          <p:nvPr/>
        </p:nvSpPr>
        <p:spPr>
          <a:xfrm rot="5400000">
            <a:off x="2208117" y="1442229"/>
            <a:ext cx="428640" cy="2123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2208116" y="2322060"/>
            <a:ext cx="428640" cy="2123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 rot="5400000">
            <a:off x="2208116" y="3289038"/>
            <a:ext cx="428640" cy="2123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4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Time on newsbrand sites is more valuable to advertisers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500" dirty="0">
                <a:solidFill>
                  <a:schemeClr val="bg2"/>
                </a:solidFill>
              </a:rPr>
              <a:t>Newsbrands = theguardian.com, telegraph.co.uk, independent.co.uk, iindy100.independent.co.uk, thetimes.co.uk, ft.com, dailymail.co.uk, mirror.co.uk, standard.co.uk, thesun.co.uk, dailystar.co.uk, metro.co.uk, express.co.uk, manchestereveningnews.co.uk, walesonline.co.uk, dailyrecord.co.uk. Others = msn.com, uk.yahoo.com, digitalspy.com, engadget.com, mashable.com, ibtimes.co.uk, thisismoney.co.uk, bleacherreport.com, pistonheads.com, weather.com, howtogeek.com, theregister.co.uk, sportinglife.com, channel4.com, itv.com, channel5.com, marieclaire.co.uk, timeout.com, trustedreviews.com, goodtoknow.co.uk, bbcgoodfood.com, pcadvisor.co.uk, nme.com, autoexpress.co.uk, forbes.com, radiotimes.com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98"/>
          <a:stretch/>
        </p:blipFill>
        <p:spPr>
          <a:xfrm>
            <a:off x="117935" y="1549003"/>
            <a:ext cx="4291367" cy="316370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94542" y="689653"/>
            <a:ext cx="3538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defRPr/>
            </a:pPr>
            <a:r>
              <a:rPr lang="en-GB" sz="1400" dirty="0"/>
              <a:t>Newsbrands convert viewable time to actual ad views more effectively</a:t>
            </a:r>
          </a:p>
        </p:txBody>
      </p:sp>
      <p:sp>
        <p:nvSpPr>
          <p:cNvPr id="9" name="Rectangle 8"/>
          <p:cNvSpPr/>
          <p:nvPr/>
        </p:nvSpPr>
        <p:spPr>
          <a:xfrm>
            <a:off x="4732638" y="689653"/>
            <a:ext cx="3480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defRPr/>
            </a:pPr>
            <a:r>
              <a:rPr lang="en-GB" sz="1400" dirty="0"/>
              <a:t>MPUs with 30 seconds viewable time are seen 44% of the time on newsbrands site, but just 26% elsewhere – a 70% uplift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26658"/>
              </p:ext>
            </p:extLst>
          </p:nvPr>
        </p:nvGraphicFramePr>
        <p:xfrm>
          <a:off x="4824654" y="1557920"/>
          <a:ext cx="3922529" cy="1191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225">
                  <a:extLst>
                    <a:ext uri="{9D8B030D-6E8A-4147-A177-3AD203B41FA5}">
                      <a16:colId xmlns:a16="http://schemas.microsoft.com/office/drawing/2014/main" val="366218144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798339015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2306081624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2309123530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3332248994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3225556294"/>
                    </a:ext>
                  </a:extLst>
                </a:gridCol>
                <a:gridCol w="491384">
                  <a:extLst>
                    <a:ext uri="{9D8B030D-6E8A-4147-A177-3AD203B41FA5}">
                      <a16:colId xmlns:a16="http://schemas.microsoft.com/office/drawing/2014/main" val="1865451776"/>
                    </a:ext>
                  </a:extLst>
                </a:gridCol>
              </a:tblGrid>
              <a:tr h="297279"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% Viewed MPU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10”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20”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30”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40”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50”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60”</a:t>
                      </a:r>
                    </a:p>
                  </a:txBody>
                  <a:tcPr marL="68580" marR="68580" marT="34290" marB="3429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834247"/>
                  </a:ext>
                </a:extLst>
              </a:tr>
              <a:tr h="447030">
                <a:tc>
                  <a:txBody>
                    <a:bodyPr/>
                    <a:lstStyle/>
                    <a:p>
                      <a:pPr algn="l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Newsbrands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23%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35%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44%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51%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56%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bg1"/>
                          </a:solidFill>
                        </a:rPr>
                        <a:t>61%</a:t>
                      </a:r>
                    </a:p>
                  </a:txBody>
                  <a:tcPr marL="68580" marR="68580" marT="34290" marB="3429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60794"/>
                  </a:ext>
                </a:extLst>
              </a:tr>
              <a:tr h="447030">
                <a:tc>
                  <a:txBody>
                    <a:bodyPr/>
                    <a:lstStyle/>
                    <a:p>
                      <a:r>
                        <a:rPr lang="en-GB" sz="900" dirty="0"/>
                        <a:t>Other sites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11%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19%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26%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31%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36%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40%</a:t>
                      </a: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719766"/>
                  </a:ext>
                </a:extLst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4477733" y="607102"/>
            <a:ext cx="0" cy="396489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11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Digital newsbrands: a quality environment for ads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24718" y="4867029"/>
            <a:ext cx="7463910" cy="260371"/>
          </a:xfrm>
        </p:spPr>
        <p:txBody>
          <a:bodyPr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-GB" sz="500" dirty="0"/>
              <a:t>Online newsbrands: Mirror.co.uk, Metro.co.uk, Thesun.co.uk, Thetimes.co.uk, Dailymail.co.uk, Telegraph.co.uk, Theguardian.com, Independent.co.uk </a:t>
            </a:r>
            <a:br>
              <a:rPr lang="en-GB" sz="500" dirty="0"/>
            </a:br>
            <a:r>
              <a:rPr lang="en-GB" sz="500" dirty="0"/>
              <a:t>Non-newsbrands: msn.com, uk.yahoo.com, digitalspy.com, engadget.com, mashable.com, ibtimes.co.uk, thisismoney.co.uk, bleacherreport.com, pistonheads.com, howtogeek.com, theregister.co.uk, sportinglife.com, marieclaire.co.uk, timeout.com, trustedreviews.com, goodtoknow.co.uk, bbcgoodfood.com, pcadvisor.co.uk, nme.com, autoexpress.co.uk, forbes.com, radiotimes.com</a:t>
            </a:r>
          </a:p>
          <a:p>
            <a:pPr>
              <a:lnSpc>
                <a:spcPct val="100000"/>
              </a:lnSpc>
            </a:pPr>
            <a:endParaRPr lang="en-US" sz="5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856673" y="607102"/>
            <a:ext cx="0" cy="396489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 txBox="1">
            <a:spLocks/>
          </p:cNvSpPr>
          <p:nvPr/>
        </p:nvSpPr>
        <p:spPr>
          <a:xfrm>
            <a:off x="-1" y="914403"/>
            <a:ext cx="4856674" cy="388801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r>
              <a:rPr lang="en-GB" sz="1200" dirty="0"/>
              <a:t>46% higher dwell time on site</a:t>
            </a:r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endParaRPr lang="en-GB" sz="1200" dirty="0"/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endParaRPr lang="en-GB" sz="1600" dirty="0"/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r>
              <a:rPr lang="en-GB" sz="1200" dirty="0"/>
              <a:t>More viewable time</a:t>
            </a:r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endParaRPr lang="en-GB" sz="1200" dirty="0"/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endParaRPr lang="en-GB" sz="1200" dirty="0"/>
          </a:p>
          <a:p>
            <a:pPr marL="342900" lvl="1" indent="0" algn="ctr">
              <a:lnSpc>
                <a:spcPct val="200000"/>
              </a:lnSpc>
              <a:spcAft>
                <a:spcPts val="450"/>
              </a:spcAft>
              <a:buNone/>
            </a:pPr>
            <a:r>
              <a:rPr lang="en-GB" sz="1200" dirty="0"/>
              <a:t>30% longer average dwell time per ad</a:t>
            </a:r>
          </a:p>
        </p:txBody>
      </p:sp>
      <p:sp>
        <p:nvSpPr>
          <p:cNvPr id="7" name="Right Arrow 6"/>
          <p:cNvSpPr/>
          <p:nvPr/>
        </p:nvSpPr>
        <p:spPr>
          <a:xfrm rot="5400000">
            <a:off x="2154707" y="3351903"/>
            <a:ext cx="914327" cy="2123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143989902"/>
              </p:ext>
            </p:extLst>
          </p:nvPr>
        </p:nvGraphicFramePr>
        <p:xfrm>
          <a:off x="4856673" y="620856"/>
          <a:ext cx="4287327" cy="1171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726533125"/>
              </p:ext>
            </p:extLst>
          </p:nvPr>
        </p:nvGraphicFramePr>
        <p:xfrm>
          <a:off x="4856674" y="1878749"/>
          <a:ext cx="4287326" cy="142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364477178"/>
              </p:ext>
            </p:extLst>
          </p:nvPr>
        </p:nvGraphicFramePr>
        <p:xfrm>
          <a:off x="4856334" y="3273197"/>
          <a:ext cx="4287666" cy="142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Right Arrow 13"/>
          <p:cNvSpPr/>
          <p:nvPr/>
        </p:nvSpPr>
        <p:spPr>
          <a:xfrm rot="5400000">
            <a:off x="2155046" y="1861121"/>
            <a:ext cx="914327" cy="21231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7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5904" y="124251"/>
            <a:ext cx="9399372" cy="354390"/>
          </a:xfrm>
        </p:spPr>
        <p:txBody>
          <a:bodyPr>
            <a:normAutofit fontScale="92500"/>
          </a:bodyPr>
          <a:lstStyle/>
          <a:p>
            <a:r>
              <a:rPr lang="en-GB" dirty="0"/>
              <a:t>Black Friday event boosts time spent on ads in digital newsbrands by 20%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43772" y="4869023"/>
            <a:ext cx="7463910" cy="260371"/>
          </a:xfrm>
        </p:spPr>
        <p:txBody>
          <a:bodyPr>
            <a:noAutofit/>
          </a:bodyPr>
          <a:lstStyle/>
          <a:p>
            <a:r>
              <a:rPr lang="en-GB" sz="500" dirty="0"/>
              <a:t>Readership per day figures from NRS</a:t>
            </a:r>
            <a:br>
              <a:rPr lang="en-GB" sz="500" dirty="0"/>
            </a:br>
            <a:r>
              <a:rPr lang="en-GB" sz="500" dirty="0"/>
              <a:t>Average time spent on all ads per visitor per day on a normal day is estimated using Lumen’s econometric model</a:t>
            </a:r>
          </a:p>
          <a:p>
            <a:endParaRPr lang="en-GB" sz="500" dirty="0"/>
          </a:p>
        </p:txBody>
      </p:sp>
      <p:grpSp>
        <p:nvGrpSpPr>
          <p:cNvPr id="4" name="Group 3"/>
          <p:cNvGrpSpPr/>
          <p:nvPr/>
        </p:nvGrpSpPr>
        <p:grpSpPr>
          <a:xfrm>
            <a:off x="522680" y="1903906"/>
            <a:ext cx="7900421" cy="1676456"/>
            <a:chOff x="2445990" y="2876523"/>
            <a:chExt cx="7734382" cy="1805346"/>
          </a:xfrm>
        </p:grpSpPr>
        <p:sp>
          <p:nvSpPr>
            <p:cNvPr id="5" name="Rectangle 4"/>
            <p:cNvSpPr/>
            <p:nvPr/>
          </p:nvSpPr>
          <p:spPr>
            <a:xfrm rot="16200000">
              <a:off x="2079100" y="4105884"/>
              <a:ext cx="942875" cy="2090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sz="788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j-lt"/>
                </a:rPr>
                <a:t>Black Friday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6200000">
              <a:off x="2211994" y="3110519"/>
              <a:ext cx="752771" cy="2847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sz="788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</a:rPr>
                <a:t>Normal </a:t>
              </a:r>
            </a:p>
          </p:txBody>
        </p:sp>
        <p:sp>
          <p:nvSpPr>
            <p:cNvPr id="7" name="Rectangle: Rounded Corners 7"/>
            <p:cNvSpPr/>
            <p:nvPr/>
          </p:nvSpPr>
          <p:spPr>
            <a:xfrm>
              <a:off x="2873968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5,527,333</a:t>
              </a:r>
            </a:p>
          </p:txBody>
        </p:sp>
        <p:sp>
          <p:nvSpPr>
            <p:cNvPr id="8" name="Rectangle: Rounded Corners 8"/>
            <p:cNvSpPr/>
            <p:nvPr/>
          </p:nvSpPr>
          <p:spPr>
            <a:xfrm>
              <a:off x="4758681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1.24 secs</a:t>
              </a:r>
            </a:p>
          </p:txBody>
        </p:sp>
        <p:sp>
          <p:nvSpPr>
            <p:cNvPr id="9" name="Rectangle: Rounded Corners 9"/>
            <p:cNvSpPr/>
            <p:nvPr/>
          </p:nvSpPr>
          <p:spPr>
            <a:xfrm>
              <a:off x="6641621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1,903 hours</a:t>
              </a:r>
            </a:p>
          </p:txBody>
        </p:sp>
        <p:sp>
          <p:nvSpPr>
            <p:cNvPr id="10" name="Rectangle: Rounded Corners 10"/>
            <p:cNvSpPr/>
            <p:nvPr/>
          </p:nvSpPr>
          <p:spPr>
            <a:xfrm>
              <a:off x="2873968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5,527,333</a:t>
              </a:r>
            </a:p>
          </p:txBody>
        </p:sp>
        <p:sp>
          <p:nvSpPr>
            <p:cNvPr id="11" name="Rectangle: Rounded Corners 11"/>
            <p:cNvSpPr/>
            <p:nvPr/>
          </p:nvSpPr>
          <p:spPr>
            <a:xfrm>
              <a:off x="4758681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1.48 secs</a:t>
              </a:r>
            </a:p>
          </p:txBody>
        </p:sp>
        <p:sp>
          <p:nvSpPr>
            <p:cNvPr id="12" name="Rectangle: Rounded Corners 12"/>
            <p:cNvSpPr/>
            <p:nvPr/>
          </p:nvSpPr>
          <p:spPr>
            <a:xfrm>
              <a:off x="6641621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2,275 hours</a:t>
              </a:r>
            </a:p>
          </p:txBody>
        </p:sp>
        <p:sp>
          <p:nvSpPr>
            <p:cNvPr id="13" name="Multiplication Sign 13"/>
            <p:cNvSpPr/>
            <p:nvPr/>
          </p:nvSpPr>
          <p:spPr>
            <a:xfrm>
              <a:off x="4301216" y="3043542"/>
              <a:ext cx="408671" cy="450724"/>
            </a:xfrm>
            <a:prstGeom prst="mathMultiply">
              <a:avLst>
                <a:gd name="adj1" fmla="val 13520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Multiplication Sign 14"/>
            <p:cNvSpPr/>
            <p:nvPr/>
          </p:nvSpPr>
          <p:spPr>
            <a:xfrm>
              <a:off x="4316470" y="4005883"/>
              <a:ext cx="408671" cy="450724"/>
            </a:xfrm>
            <a:prstGeom prst="mathMultiply">
              <a:avLst>
                <a:gd name="adj1" fmla="val 13520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Equals 15"/>
            <p:cNvSpPr/>
            <p:nvPr/>
          </p:nvSpPr>
          <p:spPr>
            <a:xfrm>
              <a:off x="6187702" y="2896107"/>
              <a:ext cx="397444" cy="745594"/>
            </a:xfrm>
            <a:prstGeom prst="mathEqual">
              <a:avLst>
                <a:gd name="adj1" fmla="val 8479"/>
                <a:gd name="adj2" fmla="val 9446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Equals 16"/>
            <p:cNvSpPr/>
            <p:nvPr/>
          </p:nvSpPr>
          <p:spPr>
            <a:xfrm>
              <a:off x="6184176" y="3845289"/>
              <a:ext cx="397444" cy="745594"/>
            </a:xfrm>
            <a:prstGeom prst="mathEqual">
              <a:avLst>
                <a:gd name="adj1" fmla="val 8479"/>
                <a:gd name="adj2" fmla="val 9446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ight Brace 16"/>
            <p:cNvSpPr/>
            <p:nvPr/>
          </p:nvSpPr>
          <p:spPr>
            <a:xfrm>
              <a:off x="8188155" y="2909706"/>
              <a:ext cx="237056" cy="1673398"/>
            </a:xfrm>
            <a:prstGeom prst="rightBrace">
              <a:avLst>
                <a:gd name="adj1" fmla="val 69569"/>
                <a:gd name="adj2" fmla="val 52025"/>
              </a:avLst>
            </a:prstGeom>
            <a:ln w="31750">
              <a:solidFill>
                <a:schemeClr val="bg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013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" name="Rectangle: Rounded Corners 18"/>
            <p:cNvSpPr/>
            <p:nvPr/>
          </p:nvSpPr>
          <p:spPr>
            <a:xfrm>
              <a:off x="8583842" y="3405722"/>
              <a:ext cx="1596530" cy="812363"/>
            </a:xfrm>
            <a:prstGeom prst="roundRect">
              <a:avLst>
                <a:gd name="adj" fmla="val 0"/>
              </a:avLst>
            </a:prstGeom>
            <a:solidFill>
              <a:schemeClr val="accent3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n-GB" sz="2700" dirty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+20%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1098791" y="1433969"/>
            <a:ext cx="1148441" cy="213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Readership per day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27347" y="1369930"/>
            <a:ext cx="1318948" cy="33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Av. time spent on all ads per visitor per day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46213" y="1369930"/>
            <a:ext cx="1504976" cy="456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Total time on ads across all publications per day (hours)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92297" y="1426054"/>
            <a:ext cx="1504976" cy="213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Black Friday uplift</a:t>
            </a:r>
          </a:p>
        </p:txBody>
      </p:sp>
    </p:spTree>
    <p:extLst>
      <p:ext uri="{BB962C8B-B14F-4D97-AF65-F5344CB8AC3E}">
        <p14:creationId xmlns:p14="http://schemas.microsoft.com/office/powerpoint/2010/main" val="137124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5904" y="124251"/>
            <a:ext cx="9292280" cy="354390"/>
          </a:xfrm>
        </p:spPr>
        <p:txBody>
          <a:bodyPr>
            <a:normAutofit/>
          </a:bodyPr>
          <a:lstStyle/>
          <a:p>
            <a:r>
              <a:rPr lang="en-GB" dirty="0"/>
              <a:t>Christmas period increases time spent on digital newsbrand ads by 5%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57336" y="4901887"/>
            <a:ext cx="7463910" cy="2603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500" dirty="0"/>
              <a:t>Readership per day figures from NRS</a:t>
            </a:r>
            <a:br>
              <a:rPr lang="en-GB" sz="500" dirty="0"/>
            </a:br>
            <a:r>
              <a:rPr lang="en-GB" sz="500" dirty="0"/>
              <a:t>Average time spent on all ads per visitor per day on a normal day is estimated using Lumen’s econometric model</a:t>
            </a:r>
          </a:p>
          <a:p>
            <a:pPr>
              <a:lnSpc>
                <a:spcPct val="100000"/>
              </a:lnSpc>
            </a:pPr>
            <a:endParaRPr lang="en-GB" sz="500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139103" y="705705"/>
            <a:ext cx="8388000" cy="63931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Christmas digital increase smaller – possibly due to delivery times etc</a:t>
            </a:r>
          </a:p>
          <a:p>
            <a:r>
              <a:rPr lang="en-GB" sz="1600" dirty="0"/>
              <a:t>But digital newsbrands continue to outperform other sites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20825" y="2318376"/>
            <a:ext cx="7900421" cy="1696029"/>
            <a:chOff x="2445990" y="2876523"/>
            <a:chExt cx="7734382" cy="1826424"/>
          </a:xfrm>
        </p:grpSpPr>
        <p:sp>
          <p:nvSpPr>
            <p:cNvPr id="6" name="Rectangle 5"/>
            <p:cNvSpPr/>
            <p:nvPr/>
          </p:nvSpPr>
          <p:spPr>
            <a:xfrm rot="16200000">
              <a:off x="2068563" y="4116422"/>
              <a:ext cx="963955" cy="209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sz="788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j-lt"/>
                </a:rPr>
                <a:t>Xmas period</a:t>
              </a:r>
            </a:p>
          </p:txBody>
        </p:sp>
        <p:sp>
          <p:nvSpPr>
            <p:cNvPr id="7" name="Rectangle 6"/>
            <p:cNvSpPr/>
            <p:nvPr/>
          </p:nvSpPr>
          <p:spPr>
            <a:xfrm rot="16200000">
              <a:off x="2211994" y="3110519"/>
              <a:ext cx="752771" cy="2847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400" b="0" i="0" u="none" strike="noStrike" kern="1200" spc="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r>
                <a:rPr lang="en-GB" sz="788" b="1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</a:rPr>
                <a:t>Normal </a:t>
              </a:r>
            </a:p>
          </p:txBody>
        </p:sp>
        <p:sp>
          <p:nvSpPr>
            <p:cNvPr id="8" name="Rectangle: Rounded Corners 7"/>
            <p:cNvSpPr/>
            <p:nvPr/>
          </p:nvSpPr>
          <p:spPr>
            <a:xfrm>
              <a:off x="2873968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4,010,561</a:t>
              </a:r>
            </a:p>
          </p:txBody>
        </p:sp>
        <p:sp>
          <p:nvSpPr>
            <p:cNvPr id="9" name="Rectangle: Rounded Corners 8"/>
            <p:cNvSpPr/>
            <p:nvPr/>
          </p:nvSpPr>
          <p:spPr>
            <a:xfrm>
              <a:off x="4758681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1.24 secs</a:t>
              </a:r>
            </a:p>
          </p:txBody>
        </p:sp>
        <p:sp>
          <p:nvSpPr>
            <p:cNvPr id="10" name="Rectangle: Rounded Corners 9"/>
            <p:cNvSpPr/>
            <p:nvPr/>
          </p:nvSpPr>
          <p:spPr>
            <a:xfrm>
              <a:off x="6641621" y="2917487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1,382 hours</a:t>
              </a:r>
            </a:p>
          </p:txBody>
        </p:sp>
        <p:sp>
          <p:nvSpPr>
            <p:cNvPr id="11" name="Rectangle: Rounded Corners 10"/>
            <p:cNvSpPr/>
            <p:nvPr/>
          </p:nvSpPr>
          <p:spPr>
            <a:xfrm>
              <a:off x="2873968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4,010,561</a:t>
              </a:r>
            </a:p>
          </p:txBody>
        </p:sp>
        <p:sp>
          <p:nvSpPr>
            <p:cNvPr id="12" name="Rectangle: Rounded Corners 11"/>
            <p:cNvSpPr/>
            <p:nvPr/>
          </p:nvSpPr>
          <p:spPr>
            <a:xfrm>
              <a:off x="4758681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1.31 secs</a:t>
              </a:r>
            </a:p>
          </p:txBody>
        </p:sp>
        <p:sp>
          <p:nvSpPr>
            <p:cNvPr id="13" name="Rectangle: Rounded Corners 12"/>
            <p:cNvSpPr/>
            <p:nvPr/>
          </p:nvSpPr>
          <p:spPr>
            <a:xfrm>
              <a:off x="6641621" y="3879388"/>
              <a:ext cx="1380226" cy="703717"/>
            </a:xfrm>
            <a:prstGeom prst="roundRect">
              <a:avLst>
                <a:gd name="adj" fmla="val 0"/>
              </a:avLst>
            </a:prstGeom>
            <a:solidFill>
              <a:schemeClr val="tx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r>
                <a:rPr lang="en-GB" sz="1125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1,454 hours</a:t>
              </a:r>
            </a:p>
          </p:txBody>
        </p:sp>
        <p:sp>
          <p:nvSpPr>
            <p:cNvPr id="14" name="Multiplication Sign 13"/>
            <p:cNvSpPr/>
            <p:nvPr/>
          </p:nvSpPr>
          <p:spPr>
            <a:xfrm>
              <a:off x="4301216" y="3043542"/>
              <a:ext cx="408671" cy="450724"/>
            </a:xfrm>
            <a:prstGeom prst="mathMultiply">
              <a:avLst>
                <a:gd name="adj1" fmla="val 13520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Multiplication Sign 14"/>
            <p:cNvSpPr/>
            <p:nvPr/>
          </p:nvSpPr>
          <p:spPr>
            <a:xfrm>
              <a:off x="4316470" y="4005883"/>
              <a:ext cx="408671" cy="450724"/>
            </a:xfrm>
            <a:prstGeom prst="mathMultiply">
              <a:avLst>
                <a:gd name="adj1" fmla="val 13520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Equals 15"/>
            <p:cNvSpPr/>
            <p:nvPr/>
          </p:nvSpPr>
          <p:spPr>
            <a:xfrm>
              <a:off x="6187702" y="2896107"/>
              <a:ext cx="397444" cy="745594"/>
            </a:xfrm>
            <a:prstGeom prst="mathEqual">
              <a:avLst>
                <a:gd name="adj1" fmla="val 8479"/>
                <a:gd name="adj2" fmla="val 9446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Equals 16"/>
            <p:cNvSpPr/>
            <p:nvPr/>
          </p:nvSpPr>
          <p:spPr>
            <a:xfrm>
              <a:off x="6184176" y="3845289"/>
              <a:ext cx="397444" cy="745594"/>
            </a:xfrm>
            <a:prstGeom prst="mathEqual">
              <a:avLst>
                <a:gd name="adj1" fmla="val 8479"/>
                <a:gd name="adj2" fmla="val 9446"/>
              </a:avLst>
            </a:prstGeom>
            <a:solidFill>
              <a:schemeClr val="bg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>
                <a:lnSpc>
                  <a:spcPts val="1276"/>
                </a:lnSpc>
              </a:pPr>
              <a:endParaRPr lang="en-GB" sz="1125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8188155" y="2909706"/>
              <a:ext cx="237056" cy="1673398"/>
            </a:xfrm>
            <a:prstGeom prst="rightBrace">
              <a:avLst>
                <a:gd name="adj1" fmla="val 69569"/>
                <a:gd name="adj2" fmla="val 52025"/>
              </a:avLst>
            </a:prstGeom>
            <a:ln w="31750">
              <a:solidFill>
                <a:schemeClr val="bg2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013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" name="Rectangle: Rounded Corners 18"/>
            <p:cNvSpPr/>
            <p:nvPr/>
          </p:nvSpPr>
          <p:spPr>
            <a:xfrm>
              <a:off x="8583842" y="3405722"/>
              <a:ext cx="1596530" cy="812363"/>
            </a:xfrm>
            <a:prstGeom prst="roundRect">
              <a:avLst>
                <a:gd name="adj" fmla="val 0"/>
              </a:avLst>
            </a:prstGeom>
            <a:solidFill>
              <a:schemeClr val="accent3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n-GB" sz="2700" dirty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+5%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1265491" y="1848436"/>
            <a:ext cx="1148441" cy="213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Readership per day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94047" y="1784397"/>
            <a:ext cx="1318948" cy="334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Av. time spent on all ads per visitor per day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12913" y="1784397"/>
            <a:ext cx="1504976" cy="456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Total time on ads across all publications per day (hours)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58997" y="1840521"/>
            <a:ext cx="1504976" cy="213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788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Xmas period uplift</a:t>
            </a:r>
          </a:p>
        </p:txBody>
      </p:sp>
      <p:sp>
        <p:nvSpPr>
          <p:cNvPr id="24" name="Rectangle: Rounded Corners 18"/>
          <p:cNvSpPr/>
          <p:nvPr/>
        </p:nvSpPr>
        <p:spPr>
          <a:xfrm rot="16200000">
            <a:off x="-498784" y="2972515"/>
            <a:ext cx="1773920" cy="309859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+mj-lt"/>
                <a:cs typeface="Arial" pitchFamily="34" charset="0"/>
              </a:rPr>
              <a:t>Digital</a:t>
            </a:r>
          </a:p>
        </p:txBody>
      </p:sp>
    </p:spTree>
    <p:extLst>
      <p:ext uri="{BB962C8B-B14F-4D97-AF65-F5344CB8AC3E}">
        <p14:creationId xmlns:p14="http://schemas.microsoft.com/office/powerpoint/2010/main" val="104861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4171" y="2846785"/>
            <a:ext cx="28083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 dirty="0">
                <a:latin typeface="Arial Black" charset="0"/>
                <a:ea typeface="Arial Black" charset="0"/>
                <a:cs typeface="Arial Black" charset="0"/>
              </a:rPr>
              <a:t>Billboard – 29/11/2016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3566" y="1165224"/>
            <a:ext cx="6051903" cy="155976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084171" y="3622131"/>
            <a:ext cx="534511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j-lt"/>
              </a:rPr>
              <a:t>Dwell time 8% above digital newsbrand billboard norm</a:t>
            </a:r>
          </a:p>
        </p:txBody>
      </p:sp>
    </p:spTree>
    <p:extLst>
      <p:ext uri="{BB962C8B-B14F-4D97-AF65-F5344CB8AC3E}">
        <p14:creationId xmlns:p14="http://schemas.microsoft.com/office/powerpoint/2010/main" val="1256665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sworks">
      <a:dk1>
        <a:srgbClr val="000000"/>
      </a:dk1>
      <a:lt1>
        <a:srgbClr val="FFFFFF"/>
      </a:lt1>
      <a:dk2>
        <a:srgbClr val="E00034"/>
      </a:dk2>
      <a:lt2>
        <a:srgbClr val="A3AEB5"/>
      </a:lt2>
      <a:accent1>
        <a:srgbClr val="E00034"/>
      </a:accent1>
      <a:accent2>
        <a:srgbClr val="3FB2E0"/>
      </a:accent2>
      <a:accent3>
        <a:srgbClr val="8AC000"/>
      </a:accent3>
      <a:accent4>
        <a:srgbClr val="EC7900"/>
      </a:accent4>
      <a:accent5>
        <a:srgbClr val="8F23B3"/>
      </a:accent5>
      <a:accent6>
        <a:srgbClr val="00A8B3"/>
      </a:accent6>
      <a:hlink>
        <a:srgbClr val="A3AEC1"/>
      </a:hlink>
      <a:folHlink>
        <a:srgbClr val="79797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0A05255-97EA-0440-8DAD-099DA771692C}" vid="{79DFD9D9-F276-BB4B-A9C3-6EB50852D8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Lumen-template</Template>
  <TotalTime>1518</TotalTime>
  <Words>1082</Words>
  <Application>Microsoft Office PowerPoint</Application>
  <PresentationFormat>Předvádění na obrazovce (16:9)</PresentationFormat>
  <Paragraphs>97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mark.lukas@newsworks.org.uk</dc:creator>
  <cp:lastModifiedBy>Martina Vojtěchovská</cp:lastModifiedBy>
  <cp:revision>101</cp:revision>
  <cp:lastPrinted>2017-03-08T09:55:48Z</cp:lastPrinted>
  <dcterms:created xsi:type="dcterms:W3CDTF">2017-01-30T10:45:36Z</dcterms:created>
  <dcterms:modified xsi:type="dcterms:W3CDTF">2019-07-03T20:41:58Z</dcterms:modified>
</cp:coreProperties>
</file>