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9.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0.xml" ContentType="application/vnd.openxmlformats-officedocument.presentationml.notesSlide+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971" r:id="rId2"/>
    <p:sldMasterId id="2147484013" r:id="rId3"/>
  </p:sldMasterIdLst>
  <p:notesMasterIdLst>
    <p:notesMasterId r:id="rId37"/>
  </p:notesMasterIdLst>
  <p:handoutMasterIdLst>
    <p:handoutMasterId r:id="rId38"/>
  </p:handoutMasterIdLst>
  <p:sldIdLst>
    <p:sldId id="2432" r:id="rId4"/>
    <p:sldId id="797" r:id="rId5"/>
    <p:sldId id="2433" r:id="rId6"/>
    <p:sldId id="2435" r:id="rId7"/>
    <p:sldId id="2436" r:id="rId8"/>
    <p:sldId id="2438" r:id="rId9"/>
    <p:sldId id="2346" r:id="rId10"/>
    <p:sldId id="2390" r:id="rId11"/>
    <p:sldId id="2411" r:id="rId12"/>
    <p:sldId id="2412" r:id="rId13"/>
    <p:sldId id="2413" r:id="rId14"/>
    <p:sldId id="2440" r:id="rId15"/>
    <p:sldId id="2355" r:id="rId16"/>
    <p:sldId id="2398" r:id="rId17"/>
    <p:sldId id="2420" r:id="rId18"/>
    <p:sldId id="2428" r:id="rId19"/>
    <p:sldId id="2424" r:id="rId20"/>
    <p:sldId id="2445" r:id="rId21"/>
    <p:sldId id="2446" r:id="rId22"/>
    <p:sldId id="2442" r:id="rId23"/>
    <p:sldId id="1017" r:id="rId24"/>
    <p:sldId id="1022" r:id="rId25"/>
    <p:sldId id="2377" r:id="rId26"/>
    <p:sldId id="1090" r:id="rId27"/>
    <p:sldId id="1091" r:id="rId28"/>
    <p:sldId id="2425" r:id="rId29"/>
    <p:sldId id="1041" r:id="rId30"/>
    <p:sldId id="2386" r:id="rId31"/>
    <p:sldId id="2389" r:id="rId32"/>
    <p:sldId id="2369" r:id="rId33"/>
    <p:sldId id="1040" r:id="rId34"/>
    <p:sldId id="2447" r:id="rId35"/>
    <p:sldId id="2443" r:id="rId36"/>
  </p:sldIdLst>
  <p:sldSz cx="9144000" cy="6858000" type="screen4x3"/>
  <p:notesSz cx="6669088" cy="9926638"/>
  <p:defaultTextStyle>
    <a:defPPr>
      <a:defRPr lang="cs-CZ"/>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podlipska" initials="p" lastIdx="18" clrIdx="0"/>
  <p:cmAuthor id="1" name="Mirka Ottová" initials="MO" lastIdx="1" clrIdx="1"/>
  <p:cmAuthor id="2" name="DRyskova" initials="D" lastIdx="5" clrIdx="2"/>
  <p:cmAuthor id="3" name="Stanislav Hampl" initials="SH"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58A"/>
    <a:srgbClr val="FF0000"/>
    <a:srgbClr val="E9693C"/>
    <a:srgbClr val="793D57"/>
    <a:srgbClr val="0000FF"/>
    <a:srgbClr val="0A1DA8"/>
    <a:srgbClr val="149E87"/>
    <a:srgbClr val="5BB531"/>
    <a:srgbClr val="ABCCD1"/>
    <a:srgbClr val="6AA5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B1032C-EA38-4F05-BA0D-38AFFFC7BED3}" styleName="Světlý styl 3 – zvýraznění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Střední styl 4 – zvýraznění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Střední styl 4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3" autoAdjust="0"/>
    <p:restoredTop sz="96242" autoAdjust="0"/>
  </p:normalViewPr>
  <p:slideViewPr>
    <p:cSldViewPr>
      <p:cViewPr>
        <p:scale>
          <a:sx n="110" d="100"/>
          <a:sy n="110" d="100"/>
        </p:scale>
        <p:origin x="-1032" y="12"/>
      </p:cViewPr>
      <p:guideLst>
        <p:guide orient="horz" pos="2160"/>
        <p:guide pos="2880"/>
      </p:guideLst>
    </p:cSldViewPr>
  </p:slideViewPr>
  <p:outlineViewPr>
    <p:cViewPr>
      <p:scale>
        <a:sx n="33" d="100"/>
        <a:sy n="33" d="100"/>
      </p:scale>
      <p:origin x="0" y="-3427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5" d="100"/>
          <a:sy n="75" d="100"/>
        </p:scale>
        <p:origin x="-3354" y="-114"/>
      </p:cViewPr>
      <p:guideLst>
        <p:guide orient="horz" pos="3125"/>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200" b="1" i="0" u="none" strike="noStrike" baseline="0" dirty="0"/>
              <a:t>Deklarovaná pomoc informací z reklamy při nákupním rozhodování - VÝVOJ</a:t>
            </a:r>
          </a:p>
          <a:p>
            <a:pPr>
              <a:defRPr/>
            </a:pPr>
            <a:r>
              <a:rPr lang="cs-CZ" sz="1050" b="0" i="1" baseline="0" dirty="0"/>
              <a:t>(data v %)</a:t>
            </a:r>
            <a:endParaRPr lang="cs-CZ" sz="1050" b="0" i="1" dirty="0"/>
          </a:p>
        </c:rich>
      </c:tx>
      <c:overlay val="0"/>
    </c:title>
    <c:autoTitleDeleted val="0"/>
    <c:plotArea>
      <c:layout>
        <c:manualLayout>
          <c:layoutTarget val="inner"/>
          <c:xMode val="edge"/>
          <c:yMode val="edge"/>
          <c:x val="4.239462471881094E-2"/>
          <c:y val="0.15340291756659813"/>
          <c:w val="0.91438961672824581"/>
          <c:h val="0.65461864877537168"/>
        </c:manualLayout>
      </c:layout>
      <c:areaChart>
        <c:grouping val="percentStacked"/>
        <c:varyColors val="0"/>
        <c:ser>
          <c:idx val="0"/>
          <c:order val="0"/>
          <c:tx>
            <c:strRef>
              <c:f>List1!$B$1</c:f>
              <c:strCache>
                <c:ptCount val="1"/>
                <c:pt idx="0">
                  <c:v>velmi mi pomáhají</c:v>
                </c:pt>
              </c:strCache>
            </c:strRef>
          </c:tx>
          <c:spPr>
            <a:solidFill>
              <a:schemeClr val="accent6"/>
            </a:solidFill>
            <a:ln>
              <a:solidFill>
                <a:schemeClr val="accent3">
                  <a:lumMod val="40000"/>
                  <a:lumOff val="60000"/>
                </a:schemeClr>
              </a:solidFill>
            </a:ln>
          </c:spPr>
          <c:dLbls>
            <c:dLbl>
              <c:idx val="0"/>
              <c:layout>
                <c:manualLayout>
                  <c:x val="-9.0973984846886759E-3"/>
                  <c:y val="-5.221472607018972E-3"/>
                </c:manualLayout>
              </c:layout>
              <c:spPr>
                <a:ln>
                  <a:noFill/>
                </a:ln>
              </c:spPr>
              <c:txPr>
                <a:bodyPr/>
                <a:lstStyle/>
                <a:p>
                  <a:pPr>
                    <a:defRPr sz="1000" b="1">
                      <a:solidFill>
                        <a:schemeClr val="bg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A9-48E5-9AEE-7F3AAC875D13}"/>
                </c:ext>
              </c:extLst>
            </c:dLbl>
            <c:dLbl>
              <c:idx val="6"/>
              <c:layout>
                <c:manualLayout>
                  <c:x val="9.0445790923515557E-3"/>
                  <c:y val="9.10582598991293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A9-48E5-9AEE-7F3AAC875D13}"/>
                </c:ext>
              </c:extLst>
            </c:dLbl>
            <c:dLbl>
              <c:idx val="15"/>
              <c:spPr>
                <a:ln>
                  <a:noFill/>
                </a:ln>
              </c:spPr>
              <c:txPr>
                <a:bodyPr/>
                <a:lstStyle/>
                <a:p>
                  <a:pPr>
                    <a:defRPr sz="1000" b="1">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2-30A9-48E5-9AEE-7F3AAC875D13}"/>
                </c:ext>
              </c:extLst>
            </c:dLbl>
            <c:dLbl>
              <c:idx val="19"/>
              <c:spPr>
                <a:ln>
                  <a:noFill/>
                </a:ln>
              </c:spPr>
              <c:txPr>
                <a:bodyPr/>
                <a:lstStyle/>
                <a:p>
                  <a:pPr>
                    <a:defRPr sz="1000" b="1">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3-30A9-48E5-9AEE-7F3AAC875D13}"/>
                </c:ext>
              </c:extLst>
            </c:dLbl>
            <c:spPr>
              <a:ln>
                <a:noFill/>
              </a:ln>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2025 (n=1000)</c:v>
                </c:pt>
                <c:pt idx="1">
                  <c:v>2024 (n=1000)</c:v>
                </c:pt>
                <c:pt idx="2">
                  <c:v>2023 (n=1000)</c:v>
                </c:pt>
                <c:pt idx="3">
                  <c:v>2022 (n=1000)</c:v>
                </c:pt>
                <c:pt idx="4">
                  <c:v>2021 (n=1000)</c:v>
                </c:pt>
                <c:pt idx="5">
                  <c:v>2020 (n=1000)</c:v>
                </c:pt>
                <c:pt idx="6">
                  <c:v>2019 (n=1000)</c:v>
                </c:pt>
              </c:strCache>
            </c:strRef>
          </c:cat>
          <c:val>
            <c:numRef>
              <c:f>List1!$B$2:$B$8</c:f>
              <c:numCache>
                <c:formatCode>###0</c:formatCode>
                <c:ptCount val="7"/>
                <c:pt idx="0">
                  <c:v>7.5</c:v>
                </c:pt>
                <c:pt idx="1">
                  <c:v>7.7</c:v>
                </c:pt>
                <c:pt idx="2">
                  <c:v>8</c:v>
                </c:pt>
                <c:pt idx="3">
                  <c:v>6.1</c:v>
                </c:pt>
                <c:pt idx="4">
                  <c:v>5.2</c:v>
                </c:pt>
                <c:pt idx="5">
                  <c:v>8.2000000000000011</c:v>
                </c:pt>
                <c:pt idx="6">
                  <c:v>3.9</c:v>
                </c:pt>
              </c:numCache>
            </c:numRef>
          </c:val>
          <c:extLst>
            <c:ext xmlns:c16="http://schemas.microsoft.com/office/drawing/2014/chart" uri="{C3380CC4-5D6E-409C-BE32-E72D297353CC}">
              <c16:uniqueId val="{00000003-04E5-4305-87EC-A16D0244CBEF}"/>
            </c:ext>
          </c:extLst>
        </c:ser>
        <c:ser>
          <c:idx val="1"/>
          <c:order val="1"/>
          <c:tx>
            <c:strRef>
              <c:f>List1!$C$1</c:f>
              <c:strCache>
                <c:ptCount val="1"/>
                <c:pt idx="0">
                  <c:v>spíše pomáhají</c:v>
                </c:pt>
              </c:strCache>
            </c:strRef>
          </c:tx>
          <c:spPr>
            <a:solidFill>
              <a:schemeClr val="accent6">
                <a:lumMod val="40000"/>
                <a:lumOff val="60000"/>
              </a:schemeClr>
            </a:solidFill>
            <a:ln>
              <a:noFill/>
            </a:ln>
          </c:spPr>
          <c:dLbls>
            <c:dLbl>
              <c:idx val="0"/>
              <c:layout>
                <c:manualLayout>
                  <c:x val="-1.2918673803575481E-2"/>
                  <c:y val="2.7380368303302079E-3"/>
                </c:manualLayout>
              </c:layout>
              <c:spPr>
                <a:ln>
                  <a:noFill/>
                </a:ln>
              </c:spPr>
              <c:txPr>
                <a:bodyPr/>
                <a:lstStyle/>
                <a:p>
                  <a:pPr>
                    <a:defRPr sz="1000" b="1">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A9-48E5-9AEE-7F3AAC875D13}"/>
                </c:ext>
              </c:extLst>
            </c:dLbl>
            <c:dLbl>
              <c:idx val="1"/>
              <c:layout>
                <c:manualLayout>
                  <c:x val="-5.3815245599492896E-3"/>
                  <c:y val="-7.19570627642439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A9-48E5-9AEE-7F3AAC875D13}"/>
                </c:ext>
              </c:extLst>
            </c:dLbl>
            <c:dLbl>
              <c:idx val="6"/>
              <c:layout>
                <c:manualLayout>
                  <c:x val="1.3566868638527336E-2"/>
                  <c:y val="-2.48343577668867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A9-48E5-9AEE-7F3AAC875D13}"/>
                </c:ext>
              </c:extLst>
            </c:dLbl>
            <c:spPr>
              <a:ln>
                <a:noFill/>
              </a:ln>
            </c:spPr>
            <c:txPr>
              <a:bodyPr/>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2025 (n=1000)</c:v>
                </c:pt>
                <c:pt idx="1">
                  <c:v>2024 (n=1000)</c:v>
                </c:pt>
                <c:pt idx="2">
                  <c:v>2023 (n=1000)</c:v>
                </c:pt>
                <c:pt idx="3">
                  <c:v>2022 (n=1000)</c:v>
                </c:pt>
                <c:pt idx="4">
                  <c:v>2021 (n=1000)</c:v>
                </c:pt>
                <c:pt idx="5">
                  <c:v>2020 (n=1000)</c:v>
                </c:pt>
                <c:pt idx="6">
                  <c:v>2019 (n=1000)</c:v>
                </c:pt>
              </c:strCache>
            </c:strRef>
          </c:cat>
          <c:val>
            <c:numRef>
              <c:f>List1!$C$2:$C$8</c:f>
              <c:numCache>
                <c:formatCode>###0</c:formatCode>
                <c:ptCount val="7"/>
                <c:pt idx="0">
                  <c:v>29.5</c:v>
                </c:pt>
                <c:pt idx="1">
                  <c:v>30.3</c:v>
                </c:pt>
                <c:pt idx="2">
                  <c:v>27.1</c:v>
                </c:pt>
                <c:pt idx="3">
                  <c:v>26.5</c:v>
                </c:pt>
                <c:pt idx="4">
                  <c:v>33.1</c:v>
                </c:pt>
                <c:pt idx="5">
                  <c:v>40.400000000000006</c:v>
                </c:pt>
                <c:pt idx="6">
                  <c:v>29.599999999999998</c:v>
                </c:pt>
              </c:numCache>
            </c:numRef>
          </c:val>
          <c:extLst>
            <c:ext xmlns:c16="http://schemas.microsoft.com/office/drawing/2014/chart" uri="{C3380CC4-5D6E-409C-BE32-E72D297353CC}">
              <c16:uniqueId val="{00000005-04E5-4305-87EC-A16D0244CBEF}"/>
            </c:ext>
          </c:extLst>
        </c:ser>
        <c:ser>
          <c:idx val="2"/>
          <c:order val="2"/>
          <c:tx>
            <c:strRef>
              <c:f>List1!$D$1</c:f>
              <c:strCache>
                <c:ptCount val="1"/>
                <c:pt idx="0">
                  <c:v>ani, ani</c:v>
                </c:pt>
              </c:strCache>
            </c:strRef>
          </c:tx>
          <c:spPr>
            <a:solidFill>
              <a:schemeClr val="accent4">
                <a:lumMod val="40000"/>
                <a:lumOff val="60000"/>
              </a:schemeClr>
            </a:solidFill>
            <a:ln>
              <a:noFill/>
            </a:ln>
          </c:spPr>
          <c:dLbls>
            <c:dLbl>
              <c:idx val="0"/>
              <c:layout>
                <c:manualLayout>
                  <c:x val="-1.2918673803575481E-2"/>
                  <c:y val="-5.221472607018972E-3"/>
                </c:manualLayout>
              </c:layout>
              <c:spPr>
                <a:noFill/>
                <a:ln>
                  <a:noFill/>
                </a:ln>
                <a:effectLst/>
              </c:spPr>
              <c:txPr>
                <a:bodyPr wrap="square" lIns="38100" tIns="19050" rIns="38100" bIns="19050" anchor="ctr" anchorCtr="1">
                  <a:spAutoFit/>
                </a:bodyPr>
                <a:lstStyle/>
                <a:p>
                  <a:pPr>
                    <a:defRPr sz="1000" b="1">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A9-48E5-9AEE-7F3AAC875D13}"/>
                </c:ext>
              </c:extLst>
            </c:dLbl>
            <c:dLbl>
              <c:idx val="1"/>
              <c:layout>
                <c:manualLayout>
                  <c:x val="-5.3815245599492896E-3"/>
                  <c:y val="7.19570627642439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A9-48E5-9AEE-7F3AAC875D13}"/>
                </c:ext>
              </c:extLst>
            </c:dLbl>
            <c:dLbl>
              <c:idx val="6"/>
              <c:layout>
                <c:manualLayout>
                  <c:x val="1.3566868638527336E-2"/>
                  <c:y val="-4.96687155337734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A9-48E5-9AEE-7F3AAC875D13}"/>
                </c:ext>
              </c:extLst>
            </c:dLbl>
            <c:spPr>
              <a:noFill/>
              <a:ln>
                <a:noFill/>
              </a:ln>
              <a:effectLst/>
            </c:spPr>
            <c:txPr>
              <a:bodyPr wrap="square" lIns="38100" tIns="19050" rIns="38100" bIns="19050" anchor="ctr" anchorCtr="1">
                <a:spAutoFit/>
              </a:bodyPr>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2025 (n=1000)</c:v>
                </c:pt>
                <c:pt idx="1">
                  <c:v>2024 (n=1000)</c:v>
                </c:pt>
                <c:pt idx="2">
                  <c:v>2023 (n=1000)</c:v>
                </c:pt>
                <c:pt idx="3">
                  <c:v>2022 (n=1000)</c:v>
                </c:pt>
                <c:pt idx="4">
                  <c:v>2021 (n=1000)</c:v>
                </c:pt>
                <c:pt idx="5">
                  <c:v>2020 (n=1000)</c:v>
                </c:pt>
                <c:pt idx="6">
                  <c:v>2019 (n=1000)</c:v>
                </c:pt>
              </c:strCache>
            </c:strRef>
          </c:cat>
          <c:val>
            <c:numRef>
              <c:f>List1!$D$2:$D$8</c:f>
              <c:numCache>
                <c:formatCode>###0</c:formatCode>
                <c:ptCount val="7"/>
                <c:pt idx="0">
                  <c:v>32.6</c:v>
                </c:pt>
                <c:pt idx="1">
                  <c:v>29.2</c:v>
                </c:pt>
                <c:pt idx="2">
                  <c:v>32.700000000000003</c:v>
                </c:pt>
                <c:pt idx="3">
                  <c:v>35.9</c:v>
                </c:pt>
                <c:pt idx="4">
                  <c:v>32.9</c:v>
                </c:pt>
                <c:pt idx="5">
                  <c:v>31.8</c:v>
                </c:pt>
                <c:pt idx="6">
                  <c:v>34.4</c:v>
                </c:pt>
              </c:numCache>
            </c:numRef>
          </c:val>
          <c:extLst>
            <c:ext xmlns:c16="http://schemas.microsoft.com/office/drawing/2014/chart" uri="{C3380CC4-5D6E-409C-BE32-E72D297353CC}">
              <c16:uniqueId val="{00000007-04E5-4305-87EC-A16D0244CBEF}"/>
            </c:ext>
          </c:extLst>
        </c:ser>
        <c:ser>
          <c:idx val="5"/>
          <c:order val="3"/>
          <c:tx>
            <c:strRef>
              <c:f>List1!$E$1</c:f>
              <c:strCache>
                <c:ptCount val="1"/>
                <c:pt idx="0">
                  <c:v>spíše nepomáhají</c:v>
                </c:pt>
              </c:strCache>
            </c:strRef>
          </c:tx>
          <c:spPr>
            <a:solidFill>
              <a:srgbClr val="F2A58A"/>
            </a:solidFill>
            <a:ln>
              <a:solidFill>
                <a:schemeClr val="accent4">
                  <a:lumMod val="40000"/>
                  <a:lumOff val="60000"/>
                </a:schemeClr>
              </a:solidFill>
            </a:ln>
          </c:spPr>
          <c:dLbls>
            <c:dLbl>
              <c:idx val="0"/>
              <c:layout>
                <c:manualLayout>
                  <c:x val="-1.2918673803575481E-2"/>
                  <c:y val="2.2288347230470466E-3"/>
                </c:manualLayout>
              </c:layout>
              <c:spPr>
                <a:noFill/>
                <a:ln>
                  <a:noFill/>
                </a:ln>
                <a:effectLst/>
              </c:spPr>
              <c:txPr>
                <a:bodyPr anchor="b" anchorCtr="1"/>
                <a:lstStyle/>
                <a:p>
                  <a:pPr>
                    <a:defRPr sz="1000" b="1">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0A9-48E5-9AEE-7F3AAC875D13}"/>
                </c:ext>
              </c:extLst>
            </c:dLbl>
            <c:dLbl>
              <c:idx val="1"/>
              <c:layout>
                <c:manualLayout>
                  <c:x val="-4.5222895461757813E-3"/>
                  <c:y val="-2.48343577668867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A9-48E5-9AEE-7F3AAC875D13}"/>
                </c:ext>
              </c:extLst>
            </c:dLbl>
            <c:dLbl>
              <c:idx val="6"/>
              <c:layout>
                <c:manualLayout>
                  <c:x val="1.3566868638527336E-2"/>
                  <c:y val="-4.552912994956467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0A9-48E5-9AEE-7F3AAC875D13}"/>
                </c:ext>
              </c:extLst>
            </c:dLbl>
            <c:spPr>
              <a:noFill/>
              <a:ln>
                <a:noFill/>
              </a:ln>
              <a:effectLst/>
            </c:spPr>
            <c:txPr>
              <a:bodyPr anchor="b" anchorCtr="1"/>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2025 (n=1000)</c:v>
                </c:pt>
                <c:pt idx="1">
                  <c:v>2024 (n=1000)</c:v>
                </c:pt>
                <c:pt idx="2">
                  <c:v>2023 (n=1000)</c:v>
                </c:pt>
                <c:pt idx="3">
                  <c:v>2022 (n=1000)</c:v>
                </c:pt>
                <c:pt idx="4">
                  <c:v>2021 (n=1000)</c:v>
                </c:pt>
                <c:pt idx="5">
                  <c:v>2020 (n=1000)</c:v>
                </c:pt>
                <c:pt idx="6">
                  <c:v>2019 (n=1000)</c:v>
                </c:pt>
              </c:strCache>
            </c:strRef>
          </c:cat>
          <c:val>
            <c:numRef>
              <c:f>List1!$E$2:$E$8</c:f>
              <c:numCache>
                <c:formatCode>###0</c:formatCode>
                <c:ptCount val="7"/>
                <c:pt idx="0">
                  <c:v>16.8</c:v>
                </c:pt>
                <c:pt idx="1">
                  <c:v>15</c:v>
                </c:pt>
                <c:pt idx="2">
                  <c:v>16.8</c:v>
                </c:pt>
                <c:pt idx="3">
                  <c:v>13.600000000000001</c:v>
                </c:pt>
                <c:pt idx="4">
                  <c:v>15.9</c:v>
                </c:pt>
                <c:pt idx="5">
                  <c:v>11.3</c:v>
                </c:pt>
                <c:pt idx="6">
                  <c:v>18.8</c:v>
                </c:pt>
              </c:numCache>
            </c:numRef>
          </c:val>
          <c:extLst>
            <c:ext xmlns:c16="http://schemas.microsoft.com/office/drawing/2014/chart" uri="{C3380CC4-5D6E-409C-BE32-E72D297353CC}">
              <c16:uniqueId val="{00000008-04E5-4305-87EC-A16D0244CBEF}"/>
            </c:ext>
          </c:extLst>
        </c:ser>
        <c:ser>
          <c:idx val="3"/>
          <c:order val="4"/>
          <c:tx>
            <c:strRef>
              <c:f>List1!$F$1</c:f>
              <c:strCache>
                <c:ptCount val="1"/>
                <c:pt idx="0">
                  <c:v>vůbec nepomáhají</c:v>
                </c:pt>
              </c:strCache>
            </c:strRef>
          </c:tx>
          <c:spPr>
            <a:solidFill>
              <a:srgbClr val="C00000"/>
            </a:solidFill>
          </c:spPr>
          <c:dLbls>
            <c:dLbl>
              <c:idx val="0"/>
              <c:layout>
                <c:manualLayout>
                  <c:x val="-1.2918673803575481E-2"/>
                  <c:y val="-2.2288347230470466E-3"/>
                </c:manualLayout>
              </c:layout>
              <c:spPr>
                <a:ln>
                  <a:noFill/>
                </a:ln>
              </c:spPr>
              <c:txPr>
                <a:bodyPr rot="0" vert="horz" anchor="ctr" anchorCtr="1"/>
                <a:lstStyle/>
                <a:p>
                  <a:pPr>
                    <a:defRPr sz="1000" b="1">
                      <a:solidFill>
                        <a:schemeClr val="bg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A9-48E5-9AEE-7F3AAC875D13}"/>
                </c:ext>
              </c:extLst>
            </c:dLbl>
            <c:dLbl>
              <c:idx val="1"/>
              <c:layout>
                <c:manualLayout>
                  <c:x val="-5.3815245599492896E-3"/>
                  <c:y val="2.546010536416261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0A9-48E5-9AEE-7F3AAC875D13}"/>
                </c:ext>
              </c:extLst>
            </c:dLbl>
            <c:dLbl>
              <c:idx val="2"/>
              <c:layout>
                <c:manualLayout>
                  <c:x val="-3.874094711223919E-3"/>
                  <c:y val="-3.4705526113914058E-3"/>
                </c:manualLayout>
              </c:layout>
              <c:showLegendKey val="0"/>
              <c:showVal val="1"/>
              <c:showCatName val="0"/>
              <c:showSerName val="0"/>
              <c:showPercent val="0"/>
              <c:showBubbleSize val="0"/>
              <c:extLst>
                <c:ext xmlns:c15="http://schemas.microsoft.com/office/drawing/2012/chart" uri="{CE6537A1-D6FC-4f65-9D91-7224C49458BB}">
                  <c15:layout>
                    <c:manualLayout>
                      <c:w val="2.4329917758425704E-2"/>
                      <c:h val="3.5277302980924671E-2"/>
                    </c:manualLayout>
                  </c15:layout>
                </c:ext>
                <c:ext xmlns:c16="http://schemas.microsoft.com/office/drawing/2014/chart" uri="{C3380CC4-5D6E-409C-BE32-E72D297353CC}">
                  <c16:uniqueId val="{0000000F-30A9-48E5-9AEE-7F3AAC875D13}"/>
                </c:ext>
              </c:extLst>
            </c:dLbl>
            <c:dLbl>
              <c:idx val="6"/>
              <c:layout>
                <c:manualLayout>
                  <c:x val="1.3566868638527336E-2"/>
                  <c:y val="-2.27645649747823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0A9-48E5-9AEE-7F3AAC875D13}"/>
                </c:ext>
              </c:extLst>
            </c:dLbl>
            <c:dLbl>
              <c:idx val="7"/>
              <c:layout>
                <c:manualLayout>
                  <c:x val="-1.7440963349751263E-2"/>
                  <c:y val="-1.9612885159867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0A9-48E5-9AEE-7F3AAC875D13}"/>
                </c:ext>
              </c:extLst>
            </c:dLbl>
            <c:dLbl>
              <c:idx val="8"/>
              <c:layout>
                <c:manualLayout>
                  <c:x val="-1.8141977577040346E-2"/>
                  <c:y val="-1.7129449383179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0A9-48E5-9AEE-7F3AAC875D13}"/>
                </c:ext>
              </c:extLst>
            </c:dLbl>
            <c:dLbl>
              <c:idx val="9"/>
              <c:layout>
                <c:manualLayout>
                  <c:x val="-1.3619688030864595E-2"/>
                  <c:y val="-3.20300640433112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0A9-48E5-9AEE-7F3AAC875D13}"/>
                </c:ext>
              </c:extLst>
            </c:dLbl>
            <c:dLbl>
              <c:idx val="10"/>
              <c:layout>
                <c:manualLayout>
                  <c:x val="-1.5933533501026002E-2"/>
                  <c:y val="-1.9612885159867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0A9-48E5-9AEE-7F3AAC875D13}"/>
                </c:ext>
              </c:extLst>
            </c:dLbl>
            <c:spPr>
              <a:ln>
                <a:noFill/>
              </a:ln>
            </c:spPr>
            <c:txPr>
              <a:bodyPr rot="0" vert="horz" anchor="ctr" anchorCtr="1"/>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2025 (n=1000)</c:v>
                </c:pt>
                <c:pt idx="1">
                  <c:v>2024 (n=1000)</c:v>
                </c:pt>
                <c:pt idx="2">
                  <c:v>2023 (n=1000)</c:v>
                </c:pt>
                <c:pt idx="3">
                  <c:v>2022 (n=1000)</c:v>
                </c:pt>
                <c:pt idx="4">
                  <c:v>2021 (n=1000)</c:v>
                </c:pt>
                <c:pt idx="5">
                  <c:v>2020 (n=1000)</c:v>
                </c:pt>
                <c:pt idx="6">
                  <c:v>2019 (n=1000)</c:v>
                </c:pt>
              </c:strCache>
            </c:strRef>
          </c:cat>
          <c:val>
            <c:numRef>
              <c:f>List1!$F$2:$F$8</c:f>
              <c:numCache>
                <c:formatCode>###0</c:formatCode>
                <c:ptCount val="7"/>
                <c:pt idx="0">
                  <c:v>12.8</c:v>
                </c:pt>
                <c:pt idx="1">
                  <c:v>12.8</c:v>
                </c:pt>
                <c:pt idx="2">
                  <c:v>11.1</c:v>
                </c:pt>
                <c:pt idx="3">
                  <c:v>14.299999999999999</c:v>
                </c:pt>
                <c:pt idx="4">
                  <c:v>10.7</c:v>
                </c:pt>
                <c:pt idx="5">
                  <c:v>7.1999999999999993</c:v>
                </c:pt>
                <c:pt idx="6">
                  <c:v>12.2</c:v>
                </c:pt>
              </c:numCache>
            </c:numRef>
          </c:val>
          <c:extLst>
            <c:ext xmlns:c16="http://schemas.microsoft.com/office/drawing/2014/chart" uri="{C3380CC4-5D6E-409C-BE32-E72D297353CC}">
              <c16:uniqueId val="{0000000C-04E5-4305-87EC-A16D0244CBEF}"/>
            </c:ext>
          </c:extLst>
        </c:ser>
        <c:ser>
          <c:idx val="4"/>
          <c:order val="5"/>
          <c:tx>
            <c:strRef>
              <c:f>List1!$G$1</c:f>
              <c:strCache>
                <c:ptCount val="1"/>
                <c:pt idx="0">
                  <c:v>neví, bez odpovědi</c:v>
                </c:pt>
              </c:strCache>
            </c:strRef>
          </c:tx>
          <c:spPr>
            <a:solidFill>
              <a:schemeClr val="bg2"/>
            </a:solidFill>
            <a:ln w="19050">
              <a:noFill/>
            </a:ln>
          </c:spPr>
          <c:dLbls>
            <c:dLbl>
              <c:idx val="0"/>
              <c:layout>
                <c:manualLayout>
                  <c:x val="-7.5899686359636358E-3"/>
                  <c:y val="-2.5460105364162616E-4"/>
                </c:manualLayout>
              </c:layout>
              <c:spPr>
                <a:ln>
                  <a:noFill/>
                </a:ln>
              </c:spPr>
              <c:txPr>
                <a:bodyPr/>
                <a:lstStyle/>
                <a:p>
                  <a:pPr>
                    <a:defRPr sz="1000" b="1">
                      <a:solidFill>
                        <a:schemeClr val="tx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0A9-48E5-9AEE-7F3AAC875D13}"/>
                </c:ext>
              </c:extLst>
            </c:dLbl>
            <c:dLbl>
              <c:idx val="1"/>
              <c:layout>
                <c:manualLayout>
                  <c:x val="-7.5371492436264124E-3"/>
                  <c:y val="2.483435776688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0A9-48E5-9AEE-7F3AAC875D13}"/>
                </c:ext>
              </c:extLst>
            </c:dLbl>
            <c:dLbl>
              <c:idx val="2"/>
              <c:layout>
                <c:manualLayout>
                  <c:x val="-6.0297193949010418E-3"/>
                  <c:y val="-7.45030733006601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0A9-48E5-9AEE-7F3AAC875D13}"/>
                </c:ext>
              </c:extLst>
            </c:dLbl>
            <c:dLbl>
              <c:idx val="6"/>
              <c:layout>
                <c:manualLayout>
                  <c:x val="9.0445790923515557E-3"/>
                  <c:y val="2.483435776688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0A9-48E5-9AEE-7F3AAC875D13}"/>
                </c:ext>
              </c:extLst>
            </c:dLbl>
            <c:spPr>
              <a:ln>
                <a:noFill/>
              </a:ln>
            </c:spPr>
            <c:txPr>
              <a:bodyPr/>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2025 (n=1000)</c:v>
                </c:pt>
                <c:pt idx="1">
                  <c:v>2024 (n=1000)</c:v>
                </c:pt>
                <c:pt idx="2">
                  <c:v>2023 (n=1000)</c:v>
                </c:pt>
                <c:pt idx="3">
                  <c:v>2022 (n=1000)</c:v>
                </c:pt>
                <c:pt idx="4">
                  <c:v>2021 (n=1000)</c:v>
                </c:pt>
                <c:pt idx="5">
                  <c:v>2020 (n=1000)</c:v>
                </c:pt>
                <c:pt idx="6">
                  <c:v>2019 (n=1000)</c:v>
                </c:pt>
              </c:strCache>
            </c:strRef>
          </c:cat>
          <c:val>
            <c:numRef>
              <c:f>List1!$G$2:$G$8</c:f>
              <c:numCache>
                <c:formatCode>###0</c:formatCode>
                <c:ptCount val="7"/>
                <c:pt idx="0">
                  <c:v>0.8</c:v>
                </c:pt>
                <c:pt idx="1">
                  <c:v>5</c:v>
                </c:pt>
                <c:pt idx="2">
                  <c:v>4.3</c:v>
                </c:pt>
                <c:pt idx="3">
                  <c:v>3.5999999999999996</c:v>
                </c:pt>
                <c:pt idx="4">
                  <c:v>2.2000000000000002</c:v>
                </c:pt>
                <c:pt idx="5">
                  <c:v>1.1000000000000001</c:v>
                </c:pt>
                <c:pt idx="6">
                  <c:v>1.1000000000000001</c:v>
                </c:pt>
              </c:numCache>
            </c:numRef>
          </c:val>
          <c:extLst>
            <c:ext xmlns:c16="http://schemas.microsoft.com/office/drawing/2014/chart" uri="{C3380CC4-5D6E-409C-BE32-E72D297353CC}">
              <c16:uniqueId val="{0000000D-04E5-4305-87EC-A16D0244CBEF}"/>
            </c:ext>
          </c:extLst>
        </c:ser>
        <c:dLbls>
          <c:showLegendKey val="0"/>
          <c:showVal val="0"/>
          <c:showCatName val="0"/>
          <c:showSerName val="0"/>
          <c:showPercent val="0"/>
          <c:showBubbleSize val="0"/>
        </c:dLbls>
        <c:axId val="409828312"/>
        <c:axId val="409822040"/>
      </c:areaChart>
      <c:catAx>
        <c:axId val="409828312"/>
        <c:scaling>
          <c:orientation val="maxMin"/>
        </c:scaling>
        <c:delete val="0"/>
        <c:axPos val="b"/>
        <c:numFmt formatCode="General" sourceLinked="1"/>
        <c:majorTickMark val="out"/>
        <c:minorTickMark val="none"/>
        <c:tickLblPos val="nextTo"/>
        <c:txPr>
          <a:bodyPr/>
          <a:lstStyle/>
          <a:p>
            <a:pPr>
              <a:defRPr sz="1050"/>
            </a:pPr>
            <a:endParaRPr lang="cs-CZ"/>
          </a:p>
        </c:txPr>
        <c:crossAx val="409822040"/>
        <c:crosses val="autoZero"/>
        <c:auto val="1"/>
        <c:lblAlgn val="ctr"/>
        <c:lblOffset val="100"/>
        <c:noMultiLvlLbl val="0"/>
      </c:catAx>
      <c:valAx>
        <c:axId val="409822040"/>
        <c:scaling>
          <c:orientation val="minMax"/>
        </c:scaling>
        <c:delete val="0"/>
        <c:axPos val="l"/>
        <c:numFmt formatCode="0%" sourceLinked="1"/>
        <c:majorTickMark val="out"/>
        <c:minorTickMark val="none"/>
        <c:tickLblPos val="nextTo"/>
        <c:txPr>
          <a:bodyPr/>
          <a:lstStyle/>
          <a:p>
            <a:pPr>
              <a:defRPr sz="900"/>
            </a:pPr>
            <a:endParaRPr lang="cs-CZ"/>
          </a:p>
        </c:txPr>
        <c:crossAx val="409828312"/>
        <c:crosses val="max"/>
        <c:crossBetween val="midCat"/>
      </c:valAx>
    </c:plotArea>
    <c:legend>
      <c:legendPos val="r"/>
      <c:layout>
        <c:manualLayout>
          <c:xMode val="edge"/>
          <c:yMode val="edge"/>
          <c:x val="0.1127111232655061"/>
          <c:y val="0.89772585723998766"/>
          <c:w val="0.76970934853392359"/>
          <c:h val="0.1022741427600123"/>
        </c:manualLayout>
      </c:layout>
      <c:overlay val="0"/>
      <c:txPr>
        <a:bodyPr/>
        <a:lstStyle/>
        <a:p>
          <a:pPr>
            <a:defRPr sz="1050"/>
          </a:pPr>
          <a:endParaRPr lang="cs-CZ"/>
        </a:p>
      </c:txPr>
    </c:legend>
    <c:plotVisOnly val="1"/>
    <c:dispBlanksAs val="gap"/>
    <c:showDLblsOverMax val="0"/>
  </c:chart>
  <c:txPr>
    <a:bodyPr/>
    <a:lstStyle/>
    <a:p>
      <a:pPr>
        <a:defRPr sz="1200"/>
      </a:pPr>
      <a:endParaRPr lang="cs-CZ"/>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86476518096307E-2"/>
          <c:y val="3.1511567582062652E-2"/>
          <c:w val="0.92518427245744994"/>
          <c:h val="0.70584556719219937"/>
        </c:manualLayout>
      </c:layout>
      <c:lineChart>
        <c:grouping val="standard"/>
        <c:varyColors val="0"/>
        <c:ser>
          <c:idx val="0"/>
          <c:order val="0"/>
          <c:tx>
            <c:strRef>
              <c:f>List1!$A$2</c:f>
              <c:strCache>
                <c:ptCount val="1"/>
                <c:pt idx="0">
                  <c:v>naprosto zakázat</c:v>
                </c:pt>
              </c:strCache>
            </c:strRef>
          </c:tx>
          <c:spPr>
            <a:ln>
              <a:solidFill>
                <a:srgbClr val="FF0000"/>
              </a:solidFill>
            </a:ln>
          </c:spPr>
          <c:marker>
            <c:symbol val="none"/>
          </c:marker>
          <c:dLbls>
            <c:dLbl>
              <c:idx val="0"/>
              <c:layout>
                <c:manualLayout>
                  <c:x val="-1.9616913624864476E-2"/>
                  <c:y val="-3.49956767633347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0B-4298-8B84-C96FECC68993}"/>
                </c:ext>
              </c:extLst>
            </c:dLbl>
            <c:dLbl>
              <c:idx val="1"/>
              <c:layout>
                <c:manualLayout>
                  <c:x val="-1.8171304662088932E-2"/>
                  <c:y val="-3.2282303615345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0B-4298-8B84-C96FECC68993}"/>
                </c:ext>
              </c:extLst>
            </c:dLbl>
            <c:dLbl>
              <c:idx val="3"/>
              <c:layout>
                <c:manualLayout>
                  <c:x val="-2.2508131550415613E-2"/>
                  <c:y val="3.8265398232376166E-2"/>
                </c:manualLayout>
              </c:layout>
              <c:spPr>
                <a:noFill/>
                <a:ln>
                  <a:noFill/>
                </a:ln>
                <a:effectLst/>
              </c:spPr>
              <c:txPr>
                <a:bodyPr wrap="square" lIns="38100" tIns="19050" rIns="38100" bIns="19050" anchor="ctr">
                  <a:noAutofit/>
                </a:bodyPr>
                <a:lstStyle/>
                <a:p>
                  <a:pPr>
                    <a:defRPr>
                      <a:solidFill>
                        <a:srgbClr val="FF0000"/>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4.6683691836870295E-2"/>
                    </c:manualLayout>
                  </c15:layout>
                </c:ext>
                <c:ext xmlns:c16="http://schemas.microsoft.com/office/drawing/2014/chart" uri="{C3380CC4-5D6E-409C-BE32-E72D297353CC}">
                  <c16:uniqueId val="{00000002-B30B-4298-8B84-C96FECC68993}"/>
                </c:ext>
              </c:extLst>
            </c:dLbl>
            <c:dLbl>
              <c:idx val="4"/>
              <c:layout>
                <c:manualLayout>
                  <c:x val="-1.9616913624864476E-2"/>
                  <c:y val="-2.6855557319366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0B-4298-8B84-C96FECC68993}"/>
                </c:ext>
              </c:extLst>
            </c:dLbl>
            <c:dLbl>
              <c:idx val="6"/>
              <c:layout>
                <c:manualLayout>
                  <c:x val="-1.2388868810986841E-2"/>
                  <c:y val="-2.14288110233882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0B-4298-8B84-C96FECC68993}"/>
                </c:ext>
              </c:extLst>
            </c:dLbl>
            <c:dLbl>
              <c:idx val="7"/>
              <c:layout>
                <c:manualLayout>
                  <c:x val="-2.2508131550415613E-2"/>
                  <c:y val="-2.956893046735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0B-4298-8B84-C96FECC68993}"/>
                </c:ext>
              </c:extLst>
            </c:dLbl>
            <c:dLbl>
              <c:idx val="8"/>
              <c:layout>
                <c:manualLayout>
                  <c:x val="-1.9616913624864476E-2"/>
                  <c:y val="-4.856254250328120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4.125694554089171E-2"/>
                    </c:manualLayout>
                  </c15:layout>
                </c:ext>
                <c:ext xmlns:c16="http://schemas.microsoft.com/office/drawing/2014/chart" uri="{C3380CC4-5D6E-409C-BE32-E72D297353CC}">
                  <c16:uniqueId val="{00000006-B30B-4298-8B84-C96FECC68993}"/>
                </c:ext>
              </c:extLst>
            </c:dLbl>
            <c:dLbl>
              <c:idx val="14"/>
              <c:layout>
                <c:manualLayout>
                  <c:x val="-1.961691362486458E-2"/>
                  <c:y val="-3.2282303615345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0B-4298-8B84-C96FECC68993}"/>
                </c:ext>
              </c:extLst>
            </c:dLbl>
            <c:dLbl>
              <c:idx val="17"/>
              <c:layout>
                <c:manualLayout>
                  <c:x val="-1.9616913624864476E-2"/>
                  <c:y val="-2.5498870745372149E-2"/>
                </c:manualLayout>
              </c:layout>
              <c:spPr>
                <a:noFill/>
                <a:ln>
                  <a:noFill/>
                </a:ln>
                <a:effectLst/>
              </c:spPr>
              <c:txPr>
                <a:bodyPr wrap="square" lIns="38100" tIns="19050" rIns="38100" bIns="19050" anchor="ctr">
                  <a:noAutofit/>
                </a:bodyPr>
                <a:lstStyle/>
                <a:p>
                  <a:pPr>
                    <a:defRPr>
                      <a:solidFill>
                        <a:srgbClr val="FF0000"/>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4.3970318688881002E-2"/>
                    </c:manualLayout>
                  </c15:layout>
                </c:ext>
                <c:ext xmlns:c16="http://schemas.microsoft.com/office/drawing/2014/chart" uri="{C3380CC4-5D6E-409C-BE32-E72D297353CC}">
                  <c16:uniqueId val="{00000008-B30B-4298-8B84-C96FECC68993}"/>
                </c:ext>
              </c:extLst>
            </c:dLbl>
            <c:spPr>
              <a:noFill/>
              <a:ln>
                <a:noFill/>
              </a:ln>
              <a:effectLst/>
            </c:spPr>
            <c:txPr>
              <a:bodyPr wrap="square" lIns="38100" tIns="19050" rIns="38100" bIns="19050" anchor="ctr">
                <a:spAutoFit/>
              </a:bodyPr>
              <a:lstStyle/>
              <a:p>
                <a:pPr>
                  <a:defRPr>
                    <a:solidFill>
                      <a:srgbClr val="FF0000"/>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List1!$B$2:$H$2</c:f>
              <c:numCache>
                <c:formatCode>###0</c:formatCode>
                <c:ptCount val="7"/>
                <c:pt idx="0">
                  <c:v>25.4</c:v>
                </c:pt>
                <c:pt idx="1">
                  <c:v>28.1</c:v>
                </c:pt>
                <c:pt idx="2">
                  <c:v>24.2</c:v>
                </c:pt>
                <c:pt idx="3">
                  <c:v>24.9</c:v>
                </c:pt>
                <c:pt idx="4">
                  <c:v>26.1</c:v>
                </c:pt>
                <c:pt idx="5">
                  <c:v>26.200000000000003</c:v>
                </c:pt>
                <c:pt idx="6">
                  <c:v>31.900000000000002</c:v>
                </c:pt>
              </c:numCache>
            </c:numRef>
          </c:val>
          <c:smooth val="0"/>
          <c:extLst>
            <c:ext xmlns:c16="http://schemas.microsoft.com/office/drawing/2014/chart" uri="{C3380CC4-5D6E-409C-BE32-E72D297353CC}">
              <c16:uniqueId val="{00000000-1882-48D0-B9FE-4361FE9E87E2}"/>
            </c:ext>
          </c:extLst>
        </c:ser>
        <c:ser>
          <c:idx val="1"/>
          <c:order val="1"/>
          <c:tx>
            <c:strRef>
              <c:f>List1!$A$3</c:f>
              <c:strCache>
                <c:ptCount val="1"/>
                <c:pt idx="0">
                  <c:v>s určitým omezením</c:v>
                </c:pt>
              </c:strCache>
            </c:strRef>
          </c:tx>
          <c:spPr>
            <a:ln>
              <a:solidFill>
                <a:schemeClr val="accent4">
                  <a:lumMod val="60000"/>
                  <a:lumOff val="40000"/>
                </a:schemeClr>
              </a:solidFill>
            </a:ln>
          </c:spPr>
          <c:marker>
            <c:symbol val="none"/>
          </c:marker>
          <c:dLbls>
            <c:spPr>
              <a:noFill/>
              <a:ln>
                <a:noFill/>
              </a:ln>
              <a:effectLst/>
            </c:spPr>
            <c:txPr>
              <a:bodyPr wrap="square" lIns="38100" tIns="19050" rIns="38100" bIns="19050" anchor="ctr">
                <a:spAutoFit/>
              </a:bodyPr>
              <a:lstStyle/>
              <a:p>
                <a:pPr>
                  <a:defRPr>
                    <a:solidFill>
                      <a:schemeClr val="accent4"/>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List1!$B$1:$H$1</c:f>
              <c:strCache>
                <c:ptCount val="7"/>
                <c:pt idx="0">
                  <c:v>2019</c:v>
                </c:pt>
                <c:pt idx="1">
                  <c:v>2020</c:v>
                </c:pt>
                <c:pt idx="2">
                  <c:v>2021</c:v>
                </c:pt>
                <c:pt idx="3">
                  <c:v>2022</c:v>
                </c:pt>
                <c:pt idx="4">
                  <c:v>2023</c:v>
                </c:pt>
                <c:pt idx="5">
                  <c:v>2024</c:v>
                </c:pt>
                <c:pt idx="6">
                  <c:v>2025</c:v>
                </c:pt>
              </c:strCache>
            </c:strRef>
          </c:cat>
          <c:val>
            <c:numRef>
              <c:f>List1!$B$3:$H$3</c:f>
              <c:numCache>
                <c:formatCode>###0</c:formatCode>
                <c:ptCount val="7"/>
                <c:pt idx="0">
                  <c:v>46.6</c:v>
                </c:pt>
                <c:pt idx="1">
                  <c:v>39.900000000000006</c:v>
                </c:pt>
                <c:pt idx="2">
                  <c:v>44.5</c:v>
                </c:pt>
                <c:pt idx="3">
                  <c:v>37.1</c:v>
                </c:pt>
                <c:pt idx="4">
                  <c:v>41.3</c:v>
                </c:pt>
                <c:pt idx="5">
                  <c:v>40.9</c:v>
                </c:pt>
                <c:pt idx="6">
                  <c:v>37.200000000000003</c:v>
                </c:pt>
              </c:numCache>
            </c:numRef>
          </c:val>
          <c:smooth val="0"/>
          <c:extLst>
            <c:ext xmlns:c16="http://schemas.microsoft.com/office/drawing/2014/chart" uri="{C3380CC4-5D6E-409C-BE32-E72D297353CC}">
              <c16:uniqueId val="{00000002-1882-48D0-B9FE-4361FE9E87E2}"/>
            </c:ext>
          </c:extLst>
        </c:ser>
        <c:ser>
          <c:idx val="2"/>
          <c:order val="2"/>
          <c:tx>
            <c:strRef>
              <c:f>List1!$A$4</c:f>
              <c:strCache>
                <c:ptCount val="1"/>
                <c:pt idx="0">
                  <c:v>ať si každý dává reklamu jakou chce</c:v>
                </c:pt>
              </c:strCache>
            </c:strRef>
          </c:tx>
          <c:spPr>
            <a:ln>
              <a:solidFill>
                <a:schemeClr val="accent6"/>
              </a:solidFill>
            </a:ln>
          </c:spPr>
          <c:marker>
            <c:symbol val="none"/>
          </c:marker>
          <c:dLbls>
            <c:dLbl>
              <c:idx val="0"/>
              <c:layout>
                <c:manualLayout>
                  <c:x val="-1.9616913624864476E-2"/>
                  <c:y val="5.39892887992596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0B-4298-8B84-C96FECC68993}"/>
                </c:ext>
              </c:extLst>
            </c:dLbl>
            <c:dLbl>
              <c:idx val="1"/>
              <c:layout>
                <c:manualLayout>
                  <c:x val="-1.8171304662088932E-2"/>
                  <c:y val="2.6855557319366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0B-4298-8B84-C96FECC68993}"/>
                </c:ext>
              </c:extLst>
            </c:dLbl>
            <c:dLbl>
              <c:idx val="3"/>
              <c:layout>
                <c:manualLayout>
                  <c:x val="-2.2508131550415613E-2"/>
                  <c:y val="-2.3341845918435147E-2"/>
                </c:manualLayout>
              </c:layout>
              <c:spPr>
                <a:noFill/>
                <a:ln>
                  <a:noFill/>
                </a:ln>
                <a:effectLst/>
              </c:spPr>
              <c:txPr>
                <a:bodyPr wrap="square" lIns="38100" tIns="19050" rIns="38100" bIns="19050" anchor="ctr">
                  <a:noAutofit/>
                </a:bodyPr>
                <a:lstStyle/>
                <a:p>
                  <a:pPr>
                    <a:defRPr>
                      <a:solidFill>
                        <a:schemeClr val="accent6"/>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3.8543572392902417E-2"/>
                    </c:manualLayout>
                  </c15:layout>
                </c:ext>
                <c:ext xmlns:c16="http://schemas.microsoft.com/office/drawing/2014/chart" uri="{C3380CC4-5D6E-409C-BE32-E72D297353CC}">
                  <c16:uniqueId val="{0000000B-B30B-4298-8B84-C96FECC68993}"/>
                </c:ext>
              </c:extLst>
            </c:dLbl>
            <c:dLbl>
              <c:idx val="4"/>
              <c:layout>
                <c:manualLayout>
                  <c:x val="-1.9616913624864476E-2"/>
                  <c:y val="4.8562542503281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30B-4298-8B84-C96FECC68993}"/>
                </c:ext>
              </c:extLst>
            </c:dLbl>
            <c:dLbl>
              <c:idx val="7"/>
              <c:layout>
                <c:manualLayout>
                  <c:x val="-2.2508131550415613E-2"/>
                  <c:y val="1.3288691579420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30B-4298-8B84-C96FECC68993}"/>
                </c:ext>
              </c:extLst>
            </c:dLbl>
            <c:dLbl>
              <c:idx val="8"/>
              <c:layout>
                <c:manualLayout>
                  <c:x val="-1.9616913624864476E-2"/>
                  <c:y val="4.04224230593132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30B-4298-8B84-C96FECC68993}"/>
                </c:ext>
              </c:extLst>
            </c:dLbl>
            <c:dLbl>
              <c:idx val="10"/>
              <c:layout>
                <c:manualLayout>
                  <c:x val="-1.5280086736537767E-2"/>
                  <c:y val="2.9568930467356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30B-4298-8B84-C96FECC68993}"/>
                </c:ext>
              </c:extLst>
            </c:dLbl>
            <c:dLbl>
              <c:idx val="14"/>
              <c:layout>
                <c:manualLayout>
                  <c:x val="-1.961691362486458E-2"/>
                  <c:y val="2.6855557319366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30B-4298-8B84-C96FECC68993}"/>
                </c:ext>
              </c:extLst>
            </c:dLbl>
            <c:dLbl>
              <c:idx val="17"/>
              <c:layout>
                <c:manualLayout>
                  <c:x val="-1.8171304662088904E-2"/>
                  <c:y val="3.770904991132397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4.125694554089171E-2"/>
                    </c:manualLayout>
                  </c15:layout>
                </c:ext>
                <c:ext xmlns:c16="http://schemas.microsoft.com/office/drawing/2014/chart" uri="{C3380CC4-5D6E-409C-BE32-E72D297353CC}">
                  <c16:uniqueId val="{00000011-B30B-4298-8B84-C96FECC68993}"/>
                </c:ext>
              </c:extLst>
            </c:dLbl>
            <c:dLbl>
              <c:idx val="19"/>
              <c:layout>
                <c:manualLayout>
                  <c:x val="-1.9616913624864368E-2"/>
                  <c:y val="2.1428811023388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30B-4298-8B84-C96FECC68993}"/>
                </c:ext>
              </c:extLst>
            </c:dLbl>
            <c:spPr>
              <a:noFill/>
              <a:ln>
                <a:noFill/>
              </a:ln>
              <a:effectLst/>
            </c:spPr>
            <c:txPr>
              <a:bodyPr wrap="square" lIns="38100" tIns="19050" rIns="38100" bIns="19050" anchor="ctr">
                <a:spAutoFit/>
              </a:bodyPr>
              <a:lstStyle/>
              <a:p>
                <a:pPr>
                  <a:defRPr>
                    <a:solidFill>
                      <a:schemeClr val="accent6"/>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List1!$B$4:$H$4</c:f>
              <c:numCache>
                <c:formatCode>###0</c:formatCode>
                <c:ptCount val="7"/>
                <c:pt idx="0">
                  <c:v>24</c:v>
                </c:pt>
                <c:pt idx="1">
                  <c:v>24.3</c:v>
                </c:pt>
                <c:pt idx="2">
                  <c:v>25.6</c:v>
                </c:pt>
                <c:pt idx="3">
                  <c:v>29</c:v>
                </c:pt>
                <c:pt idx="4">
                  <c:v>24.9</c:v>
                </c:pt>
                <c:pt idx="5">
                  <c:v>26.200000000000003</c:v>
                </c:pt>
                <c:pt idx="6">
                  <c:v>23.7</c:v>
                </c:pt>
              </c:numCache>
            </c:numRef>
          </c:val>
          <c:smooth val="0"/>
          <c:extLst>
            <c:ext xmlns:c16="http://schemas.microsoft.com/office/drawing/2014/chart" uri="{C3380CC4-5D6E-409C-BE32-E72D297353CC}">
              <c16:uniqueId val="{00000003-1882-48D0-B9FE-4361FE9E87E2}"/>
            </c:ext>
          </c:extLst>
        </c:ser>
        <c:ser>
          <c:idx val="3"/>
          <c:order val="3"/>
          <c:tx>
            <c:strRef>
              <c:f>List1!$A$5</c:f>
              <c:strCache>
                <c:ptCount val="1"/>
                <c:pt idx="0">
                  <c:v>nevím,záležitost je příliš složitá</c:v>
                </c:pt>
              </c:strCache>
            </c:strRef>
          </c:tx>
          <c:spPr>
            <a:ln w="19050">
              <a:solidFill>
                <a:schemeClr val="tx1"/>
              </a:solidFill>
            </a:ln>
          </c:spPr>
          <c:marker>
            <c:symbol val="none"/>
          </c:marker>
          <c:cat>
            <c:strRef>
              <c:f>List1!$B$1:$H$1</c:f>
              <c:strCache>
                <c:ptCount val="7"/>
                <c:pt idx="0">
                  <c:v>2019</c:v>
                </c:pt>
                <c:pt idx="1">
                  <c:v>2020</c:v>
                </c:pt>
                <c:pt idx="2">
                  <c:v>2021</c:v>
                </c:pt>
                <c:pt idx="3">
                  <c:v>2022</c:v>
                </c:pt>
                <c:pt idx="4">
                  <c:v>2023</c:v>
                </c:pt>
                <c:pt idx="5">
                  <c:v>2024</c:v>
                </c:pt>
                <c:pt idx="6">
                  <c:v>2025</c:v>
                </c:pt>
              </c:strCache>
            </c:strRef>
          </c:cat>
          <c:val>
            <c:numRef>
              <c:f>List1!$B$5:$H$5</c:f>
              <c:numCache>
                <c:formatCode>###0</c:formatCode>
                <c:ptCount val="7"/>
                <c:pt idx="0">
                  <c:v>4</c:v>
                </c:pt>
                <c:pt idx="1">
                  <c:v>7.7</c:v>
                </c:pt>
                <c:pt idx="2">
                  <c:v>5.7</c:v>
                </c:pt>
                <c:pt idx="3">
                  <c:v>9</c:v>
                </c:pt>
                <c:pt idx="4">
                  <c:v>7.7</c:v>
                </c:pt>
                <c:pt idx="5">
                  <c:v>6.7</c:v>
                </c:pt>
                <c:pt idx="6">
                  <c:v>7.1999999999999993</c:v>
                </c:pt>
              </c:numCache>
            </c:numRef>
          </c:val>
          <c:smooth val="0"/>
          <c:extLst>
            <c:ext xmlns:c16="http://schemas.microsoft.com/office/drawing/2014/chart" uri="{C3380CC4-5D6E-409C-BE32-E72D297353CC}">
              <c16:uniqueId val="{00000004-1882-48D0-B9FE-4361FE9E87E2}"/>
            </c:ext>
          </c:extLst>
        </c:ser>
        <c:dLbls>
          <c:showLegendKey val="0"/>
          <c:showVal val="0"/>
          <c:showCatName val="0"/>
          <c:showSerName val="0"/>
          <c:showPercent val="0"/>
          <c:showBubbleSize val="0"/>
        </c:dLbls>
        <c:smooth val="0"/>
        <c:axId val="411467264"/>
        <c:axId val="411465304"/>
      </c:lineChart>
      <c:catAx>
        <c:axId val="411467264"/>
        <c:scaling>
          <c:orientation val="minMax"/>
        </c:scaling>
        <c:delete val="0"/>
        <c:axPos val="b"/>
        <c:numFmt formatCode="General" sourceLinked="0"/>
        <c:majorTickMark val="none"/>
        <c:minorTickMark val="none"/>
        <c:tickLblPos val="nextTo"/>
        <c:crossAx val="411465304"/>
        <c:crosses val="autoZero"/>
        <c:auto val="1"/>
        <c:lblAlgn val="ctr"/>
        <c:lblOffset val="100"/>
        <c:noMultiLvlLbl val="0"/>
      </c:catAx>
      <c:valAx>
        <c:axId val="411465304"/>
        <c:scaling>
          <c:orientation val="minMax"/>
          <c:max val="60"/>
        </c:scaling>
        <c:delete val="0"/>
        <c:axPos val="l"/>
        <c:majorGridlines/>
        <c:numFmt formatCode="#,##0" sourceLinked="0"/>
        <c:majorTickMark val="none"/>
        <c:minorTickMark val="none"/>
        <c:tickLblPos val="nextTo"/>
        <c:spPr>
          <a:ln w="9525">
            <a:noFill/>
          </a:ln>
        </c:spPr>
        <c:txPr>
          <a:bodyPr/>
          <a:lstStyle/>
          <a:p>
            <a:pPr>
              <a:defRPr sz="900"/>
            </a:pPr>
            <a:endParaRPr lang="cs-CZ"/>
          </a:p>
        </c:txPr>
        <c:crossAx val="411467264"/>
        <c:crosses val="autoZero"/>
        <c:crossBetween val="midCat"/>
      </c:valAx>
    </c:plotArea>
    <c:legend>
      <c:legendPos val="b"/>
      <c:layout>
        <c:manualLayout>
          <c:xMode val="edge"/>
          <c:yMode val="edge"/>
          <c:x val="0.25277189827238344"/>
          <c:y val="0.8290923168595975"/>
          <c:w val="0.58263823635706535"/>
          <c:h val="9.283090493558302E-2"/>
        </c:manualLayout>
      </c:layout>
      <c:overlay val="0"/>
    </c:legend>
    <c:plotVisOnly val="1"/>
    <c:dispBlanksAs val="gap"/>
    <c:showDLblsOverMax val="0"/>
  </c:chart>
  <c:txPr>
    <a:bodyPr/>
    <a:lstStyle/>
    <a:p>
      <a:pPr>
        <a:defRPr sz="1000">
          <a:solidFill>
            <a:schemeClr val="tx1"/>
          </a:solidFill>
        </a:defRPr>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73523728760508E-2"/>
          <c:y val="3.1511669643543877E-2"/>
          <c:w val="0.91940180644150749"/>
          <c:h val="0.72240242537153987"/>
        </c:manualLayout>
      </c:layout>
      <c:lineChart>
        <c:grouping val="standard"/>
        <c:varyColors val="0"/>
        <c:ser>
          <c:idx val="0"/>
          <c:order val="0"/>
          <c:tx>
            <c:strRef>
              <c:f>List1!$A$2</c:f>
              <c:strCache>
                <c:ptCount val="1"/>
                <c:pt idx="0">
                  <c:v>naprosto zakázat</c:v>
                </c:pt>
              </c:strCache>
            </c:strRef>
          </c:tx>
          <c:spPr>
            <a:ln>
              <a:solidFill>
                <a:srgbClr val="FF0000"/>
              </a:solidFill>
            </a:ln>
          </c:spPr>
          <c:marker>
            <c:symbol val="none"/>
          </c:marker>
          <c:dLbls>
            <c:spPr>
              <a:noFill/>
              <a:ln>
                <a:noFill/>
              </a:ln>
              <a:effectLst/>
            </c:spPr>
            <c:txPr>
              <a:bodyPr wrap="square" lIns="38100" tIns="19050" rIns="38100" bIns="19050" anchor="ctr">
                <a:spAutoFit/>
              </a:bodyPr>
              <a:lstStyle/>
              <a:p>
                <a:pPr>
                  <a:defRPr sz="1000">
                    <a:solidFill>
                      <a:srgbClr val="FF0000"/>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List1!$B$1:$H$1</c:f>
              <c:strCache>
                <c:ptCount val="7"/>
                <c:pt idx="0">
                  <c:v>2019</c:v>
                </c:pt>
                <c:pt idx="1">
                  <c:v>2020</c:v>
                </c:pt>
                <c:pt idx="2">
                  <c:v>2021</c:v>
                </c:pt>
                <c:pt idx="3">
                  <c:v>2022</c:v>
                </c:pt>
                <c:pt idx="4">
                  <c:v>2023</c:v>
                </c:pt>
                <c:pt idx="5">
                  <c:v>2024</c:v>
                </c:pt>
                <c:pt idx="6">
                  <c:v>2025</c:v>
                </c:pt>
              </c:strCache>
            </c:strRef>
          </c:cat>
          <c:val>
            <c:numRef>
              <c:f>List1!$B$2:$H$2</c:f>
              <c:numCache>
                <c:formatCode>0</c:formatCode>
                <c:ptCount val="7"/>
                <c:pt idx="0">
                  <c:v>8.5</c:v>
                </c:pt>
                <c:pt idx="1">
                  <c:v>11.600000000000001</c:v>
                </c:pt>
                <c:pt idx="2">
                  <c:v>9.9</c:v>
                </c:pt>
                <c:pt idx="3">
                  <c:v>7.5</c:v>
                </c:pt>
                <c:pt idx="4" formatCode="###0">
                  <c:v>9.6</c:v>
                </c:pt>
                <c:pt idx="5" formatCode="###0">
                  <c:v>8.6999999999999993</c:v>
                </c:pt>
                <c:pt idx="6" formatCode="###0">
                  <c:v>10.100000000000001</c:v>
                </c:pt>
              </c:numCache>
            </c:numRef>
          </c:val>
          <c:smooth val="0"/>
          <c:extLst>
            <c:ext xmlns:c16="http://schemas.microsoft.com/office/drawing/2014/chart" uri="{C3380CC4-5D6E-409C-BE32-E72D297353CC}">
              <c16:uniqueId val="{00000001-8E7D-42DD-9EE2-1C793F9450C9}"/>
            </c:ext>
          </c:extLst>
        </c:ser>
        <c:ser>
          <c:idx val="1"/>
          <c:order val="1"/>
          <c:tx>
            <c:strRef>
              <c:f>List1!$A$3</c:f>
              <c:strCache>
                <c:ptCount val="1"/>
                <c:pt idx="0">
                  <c:v>s určitým omezením</c:v>
                </c:pt>
              </c:strCache>
            </c:strRef>
          </c:tx>
          <c:spPr>
            <a:ln>
              <a:solidFill>
                <a:schemeClr val="accent4">
                  <a:lumMod val="60000"/>
                  <a:lumOff val="40000"/>
                </a:schemeClr>
              </a:solidFill>
            </a:ln>
          </c:spPr>
          <c:marker>
            <c:symbol val="none"/>
          </c:marker>
          <c:dLbls>
            <c:dLbl>
              <c:idx val="0"/>
              <c:layout>
                <c:manualLayout>
                  <c:x val="-1.5280086736537773E-2"/>
                  <c:y val="-2.4142189329390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97-43EB-ACA4-028F8CA7954C}"/>
                </c:ext>
              </c:extLst>
            </c:dLbl>
            <c:dLbl>
              <c:idx val="1"/>
              <c:layout>
                <c:manualLayout>
                  <c:x val="-1.9616913624864476E-2"/>
                  <c:y val="-3.77090579679180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97-43EB-ACA4-028F8CA7954C}"/>
                </c:ext>
              </c:extLst>
            </c:dLbl>
            <c:spPr>
              <a:noFill/>
              <a:ln>
                <a:noFill/>
              </a:ln>
              <a:effectLst/>
            </c:spPr>
            <c:txPr>
              <a:bodyPr wrap="square" lIns="38100" tIns="19050" rIns="38100" bIns="19050" anchor="ctr">
                <a:spAutoFit/>
              </a:bodyPr>
              <a:lstStyle/>
              <a:p>
                <a:pPr>
                  <a:defRPr sz="1000">
                    <a:solidFill>
                      <a:schemeClr val="accent4"/>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List1!$B$3:$H$3</c:f>
              <c:numCache>
                <c:formatCode>0</c:formatCode>
                <c:ptCount val="7"/>
                <c:pt idx="0">
                  <c:v>44.7</c:v>
                </c:pt>
                <c:pt idx="1">
                  <c:v>41</c:v>
                </c:pt>
                <c:pt idx="2">
                  <c:v>39.800000000000004</c:v>
                </c:pt>
                <c:pt idx="3">
                  <c:v>38.5</c:v>
                </c:pt>
                <c:pt idx="4" formatCode="###0">
                  <c:v>38.5</c:v>
                </c:pt>
                <c:pt idx="5" formatCode="###0">
                  <c:v>36.700000000000003</c:v>
                </c:pt>
                <c:pt idx="6" formatCode="###0">
                  <c:v>39.800000000000004</c:v>
                </c:pt>
              </c:numCache>
            </c:numRef>
          </c:val>
          <c:smooth val="0"/>
          <c:extLst>
            <c:ext xmlns:c16="http://schemas.microsoft.com/office/drawing/2014/chart" uri="{C3380CC4-5D6E-409C-BE32-E72D297353CC}">
              <c16:uniqueId val="{00000003-8E7D-42DD-9EE2-1C793F9450C9}"/>
            </c:ext>
          </c:extLst>
        </c:ser>
        <c:ser>
          <c:idx val="2"/>
          <c:order val="2"/>
          <c:tx>
            <c:strRef>
              <c:f>List1!$A$4</c:f>
              <c:strCache>
                <c:ptCount val="1"/>
                <c:pt idx="0">
                  <c:v>ať si každý dává reklamu jakou chce</c:v>
                </c:pt>
              </c:strCache>
            </c:strRef>
          </c:tx>
          <c:spPr>
            <a:ln>
              <a:solidFill>
                <a:schemeClr val="accent6"/>
              </a:solidFill>
            </a:ln>
          </c:spPr>
          <c:marker>
            <c:symbol val="none"/>
          </c:marker>
          <c:dLbls>
            <c:dLbl>
              <c:idx val="0"/>
              <c:layout>
                <c:manualLayout>
                  <c:x val="-1.5280086736537773E-2"/>
                  <c:y val="-2.19851640416022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97-43EB-ACA4-028F8CA7954C}"/>
                </c:ext>
              </c:extLst>
            </c:dLbl>
            <c:dLbl>
              <c:idx val="1"/>
              <c:layout>
                <c:manualLayout>
                  <c:x val="-1.9616913624864476E-2"/>
                  <c:y val="-2.4698537769307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97-43EB-ACA4-028F8CA7954C}"/>
                </c:ext>
              </c:extLst>
            </c:dLbl>
            <c:spPr>
              <a:noFill/>
              <a:ln>
                <a:noFill/>
              </a:ln>
              <a:effectLst/>
            </c:spPr>
            <c:txPr>
              <a:bodyPr wrap="square" lIns="38100" tIns="19050" rIns="38100" bIns="19050" anchor="ctr">
                <a:spAutoFit/>
              </a:bodyPr>
              <a:lstStyle/>
              <a:p>
                <a:pPr>
                  <a:defRPr>
                    <a:solidFill>
                      <a:schemeClr val="accent6"/>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List1!$B$4:$H$4</c:f>
              <c:numCache>
                <c:formatCode>0</c:formatCode>
                <c:ptCount val="7"/>
                <c:pt idx="0">
                  <c:v>40</c:v>
                </c:pt>
                <c:pt idx="1">
                  <c:v>37.299999999999997</c:v>
                </c:pt>
                <c:pt idx="2">
                  <c:v>41.7</c:v>
                </c:pt>
                <c:pt idx="3">
                  <c:v>42.7</c:v>
                </c:pt>
                <c:pt idx="4" formatCode="###0">
                  <c:v>42.1</c:v>
                </c:pt>
                <c:pt idx="5" formatCode="###0">
                  <c:v>45.1</c:v>
                </c:pt>
                <c:pt idx="6" formatCode="###0">
                  <c:v>40.5</c:v>
                </c:pt>
              </c:numCache>
            </c:numRef>
          </c:val>
          <c:smooth val="0"/>
          <c:extLst>
            <c:ext xmlns:c16="http://schemas.microsoft.com/office/drawing/2014/chart" uri="{C3380CC4-5D6E-409C-BE32-E72D297353CC}">
              <c16:uniqueId val="{00000005-8E7D-42DD-9EE2-1C793F9450C9}"/>
            </c:ext>
          </c:extLst>
        </c:ser>
        <c:ser>
          <c:idx val="3"/>
          <c:order val="3"/>
          <c:tx>
            <c:strRef>
              <c:f>List1!$A$5</c:f>
              <c:strCache>
                <c:ptCount val="1"/>
                <c:pt idx="0">
                  <c:v>nevím,záležitost je příliš složitá</c:v>
                </c:pt>
              </c:strCache>
            </c:strRef>
          </c:tx>
          <c:spPr>
            <a:ln w="19050">
              <a:solidFill>
                <a:schemeClr val="tx1"/>
              </a:solidFill>
            </a:ln>
          </c:spPr>
          <c:marker>
            <c:symbol val="none"/>
          </c:marker>
          <c:cat>
            <c:strRef>
              <c:f>List1!$B$1:$H$1</c:f>
              <c:strCache>
                <c:ptCount val="7"/>
                <c:pt idx="0">
                  <c:v>2019</c:v>
                </c:pt>
                <c:pt idx="1">
                  <c:v>2020</c:v>
                </c:pt>
                <c:pt idx="2">
                  <c:v>2021</c:v>
                </c:pt>
                <c:pt idx="3">
                  <c:v>2022</c:v>
                </c:pt>
                <c:pt idx="4">
                  <c:v>2023</c:v>
                </c:pt>
                <c:pt idx="5">
                  <c:v>2024</c:v>
                </c:pt>
                <c:pt idx="6">
                  <c:v>2025</c:v>
                </c:pt>
              </c:strCache>
            </c:strRef>
          </c:cat>
          <c:val>
            <c:numRef>
              <c:f>List1!$B$5:$H$5</c:f>
              <c:numCache>
                <c:formatCode>0</c:formatCode>
                <c:ptCount val="7"/>
                <c:pt idx="0">
                  <c:v>6.8000000000000007</c:v>
                </c:pt>
                <c:pt idx="1">
                  <c:v>10.100000000000001</c:v>
                </c:pt>
                <c:pt idx="2">
                  <c:v>8.6</c:v>
                </c:pt>
                <c:pt idx="3">
                  <c:v>11.3</c:v>
                </c:pt>
                <c:pt idx="4" formatCode="###0">
                  <c:v>9.8000000000000007</c:v>
                </c:pt>
                <c:pt idx="5" formatCode="###0">
                  <c:v>9.5</c:v>
                </c:pt>
                <c:pt idx="6" formatCode="###0">
                  <c:v>9.6</c:v>
                </c:pt>
              </c:numCache>
            </c:numRef>
          </c:val>
          <c:smooth val="0"/>
          <c:extLst>
            <c:ext xmlns:c16="http://schemas.microsoft.com/office/drawing/2014/chart" uri="{C3380CC4-5D6E-409C-BE32-E72D297353CC}">
              <c16:uniqueId val="{00000006-8E7D-42DD-9EE2-1C793F9450C9}"/>
            </c:ext>
          </c:extLst>
        </c:ser>
        <c:dLbls>
          <c:showLegendKey val="0"/>
          <c:showVal val="0"/>
          <c:showCatName val="0"/>
          <c:showSerName val="0"/>
          <c:showPercent val="0"/>
          <c:showBubbleSize val="0"/>
        </c:dLbls>
        <c:smooth val="0"/>
        <c:axId val="534522528"/>
        <c:axId val="539362856"/>
      </c:lineChart>
      <c:catAx>
        <c:axId val="534522528"/>
        <c:scaling>
          <c:orientation val="minMax"/>
        </c:scaling>
        <c:delete val="0"/>
        <c:axPos val="b"/>
        <c:numFmt formatCode="General" sourceLinked="0"/>
        <c:majorTickMark val="none"/>
        <c:minorTickMark val="none"/>
        <c:tickLblPos val="nextTo"/>
        <c:txPr>
          <a:bodyPr rot="0" vert="horz"/>
          <a:lstStyle/>
          <a:p>
            <a:pPr>
              <a:defRPr/>
            </a:pPr>
            <a:endParaRPr lang="cs-CZ"/>
          </a:p>
        </c:txPr>
        <c:crossAx val="539362856"/>
        <c:crosses val="autoZero"/>
        <c:auto val="1"/>
        <c:lblAlgn val="ctr"/>
        <c:lblOffset val="100"/>
        <c:noMultiLvlLbl val="0"/>
      </c:catAx>
      <c:valAx>
        <c:axId val="539362856"/>
        <c:scaling>
          <c:orientation val="minMax"/>
          <c:max val="60"/>
        </c:scaling>
        <c:delete val="0"/>
        <c:axPos val="l"/>
        <c:majorGridlines/>
        <c:numFmt formatCode="0" sourceLinked="0"/>
        <c:majorTickMark val="none"/>
        <c:minorTickMark val="none"/>
        <c:tickLblPos val="nextTo"/>
        <c:spPr>
          <a:ln w="9525">
            <a:noFill/>
          </a:ln>
        </c:spPr>
        <c:txPr>
          <a:bodyPr/>
          <a:lstStyle/>
          <a:p>
            <a:pPr>
              <a:defRPr sz="900"/>
            </a:pPr>
            <a:endParaRPr lang="cs-CZ"/>
          </a:p>
        </c:txPr>
        <c:crossAx val="534522528"/>
        <c:crosses val="autoZero"/>
        <c:crossBetween val="midCat"/>
      </c:valAx>
    </c:plotArea>
    <c:legend>
      <c:legendPos val="b"/>
      <c:layout>
        <c:manualLayout>
          <c:xMode val="edge"/>
          <c:yMode val="edge"/>
          <c:x val="0.2454498319621865"/>
          <c:y val="0.83118072350935368"/>
          <c:w val="0.71148547703672926"/>
          <c:h val="9.2350208951142182E-2"/>
        </c:manualLayout>
      </c:layout>
      <c:overlay val="0"/>
    </c:legend>
    <c:plotVisOnly val="1"/>
    <c:dispBlanksAs val="gap"/>
    <c:showDLblsOverMax val="0"/>
  </c:chart>
  <c:txPr>
    <a:bodyPr/>
    <a:lstStyle/>
    <a:p>
      <a:pPr>
        <a:defRPr sz="1000">
          <a:solidFill>
            <a:schemeClr val="tx1"/>
          </a:solidFill>
        </a:defRPr>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cap="all" baseline="0" dirty="0"/>
              <a:t>Reklama a </a:t>
            </a:r>
            <a:r>
              <a:rPr lang="cs-CZ" sz="1400" cap="all" baseline="0" dirty="0">
                <a:solidFill>
                  <a:srgbClr val="01368A"/>
                </a:solidFill>
              </a:rPr>
              <a:t>děti</a:t>
            </a:r>
          </a:p>
          <a:p>
            <a:pPr>
              <a:defRPr/>
            </a:pPr>
            <a:r>
              <a:rPr lang="cs-CZ" sz="1050" b="0" i="1" dirty="0"/>
              <a:t>(data</a:t>
            </a:r>
            <a:r>
              <a:rPr lang="cs-CZ" sz="1050" b="0" i="1" baseline="0" dirty="0"/>
              <a:t> v %, n=1000)</a:t>
            </a:r>
          </a:p>
        </c:rich>
      </c:tx>
      <c:overlay val="0"/>
    </c:title>
    <c:autoTitleDeleted val="0"/>
    <c:plotArea>
      <c:layout>
        <c:manualLayout>
          <c:layoutTarget val="inner"/>
          <c:xMode val="edge"/>
          <c:yMode val="edge"/>
          <c:x val="0.12855637599242059"/>
          <c:y val="0.14724989933578744"/>
          <c:w val="0.77667249322050935"/>
          <c:h val="0.64428198755071764"/>
        </c:manualLayout>
      </c:layout>
      <c:barChart>
        <c:barDir val="col"/>
        <c:grouping val="percentStacked"/>
        <c:varyColors val="0"/>
        <c:ser>
          <c:idx val="0"/>
          <c:order val="0"/>
          <c:tx>
            <c:strRef>
              <c:f>List1!$B$1</c:f>
              <c:strCache>
                <c:ptCount val="1"/>
                <c:pt idx="0">
                  <c:v>zcela souhlasíte</c:v>
                </c:pt>
              </c:strCache>
            </c:strRef>
          </c:tx>
          <c:spPr>
            <a:solidFill>
              <a:srgbClr val="008080"/>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List1!$B$2:$B$3</c:f>
              <c:numCache>
                <c:formatCode>###0</c:formatCode>
                <c:ptCount val="2"/>
                <c:pt idx="0">
                  <c:v>54.800000000000004</c:v>
                </c:pt>
                <c:pt idx="1">
                  <c:v>36.5</c:v>
                </c:pt>
              </c:numCache>
            </c:numRef>
          </c:val>
          <c:extLst>
            <c:ext xmlns:c16="http://schemas.microsoft.com/office/drawing/2014/chart" uri="{C3380CC4-5D6E-409C-BE32-E72D297353CC}">
              <c16:uniqueId val="{00000000-F0FE-4D72-B6A0-601DD165DE49}"/>
            </c:ext>
          </c:extLst>
        </c:ser>
        <c:ser>
          <c:idx val="1"/>
          <c:order val="1"/>
          <c:tx>
            <c:strRef>
              <c:f>List1!$C$1</c:f>
              <c:strCache>
                <c:ptCount val="1"/>
                <c:pt idx="0">
                  <c:v>spíše souhlasíte</c:v>
                </c:pt>
              </c:strCache>
            </c:strRef>
          </c:tx>
          <c:spPr>
            <a:solidFill>
              <a:srgbClr val="33CCCC"/>
            </a:solidFill>
          </c:spPr>
          <c:invertIfNegative val="0"/>
          <c:dLbls>
            <c:spPr>
              <a:noFill/>
              <a:ln>
                <a:noFill/>
              </a:ln>
              <a:effectLst/>
            </c:spPr>
            <c:txPr>
              <a:bodyPr/>
              <a:lstStyle/>
              <a:p>
                <a:pPr>
                  <a:defRPr sz="1000" b="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List1!$C$2:$C$3</c:f>
              <c:numCache>
                <c:formatCode>###0</c:formatCode>
                <c:ptCount val="2"/>
                <c:pt idx="0">
                  <c:v>27.700000000000003</c:v>
                </c:pt>
                <c:pt idx="1">
                  <c:v>36.700000000000003</c:v>
                </c:pt>
              </c:numCache>
            </c:numRef>
          </c:val>
          <c:extLst>
            <c:ext xmlns:c16="http://schemas.microsoft.com/office/drawing/2014/chart" uri="{C3380CC4-5D6E-409C-BE32-E72D297353CC}">
              <c16:uniqueId val="{00000001-F0FE-4D72-B6A0-601DD165DE49}"/>
            </c:ext>
          </c:extLst>
        </c:ser>
        <c:ser>
          <c:idx val="3"/>
          <c:order val="2"/>
          <c:tx>
            <c:strRef>
              <c:f>List1!$F$1</c:f>
              <c:strCache>
                <c:ptCount val="1"/>
                <c:pt idx="0">
                  <c:v>neví</c:v>
                </c:pt>
              </c:strCache>
            </c:strRef>
          </c:tx>
          <c:spPr>
            <a:solidFill>
              <a:schemeClr val="bg2">
                <a:lumMod val="9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List1!$F$2:$F$3</c:f>
              <c:numCache>
                <c:formatCode>###0</c:formatCode>
                <c:ptCount val="2"/>
                <c:pt idx="0">
                  <c:v>6.2</c:v>
                </c:pt>
                <c:pt idx="1">
                  <c:v>10.100000000000001</c:v>
                </c:pt>
              </c:numCache>
            </c:numRef>
          </c:val>
          <c:extLst>
            <c:ext xmlns:c16="http://schemas.microsoft.com/office/drawing/2014/chart" uri="{C3380CC4-5D6E-409C-BE32-E72D297353CC}">
              <c16:uniqueId val="{00000000-1A14-4678-88F0-6C14A0320520}"/>
            </c:ext>
          </c:extLst>
        </c:ser>
        <c:ser>
          <c:idx val="4"/>
          <c:order val="3"/>
          <c:tx>
            <c:strRef>
              <c:f>List1!$D$1</c:f>
              <c:strCache>
                <c:ptCount val="1"/>
                <c:pt idx="0">
                  <c:v>spíše nesouhlasíte</c:v>
                </c:pt>
              </c:strCache>
            </c:strRef>
          </c:tx>
          <c:spPr>
            <a:solidFill>
              <a:srgbClr val="F2A58A"/>
            </a:solidFill>
            <a:ln>
              <a:noFill/>
            </a:ln>
          </c:spPr>
          <c:invertIfNegative val="0"/>
          <c:dLbls>
            <c:spPr>
              <a:noFill/>
              <a:ln>
                <a:noFill/>
              </a:ln>
              <a:effectLst/>
            </c:spPr>
            <c:txPr>
              <a:bodyPr/>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List1!$D$2:$D$3</c:f>
              <c:numCache>
                <c:formatCode>###0</c:formatCode>
                <c:ptCount val="2"/>
                <c:pt idx="0">
                  <c:v>8.2000000000000011</c:v>
                </c:pt>
                <c:pt idx="1">
                  <c:v>9.8000000000000007</c:v>
                </c:pt>
              </c:numCache>
            </c:numRef>
          </c:val>
          <c:extLst>
            <c:ext xmlns:c16="http://schemas.microsoft.com/office/drawing/2014/chart" uri="{C3380CC4-5D6E-409C-BE32-E72D297353CC}">
              <c16:uniqueId val="{00000004-F0FE-4D72-B6A0-601DD165DE49}"/>
            </c:ext>
          </c:extLst>
        </c:ser>
        <c:ser>
          <c:idx val="2"/>
          <c:order val="4"/>
          <c:tx>
            <c:strRef>
              <c:f>List1!$E$1</c:f>
              <c:strCache>
                <c:ptCount val="1"/>
                <c:pt idx="0">
                  <c:v>zcela nesouhlasíte</c:v>
                </c:pt>
              </c:strCache>
            </c:strRef>
          </c:tx>
          <c:spPr>
            <a:solidFill>
              <a:srgbClr val="C00000"/>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c:f>
              <c:strCache>
                <c:ptCount val="2"/>
                <c:pt idx="0">
                  <c:v> V rámci dětských televizních pořadů by reklama měla být zakázána</c:v>
                </c:pt>
                <c:pt idx="1">
                  <c:v> Ve školách by měla probíhat „mediální výchova“, která naučí děti kriticky vnímat mediální sdělení </c:v>
                </c:pt>
              </c:strCache>
            </c:strRef>
          </c:cat>
          <c:val>
            <c:numRef>
              <c:f>List1!$E$2:$E$3</c:f>
              <c:numCache>
                <c:formatCode>###0</c:formatCode>
                <c:ptCount val="2"/>
                <c:pt idx="0">
                  <c:v>3.1</c:v>
                </c:pt>
                <c:pt idx="1">
                  <c:v>6.9</c:v>
                </c:pt>
              </c:numCache>
            </c:numRef>
          </c:val>
          <c:extLst>
            <c:ext xmlns:c16="http://schemas.microsoft.com/office/drawing/2014/chart" uri="{C3380CC4-5D6E-409C-BE32-E72D297353CC}">
              <c16:uniqueId val="{00000002-F0FE-4D72-B6A0-601DD165DE49}"/>
            </c:ext>
          </c:extLst>
        </c:ser>
        <c:dLbls>
          <c:showLegendKey val="0"/>
          <c:showVal val="0"/>
          <c:showCatName val="0"/>
          <c:showSerName val="0"/>
          <c:showPercent val="0"/>
          <c:showBubbleSize val="0"/>
        </c:dLbls>
        <c:gapWidth val="114"/>
        <c:overlap val="100"/>
        <c:axId val="542081312"/>
        <c:axId val="542081704"/>
      </c:barChart>
      <c:catAx>
        <c:axId val="542081312"/>
        <c:scaling>
          <c:orientation val="minMax"/>
        </c:scaling>
        <c:delete val="0"/>
        <c:axPos val="b"/>
        <c:numFmt formatCode="General" sourceLinked="0"/>
        <c:majorTickMark val="out"/>
        <c:minorTickMark val="none"/>
        <c:tickLblPos val="nextTo"/>
        <c:txPr>
          <a:bodyPr/>
          <a:lstStyle/>
          <a:p>
            <a:pPr>
              <a:defRPr sz="1100"/>
            </a:pPr>
            <a:endParaRPr lang="cs-CZ"/>
          </a:p>
        </c:txPr>
        <c:crossAx val="542081704"/>
        <c:crossesAt val="0"/>
        <c:auto val="1"/>
        <c:lblAlgn val="ctr"/>
        <c:lblOffset val="100"/>
        <c:noMultiLvlLbl val="0"/>
      </c:catAx>
      <c:valAx>
        <c:axId val="542081704"/>
        <c:scaling>
          <c:orientation val="minMax"/>
        </c:scaling>
        <c:delete val="0"/>
        <c:axPos val="r"/>
        <c:majorGridlines>
          <c:spPr>
            <a:ln>
              <a:prstDash val="sysDot"/>
            </a:ln>
          </c:spPr>
        </c:majorGridlines>
        <c:numFmt formatCode="0%" sourceLinked="1"/>
        <c:majorTickMark val="none"/>
        <c:minorTickMark val="none"/>
        <c:tickLblPos val="low"/>
        <c:crossAx val="542081312"/>
        <c:crosses val="max"/>
        <c:crossBetween val="between"/>
        <c:majorUnit val="0.2"/>
        <c:minorUnit val="2.0000000000000011E-2"/>
      </c:valAx>
    </c:plotArea>
    <c:legend>
      <c:legendPos val="t"/>
      <c:layout>
        <c:manualLayout>
          <c:xMode val="edge"/>
          <c:yMode val="edge"/>
          <c:x val="7.0626163949423323E-2"/>
          <c:y val="0.9272437896701633"/>
          <c:w val="0.86090910576012025"/>
          <c:h val="4.5563250846376177E-2"/>
        </c:manualLayout>
      </c:layout>
      <c:overlay val="0"/>
      <c:txPr>
        <a:bodyPr/>
        <a:lstStyle/>
        <a:p>
          <a:pPr>
            <a:defRPr sz="1000"/>
          </a:pPr>
          <a:endParaRPr lang="cs-CZ"/>
        </a:p>
      </c:txPr>
    </c:legend>
    <c:plotVisOnly val="1"/>
    <c:dispBlanksAs val="gap"/>
    <c:showDLblsOverMax val="0"/>
  </c:chart>
  <c:txPr>
    <a:bodyPr/>
    <a:lstStyle/>
    <a:p>
      <a:pPr>
        <a:defRPr sz="900"/>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dirty="0"/>
              <a:t>Děti a reklama (zcela souhlasí): </a:t>
            </a:r>
            <a:r>
              <a:rPr lang="cs-CZ" sz="1400" dirty="0">
                <a:solidFill>
                  <a:srgbClr val="00388D"/>
                </a:solidFill>
              </a:rPr>
              <a:t>VÝVOJ</a:t>
            </a:r>
          </a:p>
        </c:rich>
      </c:tx>
      <c:overlay val="0"/>
    </c:title>
    <c:autoTitleDeleted val="0"/>
    <c:plotArea>
      <c:layout>
        <c:manualLayout>
          <c:layoutTarget val="inner"/>
          <c:xMode val="edge"/>
          <c:yMode val="edge"/>
          <c:x val="2.7879772617857276E-2"/>
          <c:y val="7.9438137956539201E-2"/>
          <c:w val="0.91068933796941864"/>
          <c:h val="0.61200638511642957"/>
        </c:manualLayout>
      </c:layout>
      <c:lineChart>
        <c:grouping val="standard"/>
        <c:varyColors val="0"/>
        <c:ser>
          <c:idx val="0"/>
          <c:order val="0"/>
          <c:tx>
            <c:strRef>
              <c:f>List1!$B$1</c:f>
              <c:strCache>
                <c:ptCount val="1"/>
                <c:pt idx="0">
                  <c:v>V rámci dětských televizních pořadů by reklama měla být zakázána</c:v>
                </c:pt>
              </c:strCache>
            </c:strRef>
          </c:tx>
          <c:spPr>
            <a:ln>
              <a:solidFill>
                <a:srgbClr val="FF4F4F"/>
              </a:solidFill>
            </a:ln>
          </c:spPr>
          <c:marker>
            <c:symbol val="none"/>
          </c:marker>
          <c:dLbls>
            <c:dLbl>
              <c:idx val="6"/>
              <c:spPr>
                <a:noFill/>
                <a:ln>
                  <a:noFill/>
                </a:ln>
                <a:effectLst/>
              </c:spPr>
              <c:txPr>
                <a:bodyPr/>
                <a:lstStyle/>
                <a:p>
                  <a:pPr>
                    <a:defRPr sz="1000" b="1">
                      <a:solidFill>
                        <a:srgbClr val="FF0000"/>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0-040F-4248-B481-32BF62C7B9DD}"/>
                </c:ext>
              </c:extLst>
            </c:dLbl>
            <c:dLbl>
              <c:idx val="13"/>
              <c:spPr>
                <a:noFill/>
                <a:ln>
                  <a:noFill/>
                </a:ln>
                <a:effectLst/>
              </c:spPr>
              <c:txPr>
                <a:bodyPr/>
                <a:lstStyle/>
                <a:p>
                  <a:pPr>
                    <a:defRPr sz="1000" b="1">
                      <a:solidFill>
                        <a:srgbClr val="FF0000"/>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1-040F-4248-B481-32BF62C7B9DD}"/>
                </c:ext>
              </c:extLst>
            </c:dLbl>
            <c:spPr>
              <a:noFill/>
              <a:ln>
                <a:noFill/>
              </a:ln>
              <a:effectLst/>
            </c:spPr>
            <c:txPr>
              <a:bodyPr/>
              <a:lstStyle/>
              <a:p>
                <a:pPr>
                  <a:defRPr sz="1000">
                    <a:solidFill>
                      <a:srgbClr val="FF0000"/>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2019</c:v>
                </c:pt>
                <c:pt idx="1">
                  <c:v>2020</c:v>
                </c:pt>
                <c:pt idx="2">
                  <c:v>2021</c:v>
                </c:pt>
                <c:pt idx="3">
                  <c:v>2022</c:v>
                </c:pt>
                <c:pt idx="4">
                  <c:v>2023</c:v>
                </c:pt>
                <c:pt idx="5">
                  <c:v>2024</c:v>
                </c:pt>
                <c:pt idx="6">
                  <c:v>2025</c:v>
                </c:pt>
              </c:strCache>
            </c:strRef>
          </c:cat>
          <c:val>
            <c:numRef>
              <c:f>List1!$B$2:$B$8</c:f>
              <c:numCache>
                <c:formatCode>###0</c:formatCode>
                <c:ptCount val="7"/>
                <c:pt idx="0">
                  <c:v>66.5</c:v>
                </c:pt>
                <c:pt idx="1">
                  <c:v>63.6</c:v>
                </c:pt>
                <c:pt idx="2">
                  <c:v>60.4</c:v>
                </c:pt>
                <c:pt idx="3">
                  <c:v>58</c:v>
                </c:pt>
                <c:pt idx="4">
                  <c:v>60</c:v>
                </c:pt>
                <c:pt idx="5">
                  <c:v>58.099999999999994</c:v>
                </c:pt>
                <c:pt idx="6" formatCode="General">
                  <c:v>55</c:v>
                </c:pt>
              </c:numCache>
            </c:numRef>
          </c:val>
          <c:smooth val="0"/>
          <c:extLst>
            <c:ext xmlns:c16="http://schemas.microsoft.com/office/drawing/2014/chart" uri="{C3380CC4-5D6E-409C-BE32-E72D297353CC}">
              <c16:uniqueId val="{00000001-82BC-4DEF-AE75-5F16E68CF8E2}"/>
            </c:ext>
          </c:extLst>
        </c:ser>
        <c:ser>
          <c:idx val="1"/>
          <c:order val="1"/>
          <c:tx>
            <c:strRef>
              <c:f>List1!$C$1</c:f>
              <c:strCache>
                <c:ptCount val="1"/>
                <c:pt idx="0">
                  <c:v>Ve školách by měla probíhat „mediální výchova“, která naučí děti kriticky vnímat mediální sdělení včetně reklamy</c:v>
                </c:pt>
              </c:strCache>
            </c:strRef>
          </c:tx>
          <c:spPr>
            <a:ln>
              <a:solidFill>
                <a:srgbClr val="00B050"/>
              </a:solidFill>
            </a:ln>
          </c:spPr>
          <c:marker>
            <c:symbol val="none"/>
          </c:marker>
          <c:dLbls>
            <c:dLbl>
              <c:idx val="6"/>
              <c:spPr>
                <a:noFill/>
                <a:ln>
                  <a:noFill/>
                </a:ln>
                <a:effectLst/>
              </c:spPr>
              <c:txPr>
                <a:bodyPr/>
                <a:lstStyle/>
                <a:p>
                  <a:pPr>
                    <a:defRPr sz="1000" b="1">
                      <a:solidFill>
                        <a:srgbClr val="00B050"/>
                      </a:solidFill>
                    </a:defRPr>
                  </a:pPr>
                  <a:endParaRPr lang="cs-CZ"/>
                </a:p>
              </c:txPr>
              <c:dLblPos val="b"/>
              <c:showLegendKey val="0"/>
              <c:showVal val="1"/>
              <c:showCatName val="0"/>
              <c:showSerName val="0"/>
              <c:showPercent val="0"/>
              <c:showBubbleSize val="0"/>
              <c:extLst>
                <c:ext xmlns:c16="http://schemas.microsoft.com/office/drawing/2014/chart" uri="{C3380CC4-5D6E-409C-BE32-E72D297353CC}">
                  <c16:uniqueId val="{00000002-040F-4248-B481-32BF62C7B9DD}"/>
                </c:ext>
              </c:extLst>
            </c:dLbl>
            <c:dLbl>
              <c:idx val="13"/>
              <c:spPr>
                <a:noFill/>
                <a:ln>
                  <a:noFill/>
                </a:ln>
                <a:effectLst/>
              </c:spPr>
              <c:txPr>
                <a:bodyPr/>
                <a:lstStyle/>
                <a:p>
                  <a:pPr>
                    <a:defRPr sz="1000" b="1">
                      <a:solidFill>
                        <a:srgbClr val="00B050"/>
                      </a:solidFill>
                    </a:defRPr>
                  </a:pPr>
                  <a:endParaRPr lang="cs-CZ"/>
                </a:p>
              </c:txPr>
              <c:dLblPos val="b"/>
              <c:showLegendKey val="0"/>
              <c:showVal val="1"/>
              <c:showCatName val="0"/>
              <c:showSerName val="0"/>
              <c:showPercent val="0"/>
              <c:showBubbleSize val="0"/>
              <c:extLst>
                <c:ext xmlns:c16="http://schemas.microsoft.com/office/drawing/2014/chart" uri="{C3380CC4-5D6E-409C-BE32-E72D297353CC}">
                  <c16:uniqueId val="{00000003-040F-4248-B481-32BF62C7B9DD}"/>
                </c:ext>
              </c:extLst>
            </c:dLbl>
            <c:spPr>
              <a:noFill/>
              <a:ln>
                <a:noFill/>
              </a:ln>
              <a:effectLst/>
            </c:spPr>
            <c:txPr>
              <a:bodyPr/>
              <a:lstStyle/>
              <a:p>
                <a:pPr>
                  <a:defRPr sz="1000">
                    <a:solidFill>
                      <a:srgbClr val="00B050"/>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2019</c:v>
                </c:pt>
                <c:pt idx="1">
                  <c:v>2020</c:v>
                </c:pt>
                <c:pt idx="2">
                  <c:v>2021</c:v>
                </c:pt>
                <c:pt idx="3">
                  <c:v>2022</c:v>
                </c:pt>
                <c:pt idx="4">
                  <c:v>2023</c:v>
                </c:pt>
                <c:pt idx="5">
                  <c:v>2024</c:v>
                </c:pt>
                <c:pt idx="6">
                  <c:v>2025</c:v>
                </c:pt>
              </c:strCache>
            </c:strRef>
          </c:cat>
          <c:val>
            <c:numRef>
              <c:f>List1!$C$2:$C$8</c:f>
              <c:numCache>
                <c:formatCode>###0</c:formatCode>
                <c:ptCount val="7"/>
                <c:pt idx="0">
                  <c:v>42.8</c:v>
                </c:pt>
                <c:pt idx="1">
                  <c:v>37.799999999999997</c:v>
                </c:pt>
                <c:pt idx="2">
                  <c:v>36.4</c:v>
                </c:pt>
                <c:pt idx="3">
                  <c:v>36</c:v>
                </c:pt>
                <c:pt idx="4">
                  <c:v>38</c:v>
                </c:pt>
                <c:pt idx="5">
                  <c:v>38.800000000000004</c:v>
                </c:pt>
                <c:pt idx="6">
                  <c:v>37</c:v>
                </c:pt>
              </c:numCache>
            </c:numRef>
          </c:val>
          <c:smooth val="0"/>
          <c:extLst>
            <c:ext xmlns:c16="http://schemas.microsoft.com/office/drawing/2014/chart" uri="{C3380CC4-5D6E-409C-BE32-E72D297353CC}">
              <c16:uniqueId val="{00000003-82BC-4DEF-AE75-5F16E68CF8E2}"/>
            </c:ext>
          </c:extLst>
        </c:ser>
        <c:dLbls>
          <c:showLegendKey val="0"/>
          <c:showVal val="0"/>
          <c:showCatName val="0"/>
          <c:showSerName val="0"/>
          <c:showPercent val="0"/>
          <c:showBubbleSize val="0"/>
        </c:dLbls>
        <c:smooth val="0"/>
        <c:axId val="542080136"/>
        <c:axId val="542080920"/>
      </c:lineChart>
      <c:catAx>
        <c:axId val="542080136"/>
        <c:scaling>
          <c:orientation val="minMax"/>
        </c:scaling>
        <c:delete val="0"/>
        <c:axPos val="b"/>
        <c:numFmt formatCode="General" sourceLinked="1"/>
        <c:majorTickMark val="none"/>
        <c:minorTickMark val="none"/>
        <c:tickLblPos val="nextTo"/>
        <c:txPr>
          <a:bodyPr/>
          <a:lstStyle/>
          <a:p>
            <a:pPr>
              <a:defRPr sz="1000"/>
            </a:pPr>
            <a:endParaRPr lang="cs-CZ"/>
          </a:p>
        </c:txPr>
        <c:crossAx val="542080920"/>
        <c:crosses val="autoZero"/>
        <c:auto val="1"/>
        <c:lblAlgn val="ctr"/>
        <c:lblOffset val="100"/>
        <c:noMultiLvlLbl val="0"/>
      </c:catAx>
      <c:valAx>
        <c:axId val="542080920"/>
        <c:scaling>
          <c:orientation val="minMax"/>
          <c:max val="80"/>
          <c:min val="0"/>
        </c:scaling>
        <c:delete val="0"/>
        <c:axPos val="l"/>
        <c:majorGridlines>
          <c:spPr>
            <a:ln>
              <a:prstDash val="sysDot"/>
            </a:ln>
          </c:spPr>
        </c:majorGridlines>
        <c:numFmt formatCode="0" sourceLinked="0"/>
        <c:majorTickMark val="none"/>
        <c:minorTickMark val="none"/>
        <c:tickLblPos val="nextTo"/>
        <c:spPr>
          <a:ln w="9525">
            <a:noFill/>
          </a:ln>
        </c:spPr>
        <c:crossAx val="542080136"/>
        <c:crosses val="autoZero"/>
        <c:crossBetween val="between"/>
      </c:valAx>
      <c:spPr>
        <a:ln>
          <a:solidFill>
            <a:schemeClr val="bg1">
              <a:lumMod val="65000"/>
            </a:schemeClr>
          </a:solidFill>
        </a:ln>
      </c:spPr>
    </c:plotArea>
    <c:legend>
      <c:legendPos val="b"/>
      <c:layout>
        <c:manualLayout>
          <c:xMode val="edge"/>
          <c:yMode val="edge"/>
          <c:x val="1.0552814715587985E-2"/>
          <c:y val="0.7850200543141006"/>
          <c:w val="0.98235132805313352"/>
          <c:h val="0.11419253411296761"/>
        </c:manualLayout>
      </c:layout>
      <c:overlay val="0"/>
      <c:txPr>
        <a:bodyPr/>
        <a:lstStyle/>
        <a:p>
          <a:pPr>
            <a:defRPr sz="1000"/>
          </a:pPr>
          <a:endParaRPr lang="cs-CZ"/>
        </a:p>
      </c:txPr>
    </c:legend>
    <c:plotVisOnly val="1"/>
    <c:dispBlanksAs val="gap"/>
    <c:showDLblsOverMax val="0"/>
  </c:chart>
  <c:txPr>
    <a:bodyPr/>
    <a:lstStyle/>
    <a:p>
      <a:pPr>
        <a:defRPr sz="900"/>
      </a:pPr>
      <a:endParaRPr lang="cs-CZ"/>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cap="all" baseline="0" dirty="0">
                <a:solidFill>
                  <a:schemeClr val="accent1"/>
                </a:solidFill>
              </a:rPr>
              <a:t>Společenská role </a:t>
            </a:r>
            <a:r>
              <a:rPr lang="cs-CZ" sz="1400" cap="all" baseline="0" dirty="0">
                <a:solidFill>
                  <a:srgbClr val="585858"/>
                </a:solidFill>
              </a:rPr>
              <a:t>reklamy</a:t>
            </a:r>
          </a:p>
          <a:p>
            <a:pPr>
              <a:defRPr/>
            </a:pPr>
            <a:r>
              <a:rPr lang="cs-CZ" sz="1050" b="0" i="1" dirty="0">
                <a:solidFill>
                  <a:srgbClr val="585858"/>
                </a:solidFill>
              </a:rPr>
              <a:t>(data</a:t>
            </a:r>
            <a:r>
              <a:rPr lang="cs-CZ" sz="1050" b="0" i="1" baseline="0" dirty="0">
                <a:solidFill>
                  <a:srgbClr val="585858"/>
                </a:solidFill>
              </a:rPr>
              <a:t> v %, n=1000)</a:t>
            </a:r>
          </a:p>
        </c:rich>
      </c:tx>
      <c:layout>
        <c:manualLayout>
          <c:xMode val="edge"/>
          <c:yMode val="edge"/>
          <c:x val="0.33267219423244576"/>
          <c:y val="4.3453303900210793E-2"/>
        </c:manualLayout>
      </c:layout>
      <c:overlay val="0"/>
    </c:title>
    <c:autoTitleDeleted val="0"/>
    <c:plotArea>
      <c:layout>
        <c:manualLayout>
          <c:layoutTarget val="inner"/>
          <c:xMode val="edge"/>
          <c:yMode val="edge"/>
          <c:x val="4.3316363553580033E-2"/>
          <c:y val="0.16671289798653174"/>
          <c:w val="0.93307884272120611"/>
          <c:h val="0.64411844738668733"/>
        </c:manualLayout>
      </c:layout>
      <c:barChart>
        <c:barDir val="col"/>
        <c:grouping val="percentStacked"/>
        <c:varyColors val="0"/>
        <c:ser>
          <c:idx val="0"/>
          <c:order val="0"/>
          <c:tx>
            <c:strRef>
              <c:f>List1!$B$1</c:f>
              <c:strCache>
                <c:ptCount val="1"/>
                <c:pt idx="0">
                  <c:v>zcela souhlasíte</c:v>
                </c:pt>
              </c:strCache>
            </c:strRef>
          </c:tx>
          <c:spPr>
            <a:solidFill>
              <a:srgbClr val="5BB531"/>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manipuluje lidmi</c:v>
                </c:pt>
                <c:pt idx="1">
                  <c:v>Reklama podporuje zbytečný konzum</c:v>
                </c:pt>
                <c:pt idx="2">
                  <c:v>Reklama je součástí moderního života</c:v>
                </c:pt>
                <c:pt idx="3">
                  <c:v>Tržní hospodářství nemůže bez reklamy existovat</c:v>
                </c:pt>
                <c:pt idx="4">
                  <c:v>Reklama umožňuje existenci mnoha médiím a tím i názorovou pestrost</c:v>
                </c:pt>
                <c:pt idx="5">
                  <c:v>Reklama lidem pomáhá orientovat se v nabídce zboží a služeb</c:v>
                </c:pt>
              </c:strCache>
            </c:strRef>
          </c:cat>
          <c:val>
            <c:numRef>
              <c:f>List1!$B$2:$B$7</c:f>
              <c:numCache>
                <c:formatCode>###0</c:formatCode>
                <c:ptCount val="6"/>
                <c:pt idx="0">
                  <c:v>41.7</c:v>
                </c:pt>
                <c:pt idx="1">
                  <c:v>33</c:v>
                </c:pt>
                <c:pt idx="2">
                  <c:v>17.399999999999999</c:v>
                </c:pt>
                <c:pt idx="3">
                  <c:v>17.399999999999999</c:v>
                </c:pt>
                <c:pt idx="4">
                  <c:v>16.400000000000002</c:v>
                </c:pt>
                <c:pt idx="5">
                  <c:v>11.4</c:v>
                </c:pt>
              </c:numCache>
            </c:numRef>
          </c:val>
          <c:extLst>
            <c:ext xmlns:c16="http://schemas.microsoft.com/office/drawing/2014/chart" uri="{C3380CC4-5D6E-409C-BE32-E72D297353CC}">
              <c16:uniqueId val="{00000000-240A-44FF-8F58-7A7A7809BE26}"/>
            </c:ext>
          </c:extLst>
        </c:ser>
        <c:ser>
          <c:idx val="1"/>
          <c:order val="1"/>
          <c:tx>
            <c:strRef>
              <c:f>List1!$C$1</c:f>
              <c:strCache>
                <c:ptCount val="1"/>
                <c:pt idx="0">
                  <c:v>spíše souhlasíte</c:v>
                </c:pt>
              </c:strCache>
            </c:strRef>
          </c:tx>
          <c:spPr>
            <a:solidFill>
              <a:srgbClr val="99DB7B"/>
            </a:solidFill>
            <a:ln>
              <a:noFill/>
            </a:ln>
          </c:spPr>
          <c:invertIfNegative val="0"/>
          <c:dLbls>
            <c:spPr>
              <a:noFill/>
              <a:ln>
                <a:noFill/>
              </a:ln>
              <a:effectLst/>
            </c:spPr>
            <c:txPr>
              <a:bodyPr/>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manipuluje lidmi</c:v>
                </c:pt>
                <c:pt idx="1">
                  <c:v>Reklama podporuje zbytečný konzum</c:v>
                </c:pt>
                <c:pt idx="2">
                  <c:v>Reklama je součástí moderního života</c:v>
                </c:pt>
                <c:pt idx="3">
                  <c:v>Tržní hospodářství nemůže bez reklamy existovat</c:v>
                </c:pt>
                <c:pt idx="4">
                  <c:v>Reklama umožňuje existenci mnoha médiím a tím i názorovou pestrost</c:v>
                </c:pt>
                <c:pt idx="5">
                  <c:v>Reklama lidem pomáhá orientovat se v nabídce zboží a služeb</c:v>
                </c:pt>
              </c:strCache>
            </c:strRef>
          </c:cat>
          <c:val>
            <c:numRef>
              <c:f>List1!$C$2:$C$7</c:f>
              <c:numCache>
                <c:formatCode>###0</c:formatCode>
                <c:ptCount val="6"/>
                <c:pt idx="0">
                  <c:v>41.2</c:v>
                </c:pt>
                <c:pt idx="1">
                  <c:v>40.1</c:v>
                </c:pt>
                <c:pt idx="2">
                  <c:v>49.1</c:v>
                </c:pt>
                <c:pt idx="3">
                  <c:v>47.3</c:v>
                </c:pt>
                <c:pt idx="4">
                  <c:v>47.3</c:v>
                </c:pt>
                <c:pt idx="5">
                  <c:v>42.7</c:v>
                </c:pt>
              </c:numCache>
            </c:numRef>
          </c:val>
          <c:extLst>
            <c:ext xmlns:c16="http://schemas.microsoft.com/office/drawing/2014/chart" uri="{C3380CC4-5D6E-409C-BE32-E72D297353CC}">
              <c16:uniqueId val="{00000001-240A-44FF-8F58-7A7A7809BE26}"/>
            </c:ext>
          </c:extLst>
        </c:ser>
        <c:ser>
          <c:idx val="3"/>
          <c:order val="2"/>
          <c:tx>
            <c:strRef>
              <c:f>List1!$F$1</c:f>
              <c:strCache>
                <c:ptCount val="1"/>
                <c:pt idx="0">
                  <c:v>neví</c:v>
                </c:pt>
              </c:strCache>
            </c:strRef>
          </c:tx>
          <c:spPr>
            <a:solidFill>
              <a:schemeClr val="bg2">
                <a:lumMod val="9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List1!$A$2:$A$7</c:f>
              <c:strCache>
                <c:ptCount val="6"/>
                <c:pt idx="0">
                  <c:v>Reklama manipuluje lidmi</c:v>
                </c:pt>
                <c:pt idx="1">
                  <c:v>Reklama podporuje zbytečný konzum</c:v>
                </c:pt>
                <c:pt idx="2">
                  <c:v>Reklama je součástí moderního života</c:v>
                </c:pt>
                <c:pt idx="3">
                  <c:v>Tržní hospodářství nemůže bez reklamy existovat</c:v>
                </c:pt>
                <c:pt idx="4">
                  <c:v>Reklama umožňuje existenci mnoha médiím a tím i názorovou pestrost</c:v>
                </c:pt>
                <c:pt idx="5">
                  <c:v>Reklama lidem pomáhá orientovat se v nabídce zboží a služeb</c:v>
                </c:pt>
              </c:strCache>
            </c:strRef>
          </c:cat>
          <c:val>
            <c:numRef>
              <c:f>List1!$F$2:$F$7</c:f>
              <c:numCache>
                <c:formatCode>###0</c:formatCode>
                <c:ptCount val="6"/>
                <c:pt idx="0">
                  <c:v>5.7</c:v>
                </c:pt>
                <c:pt idx="1">
                  <c:v>9.9</c:v>
                </c:pt>
                <c:pt idx="2">
                  <c:v>7.0000000000000009</c:v>
                </c:pt>
                <c:pt idx="3">
                  <c:v>10.4</c:v>
                </c:pt>
                <c:pt idx="4">
                  <c:v>12.2</c:v>
                </c:pt>
                <c:pt idx="5">
                  <c:v>7.1</c:v>
                </c:pt>
              </c:numCache>
            </c:numRef>
          </c:val>
          <c:extLst>
            <c:ext xmlns:c16="http://schemas.microsoft.com/office/drawing/2014/chart" uri="{C3380CC4-5D6E-409C-BE32-E72D297353CC}">
              <c16:uniqueId val="{00000000-D052-47C1-9CAE-BCFE64759273}"/>
            </c:ext>
          </c:extLst>
        </c:ser>
        <c:ser>
          <c:idx val="4"/>
          <c:order val="3"/>
          <c:tx>
            <c:strRef>
              <c:f>List1!$D$1</c:f>
              <c:strCache>
                <c:ptCount val="1"/>
                <c:pt idx="0">
                  <c:v>spíše nesouhlasíte</c:v>
                </c:pt>
              </c:strCache>
            </c:strRef>
          </c:tx>
          <c:spPr>
            <a:solidFill>
              <a:srgbClr val="F2A58A"/>
            </a:solidFill>
            <a:ln>
              <a:noFill/>
            </a:ln>
          </c:spPr>
          <c:invertIfNegative val="0"/>
          <c:dLbls>
            <c:spPr>
              <a:noFill/>
              <a:ln>
                <a:noFill/>
              </a:ln>
              <a:effectLst/>
            </c:spPr>
            <c:txPr>
              <a:bodyPr/>
              <a:lstStyle/>
              <a:p>
                <a:pPr>
                  <a:defRPr sz="900" b="0">
                    <a:solidFill>
                      <a:srgbClr val="585858"/>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manipuluje lidmi</c:v>
                </c:pt>
                <c:pt idx="1">
                  <c:v>Reklama podporuje zbytečný konzum</c:v>
                </c:pt>
                <c:pt idx="2">
                  <c:v>Reklama je součástí moderního života</c:v>
                </c:pt>
                <c:pt idx="3">
                  <c:v>Tržní hospodářství nemůže bez reklamy existovat</c:v>
                </c:pt>
                <c:pt idx="4">
                  <c:v>Reklama umožňuje existenci mnoha médiím a tím i názorovou pestrost</c:v>
                </c:pt>
                <c:pt idx="5">
                  <c:v>Reklama lidem pomáhá orientovat se v nabídce zboží a služeb</c:v>
                </c:pt>
              </c:strCache>
            </c:strRef>
          </c:cat>
          <c:val>
            <c:numRef>
              <c:f>List1!$D$2:$D$7</c:f>
              <c:numCache>
                <c:formatCode>###0</c:formatCode>
                <c:ptCount val="6"/>
                <c:pt idx="0">
                  <c:v>8.4</c:v>
                </c:pt>
                <c:pt idx="1">
                  <c:v>13.5</c:v>
                </c:pt>
                <c:pt idx="2">
                  <c:v>15.2</c:v>
                </c:pt>
                <c:pt idx="3">
                  <c:v>15.8</c:v>
                </c:pt>
                <c:pt idx="4">
                  <c:v>16.8</c:v>
                </c:pt>
                <c:pt idx="5">
                  <c:v>24.8</c:v>
                </c:pt>
              </c:numCache>
            </c:numRef>
          </c:val>
          <c:extLst>
            <c:ext xmlns:c16="http://schemas.microsoft.com/office/drawing/2014/chart" uri="{C3380CC4-5D6E-409C-BE32-E72D297353CC}">
              <c16:uniqueId val="{00000002-240A-44FF-8F58-7A7A7809BE26}"/>
            </c:ext>
          </c:extLst>
        </c:ser>
        <c:ser>
          <c:idx val="2"/>
          <c:order val="4"/>
          <c:tx>
            <c:strRef>
              <c:f>List1!$E$1</c:f>
              <c:strCache>
                <c:ptCount val="1"/>
                <c:pt idx="0">
                  <c:v>zcela nesouhlasíte</c:v>
                </c:pt>
              </c:strCache>
            </c:strRef>
          </c:tx>
          <c:spPr>
            <a:solidFill>
              <a:srgbClr val="C00000"/>
            </a:solidFill>
            <a:ln>
              <a:noFill/>
            </a:ln>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manipuluje lidmi</c:v>
                </c:pt>
                <c:pt idx="1">
                  <c:v>Reklama podporuje zbytečný konzum</c:v>
                </c:pt>
                <c:pt idx="2">
                  <c:v>Reklama je součástí moderního života</c:v>
                </c:pt>
                <c:pt idx="3">
                  <c:v>Tržní hospodářství nemůže bez reklamy existovat</c:v>
                </c:pt>
                <c:pt idx="4">
                  <c:v>Reklama umožňuje existenci mnoha médiím a tím i názorovou pestrost</c:v>
                </c:pt>
                <c:pt idx="5">
                  <c:v>Reklama lidem pomáhá orientovat se v nabídce zboží a služeb</c:v>
                </c:pt>
              </c:strCache>
            </c:strRef>
          </c:cat>
          <c:val>
            <c:numRef>
              <c:f>List1!$E$2:$E$7</c:f>
              <c:numCache>
                <c:formatCode>###0</c:formatCode>
                <c:ptCount val="6"/>
                <c:pt idx="0">
                  <c:v>3</c:v>
                </c:pt>
                <c:pt idx="1">
                  <c:v>3.5000000000000004</c:v>
                </c:pt>
                <c:pt idx="2">
                  <c:v>11.3</c:v>
                </c:pt>
                <c:pt idx="3">
                  <c:v>9.1</c:v>
                </c:pt>
                <c:pt idx="4">
                  <c:v>7.3</c:v>
                </c:pt>
                <c:pt idx="5">
                  <c:v>14.000000000000002</c:v>
                </c:pt>
              </c:numCache>
            </c:numRef>
          </c:val>
          <c:extLst>
            <c:ext xmlns:c16="http://schemas.microsoft.com/office/drawing/2014/chart" uri="{C3380CC4-5D6E-409C-BE32-E72D297353CC}">
              <c16:uniqueId val="{00000003-240A-44FF-8F58-7A7A7809BE26}"/>
            </c:ext>
          </c:extLst>
        </c:ser>
        <c:dLbls>
          <c:showLegendKey val="0"/>
          <c:showVal val="0"/>
          <c:showCatName val="0"/>
          <c:showSerName val="0"/>
          <c:showPercent val="0"/>
          <c:showBubbleSize val="0"/>
        </c:dLbls>
        <c:gapWidth val="65"/>
        <c:overlap val="100"/>
        <c:axId val="542079352"/>
        <c:axId val="542079744"/>
      </c:barChart>
      <c:catAx>
        <c:axId val="542079352"/>
        <c:scaling>
          <c:orientation val="minMax"/>
        </c:scaling>
        <c:delete val="0"/>
        <c:axPos val="b"/>
        <c:numFmt formatCode="General" sourceLinked="0"/>
        <c:majorTickMark val="out"/>
        <c:minorTickMark val="none"/>
        <c:tickLblPos val="nextTo"/>
        <c:spPr>
          <a:noFill/>
        </c:spPr>
        <c:txPr>
          <a:bodyPr/>
          <a:lstStyle/>
          <a:p>
            <a:pPr>
              <a:defRPr sz="800"/>
            </a:pPr>
            <a:endParaRPr lang="cs-CZ"/>
          </a:p>
        </c:txPr>
        <c:crossAx val="542079744"/>
        <c:crossesAt val="0"/>
        <c:auto val="1"/>
        <c:lblAlgn val="ctr"/>
        <c:lblOffset val="100"/>
        <c:noMultiLvlLbl val="0"/>
      </c:catAx>
      <c:valAx>
        <c:axId val="542079744"/>
        <c:scaling>
          <c:orientation val="minMax"/>
        </c:scaling>
        <c:delete val="0"/>
        <c:axPos val="r"/>
        <c:numFmt formatCode="0%" sourceLinked="1"/>
        <c:majorTickMark val="none"/>
        <c:minorTickMark val="none"/>
        <c:tickLblPos val="low"/>
        <c:crossAx val="542079352"/>
        <c:crosses val="max"/>
        <c:crossBetween val="between"/>
        <c:majorUnit val="0.2"/>
        <c:minorUnit val="2.0000000000000011E-2"/>
      </c:valAx>
    </c:plotArea>
    <c:legend>
      <c:legendPos val="t"/>
      <c:layout>
        <c:manualLayout>
          <c:xMode val="edge"/>
          <c:yMode val="edge"/>
          <c:x val="0.1236125795639872"/>
          <c:y val="0.95686590378846792"/>
          <c:w val="0.8170389997303279"/>
          <c:h val="4.3134096211532059E-2"/>
        </c:manualLayout>
      </c:layout>
      <c:overlay val="0"/>
      <c:txPr>
        <a:bodyPr/>
        <a:lstStyle/>
        <a:p>
          <a:pPr>
            <a:defRPr sz="900"/>
          </a:pPr>
          <a:endParaRPr lang="cs-CZ"/>
        </a:p>
      </c:txPr>
    </c:legend>
    <c:plotVisOnly val="1"/>
    <c:dispBlanksAs val="gap"/>
    <c:showDLblsOverMax val="0"/>
  </c:chart>
  <c:txPr>
    <a:bodyPr/>
    <a:lstStyle/>
    <a:p>
      <a:pPr>
        <a:defRPr sz="900"/>
      </a:pPr>
      <a:endParaRPr lang="cs-CZ"/>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dirty="0"/>
              <a:t>Společenská</a:t>
            </a:r>
            <a:r>
              <a:rPr lang="cs-CZ" sz="1400" baseline="0" dirty="0"/>
              <a:t> role reklamy (</a:t>
            </a:r>
            <a:r>
              <a:rPr lang="cs-CZ" sz="1400" b="1" i="0" u="none" strike="noStrike" baseline="0" dirty="0"/>
              <a:t>zcela souhlasím)</a:t>
            </a:r>
            <a:r>
              <a:rPr lang="cs-CZ" sz="1400" baseline="0" dirty="0"/>
              <a:t>: </a:t>
            </a:r>
            <a:r>
              <a:rPr lang="cs-CZ" sz="1400" cap="all" baseline="0" dirty="0">
                <a:solidFill>
                  <a:schemeClr val="accent1"/>
                </a:solidFill>
              </a:rPr>
              <a:t>vývoj</a:t>
            </a:r>
          </a:p>
          <a:p>
            <a:pPr>
              <a:defRPr/>
            </a:pPr>
            <a:r>
              <a:rPr lang="cs-CZ" sz="1400" b="0" cap="all" baseline="0" dirty="0">
                <a:solidFill>
                  <a:schemeClr val="tx1"/>
                </a:solidFill>
              </a:rPr>
              <a:t>ODPOVĚDI „ZCELA SOUHLASÍM“</a:t>
            </a:r>
          </a:p>
        </c:rich>
      </c:tx>
      <c:overlay val="0"/>
    </c:title>
    <c:autoTitleDeleted val="0"/>
    <c:plotArea>
      <c:layout>
        <c:manualLayout>
          <c:layoutTarget val="inner"/>
          <c:xMode val="edge"/>
          <c:yMode val="edge"/>
          <c:x val="2.7879372541686601E-2"/>
          <c:y val="0.11277464234226244"/>
          <c:w val="0.91068933796941864"/>
          <c:h val="0.56859114691101731"/>
        </c:manualLayout>
      </c:layout>
      <c:lineChart>
        <c:grouping val="standard"/>
        <c:varyColors val="0"/>
        <c:ser>
          <c:idx val="0"/>
          <c:order val="0"/>
          <c:tx>
            <c:strRef>
              <c:f>List1!$B$1</c:f>
              <c:strCache>
                <c:ptCount val="1"/>
                <c:pt idx="0">
                  <c:v>Reklama manipuluje lidmi</c:v>
                </c:pt>
              </c:strCache>
            </c:strRef>
          </c:tx>
          <c:spPr>
            <a:ln>
              <a:solidFill>
                <a:schemeClr val="accent4"/>
              </a:solidFill>
            </a:ln>
          </c:spPr>
          <c:marker>
            <c:symbol val="none"/>
          </c:marker>
          <c:dLbls>
            <c:dLbl>
              <c:idx val="6"/>
              <c:spPr>
                <a:noFill/>
                <a:ln>
                  <a:noFill/>
                </a:ln>
                <a:effectLst/>
              </c:spPr>
              <c:txPr>
                <a:bodyPr wrap="square" lIns="38100" tIns="19050" rIns="38100" bIns="19050" anchor="ctr">
                  <a:spAutoFit/>
                </a:bodyPr>
                <a:lstStyle/>
                <a:p>
                  <a:pPr>
                    <a:defRPr b="1">
                      <a:solidFill>
                        <a:schemeClr val="accent4"/>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0-5BCD-400D-8838-C4507CB8D230}"/>
                </c:ext>
              </c:extLst>
            </c:dLbl>
            <c:dLbl>
              <c:idx val="16"/>
              <c:spPr>
                <a:noFill/>
                <a:ln>
                  <a:noFill/>
                </a:ln>
                <a:effectLst/>
              </c:spPr>
              <c:txPr>
                <a:bodyPr wrap="square" lIns="38100" tIns="19050" rIns="38100" bIns="19050" anchor="ctr">
                  <a:spAutoFit/>
                </a:bodyPr>
                <a:lstStyle/>
                <a:p>
                  <a:pPr>
                    <a:defRPr b="1">
                      <a:solidFill>
                        <a:schemeClr val="accent4"/>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1-5BCD-400D-8838-C4507CB8D230}"/>
                </c:ext>
              </c:extLst>
            </c:dLbl>
            <c:spPr>
              <a:noFill/>
              <a:ln>
                <a:noFill/>
              </a:ln>
              <a:effectLst/>
            </c:spPr>
            <c:txPr>
              <a:bodyPr wrap="square" lIns="38100" tIns="19050" rIns="38100" bIns="19050" anchor="ctr">
                <a:spAutoFit/>
              </a:bodyPr>
              <a:lstStyle/>
              <a:p>
                <a:pPr>
                  <a:defRPr>
                    <a:solidFill>
                      <a:schemeClr val="accent4"/>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2019</c:v>
                </c:pt>
                <c:pt idx="1">
                  <c:v>2020</c:v>
                </c:pt>
                <c:pt idx="2">
                  <c:v>2021</c:v>
                </c:pt>
                <c:pt idx="3">
                  <c:v>2022</c:v>
                </c:pt>
                <c:pt idx="4">
                  <c:v>2023</c:v>
                </c:pt>
                <c:pt idx="5">
                  <c:v>2024</c:v>
                </c:pt>
                <c:pt idx="6">
                  <c:v>2025</c:v>
                </c:pt>
              </c:strCache>
            </c:strRef>
          </c:cat>
          <c:val>
            <c:numRef>
              <c:f>List1!$B$2:$B$8</c:f>
              <c:numCache>
                <c:formatCode>###0</c:formatCode>
                <c:ptCount val="7"/>
                <c:pt idx="0" formatCode="0">
                  <c:v>51.3</c:v>
                </c:pt>
                <c:pt idx="1">
                  <c:v>51.6</c:v>
                </c:pt>
                <c:pt idx="2">
                  <c:v>46.9</c:v>
                </c:pt>
                <c:pt idx="3" formatCode="0">
                  <c:v>47</c:v>
                </c:pt>
                <c:pt idx="4">
                  <c:v>45</c:v>
                </c:pt>
                <c:pt idx="5" formatCode="0">
                  <c:v>46.2</c:v>
                </c:pt>
                <c:pt idx="6" formatCode="0">
                  <c:v>41.7</c:v>
                </c:pt>
              </c:numCache>
            </c:numRef>
          </c:val>
          <c:smooth val="0"/>
          <c:extLst>
            <c:ext xmlns:c16="http://schemas.microsoft.com/office/drawing/2014/chart" uri="{C3380CC4-5D6E-409C-BE32-E72D297353CC}">
              <c16:uniqueId val="{00000001-D411-461A-85D0-0BD2E60F7B64}"/>
            </c:ext>
          </c:extLst>
        </c:ser>
        <c:ser>
          <c:idx val="1"/>
          <c:order val="1"/>
          <c:tx>
            <c:strRef>
              <c:f>List1!$C$1</c:f>
              <c:strCache>
                <c:ptCount val="1"/>
                <c:pt idx="0">
                  <c:v>Tržní hospodářství nemůže bez reklamy existovat</c:v>
                </c:pt>
              </c:strCache>
            </c:strRef>
          </c:tx>
          <c:spPr>
            <a:ln>
              <a:solidFill>
                <a:schemeClr val="accent1">
                  <a:lumMod val="60000"/>
                  <a:lumOff val="40000"/>
                </a:schemeClr>
              </a:solidFill>
            </a:ln>
          </c:spPr>
          <c:marker>
            <c:symbol val="none"/>
          </c:marker>
          <c:dLbls>
            <c:dLbl>
              <c:idx val="0"/>
              <c:layout>
                <c:manualLayout>
                  <c:x val="-2.0001371046368264E-2"/>
                  <c:y val="-2.65315009821594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CD-400D-8838-C4507CB8D230}"/>
                </c:ext>
              </c:extLst>
            </c:dLbl>
            <c:dLbl>
              <c:idx val="6"/>
              <c:layout>
                <c:manualLayout>
                  <c:x val="-1.8578798425716067E-2"/>
                  <c:y val="-1.9295637077934143E-2"/>
                </c:manualLayout>
              </c:layout>
              <c:spPr>
                <a:noFill/>
                <a:ln>
                  <a:noFill/>
                </a:ln>
                <a:effectLst/>
              </c:spPr>
              <c:txPr>
                <a:bodyPr wrap="square" lIns="38100" tIns="19050" rIns="38100" bIns="19050" anchor="ctr">
                  <a:spAutoFit/>
                </a:bodyPr>
                <a:lstStyle/>
                <a:p>
                  <a:pPr>
                    <a:defRPr b="1">
                      <a:solidFill>
                        <a:srgbClr val="5BB531"/>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CD-400D-8838-C4507CB8D230}"/>
                </c:ext>
              </c:extLst>
            </c:dLbl>
            <c:dLbl>
              <c:idx val="16"/>
              <c:layout>
                <c:manualLayout>
                  <c:x val="-1.7156225805064089E-2"/>
                  <c:y val="-1.9295637077934143E-2"/>
                </c:manualLayout>
              </c:layout>
              <c:spPr>
                <a:noFill/>
                <a:ln>
                  <a:noFill/>
                </a:ln>
                <a:effectLst/>
              </c:spPr>
              <c:txPr>
                <a:bodyPr wrap="square" lIns="38100" tIns="19050" rIns="38100" bIns="19050" anchor="ctr">
                  <a:spAutoFit/>
                </a:bodyPr>
                <a:lstStyle/>
                <a:p>
                  <a:pPr>
                    <a:defRPr b="1">
                      <a:solidFill>
                        <a:srgbClr val="5BB531"/>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CD-400D-8838-C4507CB8D230}"/>
                </c:ext>
              </c:extLst>
            </c:dLbl>
            <c:spPr>
              <a:noFill/>
              <a:ln>
                <a:noFill/>
              </a:ln>
              <a:effectLst/>
            </c:spPr>
            <c:txPr>
              <a:bodyPr wrap="square" lIns="38100" tIns="19050" rIns="38100" bIns="19050" anchor="ctr">
                <a:spAutoFit/>
              </a:bodyPr>
              <a:lstStyle/>
              <a:p>
                <a:pPr>
                  <a:defRPr>
                    <a:solidFill>
                      <a:srgbClr val="5BB53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2019</c:v>
                </c:pt>
                <c:pt idx="1">
                  <c:v>2020</c:v>
                </c:pt>
                <c:pt idx="2">
                  <c:v>2021</c:v>
                </c:pt>
                <c:pt idx="3">
                  <c:v>2022</c:v>
                </c:pt>
                <c:pt idx="4">
                  <c:v>2023</c:v>
                </c:pt>
                <c:pt idx="5">
                  <c:v>2024</c:v>
                </c:pt>
                <c:pt idx="6">
                  <c:v>2025</c:v>
                </c:pt>
              </c:strCache>
            </c:strRef>
          </c:cat>
          <c:val>
            <c:numRef>
              <c:f>List1!$C$2:$C$8</c:f>
              <c:numCache>
                <c:formatCode>###0</c:formatCode>
                <c:ptCount val="7"/>
                <c:pt idx="0" formatCode="0">
                  <c:v>17.7</c:v>
                </c:pt>
                <c:pt idx="1">
                  <c:v>20.3</c:v>
                </c:pt>
                <c:pt idx="2">
                  <c:v>18</c:v>
                </c:pt>
                <c:pt idx="3" formatCode="0">
                  <c:v>18.2</c:v>
                </c:pt>
                <c:pt idx="4">
                  <c:v>21</c:v>
                </c:pt>
                <c:pt idx="5" formatCode="0">
                  <c:v>19.8</c:v>
                </c:pt>
                <c:pt idx="6" formatCode="0">
                  <c:v>17.399999999999999</c:v>
                </c:pt>
              </c:numCache>
            </c:numRef>
          </c:val>
          <c:smooth val="0"/>
          <c:extLst>
            <c:ext xmlns:c16="http://schemas.microsoft.com/office/drawing/2014/chart" uri="{C3380CC4-5D6E-409C-BE32-E72D297353CC}">
              <c16:uniqueId val="{00000003-D411-461A-85D0-0BD2E60F7B64}"/>
            </c:ext>
          </c:extLst>
        </c:ser>
        <c:ser>
          <c:idx val="2"/>
          <c:order val="2"/>
          <c:tx>
            <c:strRef>
              <c:f>List1!$D$1</c:f>
              <c:strCache>
                <c:ptCount val="1"/>
                <c:pt idx="0">
                  <c:v>Reklama podporuje zbytečný konzum</c:v>
                </c:pt>
              </c:strCache>
            </c:strRef>
          </c:tx>
          <c:spPr>
            <a:ln>
              <a:solidFill>
                <a:srgbClr val="FF4F4F"/>
              </a:solidFill>
            </a:ln>
          </c:spPr>
          <c:marker>
            <c:symbol val="none"/>
          </c:marker>
          <c:dLbls>
            <c:dLbl>
              <c:idx val="6"/>
              <c:spPr>
                <a:noFill/>
                <a:ln>
                  <a:noFill/>
                </a:ln>
                <a:effectLst/>
              </c:spPr>
              <c:txPr>
                <a:bodyPr/>
                <a:lstStyle/>
                <a:p>
                  <a:pPr>
                    <a:defRPr b="1">
                      <a:solidFill>
                        <a:srgbClr val="FF0000"/>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5-5BCD-400D-8838-C4507CB8D230}"/>
                </c:ext>
              </c:extLst>
            </c:dLbl>
            <c:dLbl>
              <c:idx val="16"/>
              <c:spPr>
                <a:noFill/>
                <a:ln>
                  <a:noFill/>
                </a:ln>
                <a:effectLst/>
              </c:spPr>
              <c:txPr>
                <a:bodyPr/>
                <a:lstStyle/>
                <a:p>
                  <a:pPr>
                    <a:defRPr b="1">
                      <a:solidFill>
                        <a:srgbClr val="FF0000"/>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6-5BCD-400D-8838-C4507CB8D230}"/>
                </c:ext>
              </c:extLst>
            </c:dLbl>
            <c:spPr>
              <a:noFill/>
              <a:ln>
                <a:noFill/>
              </a:ln>
              <a:effectLst/>
            </c:spPr>
            <c:txPr>
              <a:bodyPr/>
              <a:lstStyle/>
              <a:p>
                <a:pPr>
                  <a:defRPr b="0">
                    <a:solidFill>
                      <a:srgbClr val="FF0000"/>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2019</c:v>
                </c:pt>
                <c:pt idx="1">
                  <c:v>2020</c:v>
                </c:pt>
                <c:pt idx="2">
                  <c:v>2021</c:v>
                </c:pt>
                <c:pt idx="3">
                  <c:v>2022</c:v>
                </c:pt>
                <c:pt idx="4">
                  <c:v>2023</c:v>
                </c:pt>
                <c:pt idx="5">
                  <c:v>2024</c:v>
                </c:pt>
                <c:pt idx="6">
                  <c:v>2025</c:v>
                </c:pt>
              </c:strCache>
            </c:strRef>
          </c:cat>
          <c:val>
            <c:numRef>
              <c:f>List1!$D$2:$D$8</c:f>
              <c:numCache>
                <c:formatCode>###0</c:formatCode>
                <c:ptCount val="7"/>
                <c:pt idx="0" formatCode="0">
                  <c:v>38.800000000000004</c:v>
                </c:pt>
                <c:pt idx="1">
                  <c:v>33.5</c:v>
                </c:pt>
                <c:pt idx="2">
                  <c:v>31</c:v>
                </c:pt>
                <c:pt idx="3" formatCode="0">
                  <c:v>35</c:v>
                </c:pt>
                <c:pt idx="4">
                  <c:v>36</c:v>
                </c:pt>
                <c:pt idx="5" formatCode="0">
                  <c:v>34.1</c:v>
                </c:pt>
                <c:pt idx="6" formatCode="0">
                  <c:v>33</c:v>
                </c:pt>
              </c:numCache>
            </c:numRef>
          </c:val>
          <c:smooth val="0"/>
          <c:extLst>
            <c:ext xmlns:c16="http://schemas.microsoft.com/office/drawing/2014/chart" uri="{C3380CC4-5D6E-409C-BE32-E72D297353CC}">
              <c16:uniqueId val="{00000005-D411-461A-85D0-0BD2E60F7B64}"/>
            </c:ext>
          </c:extLst>
        </c:ser>
        <c:ser>
          <c:idx val="3"/>
          <c:order val="3"/>
          <c:tx>
            <c:strRef>
              <c:f>List1!$E$1</c:f>
              <c:strCache>
                <c:ptCount val="1"/>
                <c:pt idx="0">
                  <c:v>Reklama umožňuje existenci mnoha médiím a tím i názorovou pestrost</c:v>
                </c:pt>
              </c:strCache>
            </c:strRef>
          </c:tx>
          <c:spPr>
            <a:ln>
              <a:solidFill>
                <a:schemeClr val="accent2">
                  <a:lumMod val="75000"/>
                </a:schemeClr>
              </a:solidFill>
            </a:ln>
          </c:spPr>
          <c:marker>
            <c:symbol val="none"/>
          </c:marker>
          <c:dLbls>
            <c:dLbl>
              <c:idx val="0"/>
              <c:layout>
                <c:manualLayout>
                  <c:x val="-2.1423943667020332E-2"/>
                  <c:y val="1.224019497709497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CD-400D-8838-C4507CB8D230}"/>
                </c:ext>
              </c:extLst>
            </c:dLbl>
            <c:dLbl>
              <c:idx val="6"/>
              <c:layout>
                <c:manualLayout>
                  <c:x val="-1.7156225805064089E-2"/>
                  <c:y val="1.5695747306160038E-2"/>
                </c:manualLayout>
              </c:layout>
              <c:spPr>
                <a:noFill/>
                <a:ln>
                  <a:noFill/>
                </a:ln>
                <a:effectLst/>
              </c:spPr>
              <c:txPr>
                <a:bodyPr wrap="square" lIns="38100" tIns="19050" rIns="38100" bIns="19050" anchor="ctr">
                  <a:spAutoFit/>
                </a:bodyPr>
                <a:lstStyle/>
                <a:p>
                  <a:pPr>
                    <a:defRPr b="1">
                      <a:solidFill>
                        <a:schemeClr val="accent2">
                          <a:lumMod val="50000"/>
                        </a:schemeClr>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CD-400D-8838-C4507CB8D230}"/>
                </c:ext>
              </c:extLst>
            </c:dLbl>
            <c:dLbl>
              <c:idx val="16"/>
              <c:layout>
                <c:manualLayout>
                  <c:x val="-1.573365318441201E-2"/>
                  <c:y val="1.8107701940901794E-2"/>
                </c:manualLayout>
              </c:layout>
              <c:spPr>
                <a:noFill/>
                <a:ln>
                  <a:noFill/>
                </a:ln>
                <a:effectLst/>
              </c:spPr>
              <c:txPr>
                <a:bodyPr wrap="square" lIns="38100" tIns="19050" rIns="38100" bIns="19050" anchor="ctr">
                  <a:spAutoFit/>
                </a:bodyPr>
                <a:lstStyle/>
                <a:p>
                  <a:pPr>
                    <a:defRPr b="1">
                      <a:solidFill>
                        <a:schemeClr val="accent2">
                          <a:lumMod val="50000"/>
                        </a:schemeClr>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CD-400D-8838-C4507CB8D230}"/>
                </c:ext>
              </c:extLst>
            </c:dLbl>
            <c:spPr>
              <a:noFill/>
              <a:ln>
                <a:noFill/>
              </a:ln>
              <a:effectLst/>
            </c:spPr>
            <c:txPr>
              <a:bodyPr wrap="square" lIns="38100" tIns="19050" rIns="38100" bIns="19050" anchor="ctr">
                <a:spAutoFit/>
              </a:bodyPr>
              <a:lstStyle/>
              <a:p>
                <a:pPr>
                  <a:defRPr>
                    <a:solidFill>
                      <a:schemeClr val="accent2">
                        <a:lumMod val="50000"/>
                      </a:schemeClr>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2019</c:v>
                </c:pt>
                <c:pt idx="1">
                  <c:v>2020</c:v>
                </c:pt>
                <c:pt idx="2">
                  <c:v>2021</c:v>
                </c:pt>
                <c:pt idx="3">
                  <c:v>2022</c:v>
                </c:pt>
                <c:pt idx="4">
                  <c:v>2023</c:v>
                </c:pt>
                <c:pt idx="5">
                  <c:v>2024</c:v>
                </c:pt>
                <c:pt idx="6">
                  <c:v>2025</c:v>
                </c:pt>
              </c:strCache>
            </c:strRef>
          </c:cat>
          <c:val>
            <c:numRef>
              <c:f>List1!$E$2:$E$8</c:f>
              <c:numCache>
                <c:formatCode>###0</c:formatCode>
                <c:ptCount val="7"/>
                <c:pt idx="0" formatCode="0">
                  <c:v>16.400000000000002</c:v>
                </c:pt>
                <c:pt idx="1">
                  <c:v>22.2</c:v>
                </c:pt>
                <c:pt idx="2">
                  <c:v>19.7</c:v>
                </c:pt>
                <c:pt idx="3" formatCode="0">
                  <c:v>19</c:v>
                </c:pt>
                <c:pt idx="4">
                  <c:v>22</c:v>
                </c:pt>
                <c:pt idx="5" formatCode="0">
                  <c:v>22.3</c:v>
                </c:pt>
                <c:pt idx="6" formatCode="0">
                  <c:v>16.400000000000002</c:v>
                </c:pt>
              </c:numCache>
            </c:numRef>
          </c:val>
          <c:smooth val="0"/>
          <c:extLst>
            <c:ext xmlns:c16="http://schemas.microsoft.com/office/drawing/2014/chart" uri="{C3380CC4-5D6E-409C-BE32-E72D297353CC}">
              <c16:uniqueId val="{00000007-D411-461A-85D0-0BD2E60F7B64}"/>
            </c:ext>
          </c:extLst>
        </c:ser>
        <c:ser>
          <c:idx val="4"/>
          <c:order val="4"/>
          <c:tx>
            <c:strRef>
              <c:f>List1!$F$1</c:f>
              <c:strCache>
                <c:ptCount val="1"/>
                <c:pt idx="0">
                  <c:v>Reklama je součástí moderního života</c:v>
                </c:pt>
              </c:strCache>
            </c:strRef>
          </c:tx>
          <c:spPr>
            <a:ln>
              <a:solidFill>
                <a:srgbClr val="01368A"/>
              </a:solidFill>
            </a:ln>
          </c:spPr>
          <c:marker>
            <c:symbol val="none"/>
          </c:marker>
          <c:dLbls>
            <c:dLbl>
              <c:idx val="6"/>
              <c:layout>
                <c:manualLayout>
                  <c:x val="-1.1465935322455873E-2"/>
                  <c:y val="8.4237990412575278E-3"/>
                </c:manualLayout>
              </c:layout>
              <c:spPr>
                <a:noFill/>
                <a:ln>
                  <a:noFill/>
                </a:ln>
                <a:effectLst/>
              </c:spPr>
              <c:txPr>
                <a:bodyPr/>
                <a:lstStyle/>
                <a:p>
                  <a:pPr>
                    <a:defRPr b="1">
                      <a:solidFill>
                        <a:srgbClr val="002060"/>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CD-400D-8838-C4507CB8D230}"/>
                </c:ext>
              </c:extLst>
            </c:dLbl>
            <c:dLbl>
              <c:idx val="16"/>
              <c:layout>
                <c:manualLayout>
                  <c:x val="-1.7156225805064089E-2"/>
                  <c:y val="-1.2240194977095862E-3"/>
                </c:manualLayout>
              </c:layout>
              <c:spPr>
                <a:noFill/>
                <a:ln>
                  <a:noFill/>
                </a:ln>
                <a:effectLst/>
              </c:spPr>
              <c:txPr>
                <a:bodyPr/>
                <a:lstStyle/>
                <a:p>
                  <a:pPr>
                    <a:defRPr b="1">
                      <a:solidFill>
                        <a:srgbClr val="002060"/>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CD-400D-8838-C4507CB8D230}"/>
                </c:ext>
              </c:extLst>
            </c:dLbl>
            <c:spPr>
              <a:noFill/>
              <a:ln>
                <a:noFill/>
              </a:ln>
              <a:effectLst/>
            </c:spPr>
            <c:txPr>
              <a:bodyPr/>
              <a:lstStyle/>
              <a:p>
                <a:pPr>
                  <a:defRPr b="0">
                    <a:solidFill>
                      <a:srgbClr val="002060"/>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2019</c:v>
                </c:pt>
                <c:pt idx="1">
                  <c:v>2020</c:v>
                </c:pt>
                <c:pt idx="2">
                  <c:v>2021</c:v>
                </c:pt>
                <c:pt idx="3">
                  <c:v>2022</c:v>
                </c:pt>
                <c:pt idx="4">
                  <c:v>2023</c:v>
                </c:pt>
                <c:pt idx="5">
                  <c:v>2024</c:v>
                </c:pt>
                <c:pt idx="6">
                  <c:v>2025</c:v>
                </c:pt>
              </c:strCache>
            </c:strRef>
          </c:cat>
          <c:val>
            <c:numRef>
              <c:f>List1!$F$2:$F$8</c:f>
              <c:numCache>
                <c:formatCode>###0</c:formatCode>
                <c:ptCount val="7"/>
                <c:pt idx="0" formatCode="0">
                  <c:v>14.399999999999999</c:v>
                </c:pt>
                <c:pt idx="1">
                  <c:v>19.7</c:v>
                </c:pt>
                <c:pt idx="2">
                  <c:v>17.399999999999999</c:v>
                </c:pt>
                <c:pt idx="3" formatCode="0">
                  <c:v>15.5</c:v>
                </c:pt>
                <c:pt idx="4">
                  <c:v>20</c:v>
                </c:pt>
                <c:pt idx="5" formatCode="0">
                  <c:v>17.5</c:v>
                </c:pt>
                <c:pt idx="6" formatCode="0">
                  <c:v>17.399999999999999</c:v>
                </c:pt>
              </c:numCache>
            </c:numRef>
          </c:val>
          <c:smooth val="0"/>
          <c:extLst>
            <c:ext xmlns:c16="http://schemas.microsoft.com/office/drawing/2014/chart" uri="{C3380CC4-5D6E-409C-BE32-E72D297353CC}">
              <c16:uniqueId val="{00000009-D411-461A-85D0-0BD2E60F7B64}"/>
            </c:ext>
          </c:extLst>
        </c:ser>
        <c:ser>
          <c:idx val="5"/>
          <c:order val="5"/>
          <c:tx>
            <c:strRef>
              <c:f>List1!$G$1</c:f>
              <c:strCache>
                <c:ptCount val="1"/>
                <c:pt idx="0">
                  <c:v>Reklama lidem pomáhá orientovat se v nabídce zboží a služeb</c:v>
                </c:pt>
              </c:strCache>
            </c:strRef>
          </c:tx>
          <c:spPr>
            <a:ln>
              <a:solidFill>
                <a:schemeClr val="accent1">
                  <a:lumMod val="75000"/>
                </a:schemeClr>
              </a:solidFill>
            </a:ln>
          </c:spPr>
          <c:marker>
            <c:symbol val="none"/>
          </c:marker>
          <c:dLbls>
            <c:dLbl>
              <c:idx val="6"/>
              <c:spPr>
                <a:noFill/>
                <a:ln>
                  <a:noFill/>
                </a:ln>
                <a:effectLst/>
              </c:spPr>
              <c:txPr>
                <a:bodyPr/>
                <a:lstStyle/>
                <a:p>
                  <a:pPr>
                    <a:defRPr b="1">
                      <a:solidFill>
                        <a:schemeClr val="accent1">
                          <a:lumMod val="75000"/>
                        </a:schemeClr>
                      </a:solidFill>
                    </a:defRPr>
                  </a:pPr>
                  <a:endParaRPr lang="cs-CZ"/>
                </a:p>
              </c:txPr>
              <c:dLblPos val="b"/>
              <c:showLegendKey val="0"/>
              <c:showVal val="1"/>
              <c:showCatName val="0"/>
              <c:showSerName val="0"/>
              <c:showPercent val="0"/>
              <c:showBubbleSize val="0"/>
              <c:extLst>
                <c:ext xmlns:c16="http://schemas.microsoft.com/office/drawing/2014/chart" uri="{C3380CC4-5D6E-409C-BE32-E72D297353CC}">
                  <c16:uniqueId val="{0000000C-5BCD-400D-8838-C4507CB8D230}"/>
                </c:ext>
              </c:extLst>
            </c:dLbl>
            <c:dLbl>
              <c:idx val="9"/>
              <c:spPr/>
              <c:txPr>
                <a:bodyPr/>
                <a:lstStyle/>
                <a:p>
                  <a:pPr>
                    <a:defRPr b="1">
                      <a:solidFill>
                        <a:schemeClr val="accent1">
                          <a:lumMod val="75000"/>
                        </a:schemeClr>
                      </a:solidFill>
                    </a:defRPr>
                  </a:pPr>
                  <a:endParaRPr lang="cs-CZ"/>
                </a:p>
              </c:txPr>
              <c:dLblPos val="b"/>
              <c:showLegendKey val="0"/>
              <c:showVal val="1"/>
              <c:showCatName val="0"/>
              <c:showSerName val="0"/>
              <c:showPercent val="0"/>
              <c:showBubbleSize val="0"/>
              <c:extLst>
                <c:ext xmlns:c16="http://schemas.microsoft.com/office/drawing/2014/chart" uri="{C3380CC4-5D6E-409C-BE32-E72D297353CC}">
                  <c16:uniqueId val="{0000000D-5BCD-400D-8838-C4507CB8D230}"/>
                </c:ext>
              </c:extLst>
            </c:dLbl>
            <c:dLbl>
              <c:idx val="16"/>
              <c:spPr>
                <a:noFill/>
                <a:ln>
                  <a:noFill/>
                </a:ln>
                <a:effectLst/>
              </c:spPr>
              <c:txPr>
                <a:bodyPr/>
                <a:lstStyle/>
                <a:p>
                  <a:pPr>
                    <a:defRPr b="1">
                      <a:solidFill>
                        <a:schemeClr val="accent1">
                          <a:lumMod val="75000"/>
                        </a:schemeClr>
                      </a:solidFill>
                    </a:defRPr>
                  </a:pPr>
                  <a:endParaRPr lang="cs-CZ"/>
                </a:p>
              </c:txPr>
              <c:dLblPos val="b"/>
              <c:showLegendKey val="0"/>
              <c:showVal val="1"/>
              <c:showCatName val="0"/>
              <c:showSerName val="0"/>
              <c:showPercent val="0"/>
              <c:showBubbleSize val="0"/>
              <c:extLst>
                <c:ext xmlns:c16="http://schemas.microsoft.com/office/drawing/2014/chart" uri="{C3380CC4-5D6E-409C-BE32-E72D297353CC}">
                  <c16:uniqueId val="{0000000E-5BCD-400D-8838-C4507CB8D230}"/>
                </c:ext>
              </c:extLst>
            </c:dLbl>
            <c:spPr>
              <a:noFill/>
              <a:ln>
                <a:noFill/>
              </a:ln>
              <a:effectLst/>
            </c:spPr>
            <c:txPr>
              <a:bodyPr/>
              <a:lstStyle/>
              <a:p>
                <a:pPr>
                  <a:defRPr>
                    <a:solidFill>
                      <a:schemeClr val="accent1">
                        <a:lumMod val="75000"/>
                      </a:schemeClr>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List1!$A$2:$A$8</c:f>
              <c:strCache>
                <c:ptCount val="7"/>
                <c:pt idx="0">
                  <c:v>2019</c:v>
                </c:pt>
                <c:pt idx="1">
                  <c:v>2020</c:v>
                </c:pt>
                <c:pt idx="2">
                  <c:v>2021</c:v>
                </c:pt>
                <c:pt idx="3">
                  <c:v>2022</c:v>
                </c:pt>
                <c:pt idx="4">
                  <c:v>2023</c:v>
                </c:pt>
                <c:pt idx="5">
                  <c:v>2024</c:v>
                </c:pt>
                <c:pt idx="6">
                  <c:v>2025</c:v>
                </c:pt>
              </c:strCache>
            </c:strRef>
          </c:cat>
          <c:val>
            <c:numRef>
              <c:f>List1!$G$2:$G$8</c:f>
              <c:numCache>
                <c:formatCode>###0</c:formatCode>
                <c:ptCount val="7"/>
                <c:pt idx="0" formatCode="0">
                  <c:v>6.2</c:v>
                </c:pt>
                <c:pt idx="1">
                  <c:v>12.2</c:v>
                </c:pt>
                <c:pt idx="2">
                  <c:v>10.4</c:v>
                </c:pt>
                <c:pt idx="3" formatCode="0">
                  <c:v>11.1</c:v>
                </c:pt>
                <c:pt idx="4">
                  <c:v>11</c:v>
                </c:pt>
                <c:pt idx="5" formatCode="0">
                  <c:v>11.5</c:v>
                </c:pt>
                <c:pt idx="6" formatCode="0">
                  <c:v>11.4</c:v>
                </c:pt>
              </c:numCache>
            </c:numRef>
          </c:val>
          <c:smooth val="0"/>
          <c:extLst>
            <c:ext xmlns:c16="http://schemas.microsoft.com/office/drawing/2014/chart" uri="{C3380CC4-5D6E-409C-BE32-E72D297353CC}">
              <c16:uniqueId val="{0000000C-D411-461A-85D0-0BD2E60F7B64}"/>
            </c:ext>
          </c:extLst>
        </c:ser>
        <c:dLbls>
          <c:showLegendKey val="0"/>
          <c:showVal val="0"/>
          <c:showCatName val="0"/>
          <c:showSerName val="0"/>
          <c:showPercent val="0"/>
          <c:showBubbleSize val="0"/>
        </c:dLbls>
        <c:smooth val="0"/>
        <c:axId val="542077392"/>
        <c:axId val="542067984"/>
      </c:lineChart>
      <c:catAx>
        <c:axId val="542077392"/>
        <c:scaling>
          <c:orientation val="minMax"/>
        </c:scaling>
        <c:delete val="0"/>
        <c:axPos val="b"/>
        <c:numFmt formatCode="General" sourceLinked="1"/>
        <c:majorTickMark val="none"/>
        <c:minorTickMark val="none"/>
        <c:tickLblPos val="nextTo"/>
        <c:txPr>
          <a:bodyPr/>
          <a:lstStyle/>
          <a:p>
            <a:pPr>
              <a:defRPr sz="1000"/>
            </a:pPr>
            <a:endParaRPr lang="cs-CZ"/>
          </a:p>
        </c:txPr>
        <c:crossAx val="542067984"/>
        <c:crosses val="autoZero"/>
        <c:auto val="1"/>
        <c:lblAlgn val="ctr"/>
        <c:lblOffset val="100"/>
        <c:noMultiLvlLbl val="0"/>
      </c:catAx>
      <c:valAx>
        <c:axId val="542067984"/>
        <c:scaling>
          <c:orientation val="minMax"/>
          <c:max val="70"/>
          <c:min val="0"/>
        </c:scaling>
        <c:delete val="0"/>
        <c:axPos val="l"/>
        <c:majorGridlines>
          <c:spPr>
            <a:ln>
              <a:prstDash val="sysDot"/>
            </a:ln>
          </c:spPr>
        </c:majorGridlines>
        <c:numFmt formatCode="0" sourceLinked="0"/>
        <c:majorTickMark val="none"/>
        <c:minorTickMark val="none"/>
        <c:tickLblPos val="nextTo"/>
        <c:spPr>
          <a:ln w="9525">
            <a:noFill/>
          </a:ln>
        </c:spPr>
        <c:crossAx val="542077392"/>
        <c:crosses val="autoZero"/>
        <c:crossBetween val="between"/>
      </c:valAx>
      <c:spPr>
        <a:ln>
          <a:solidFill>
            <a:schemeClr val="bg1">
              <a:lumMod val="65000"/>
            </a:schemeClr>
          </a:solidFill>
        </a:ln>
      </c:spPr>
    </c:plotArea>
    <c:legend>
      <c:legendPos val="b"/>
      <c:legendEntry>
        <c:idx val="2"/>
        <c:txPr>
          <a:bodyPr/>
          <a:lstStyle/>
          <a:p>
            <a:pPr algn="l">
              <a:defRPr sz="1000"/>
            </a:pPr>
            <a:endParaRPr lang="cs-CZ"/>
          </a:p>
        </c:txPr>
      </c:legendEntry>
      <c:layout>
        <c:manualLayout>
          <c:xMode val="edge"/>
          <c:yMode val="edge"/>
          <c:x val="0.1288100761263764"/>
          <c:y val="0.752587391098824"/>
          <c:w val="0.72778008298755181"/>
          <c:h val="0.24601329537765038"/>
        </c:manualLayout>
      </c:layout>
      <c:overlay val="0"/>
      <c:txPr>
        <a:bodyPr/>
        <a:lstStyle/>
        <a:p>
          <a:pPr>
            <a:defRPr sz="1000"/>
          </a:pPr>
          <a:endParaRPr lang="cs-CZ"/>
        </a:p>
      </c:txPr>
    </c:legend>
    <c:plotVisOnly val="1"/>
    <c:dispBlanksAs val="gap"/>
    <c:showDLblsOverMax val="0"/>
  </c:chart>
  <c:txPr>
    <a:bodyPr/>
    <a:lstStyle/>
    <a:p>
      <a:pPr>
        <a:defRPr sz="900"/>
      </a:pPr>
      <a:endParaRPr lang="cs-CZ"/>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cap="all" baseline="0" dirty="0">
                <a:solidFill>
                  <a:srgbClr val="00368C"/>
                </a:solidFill>
              </a:rPr>
              <a:t>Zábavnost a důvěryhodnost</a:t>
            </a:r>
            <a:r>
              <a:rPr lang="cs-CZ" sz="1400" cap="all" baseline="0" dirty="0"/>
              <a:t> reklamy</a:t>
            </a:r>
          </a:p>
          <a:p>
            <a:pPr>
              <a:defRPr/>
            </a:pPr>
            <a:r>
              <a:rPr lang="cs-CZ" sz="1050" b="0" i="1" dirty="0"/>
              <a:t>(data</a:t>
            </a:r>
            <a:r>
              <a:rPr lang="cs-CZ" sz="1050" b="0" i="1" baseline="0" dirty="0"/>
              <a:t> v %, n=1000)</a:t>
            </a:r>
          </a:p>
        </c:rich>
      </c:tx>
      <c:layout>
        <c:manualLayout>
          <c:xMode val="edge"/>
          <c:yMode val="edge"/>
          <c:x val="0.23403012382788255"/>
          <c:y val="4.2834649918497114E-2"/>
        </c:manualLayout>
      </c:layout>
      <c:overlay val="0"/>
    </c:title>
    <c:autoTitleDeleted val="0"/>
    <c:plotArea>
      <c:layout>
        <c:manualLayout>
          <c:layoutTarget val="inner"/>
          <c:xMode val="edge"/>
          <c:yMode val="edge"/>
          <c:x val="0.11818293200901754"/>
          <c:y val="0.14724989933578744"/>
          <c:w val="0.79949406998399053"/>
          <c:h val="0.64428198755071764"/>
        </c:manualLayout>
      </c:layout>
      <c:barChart>
        <c:barDir val="col"/>
        <c:grouping val="percentStacked"/>
        <c:varyColors val="0"/>
        <c:ser>
          <c:idx val="0"/>
          <c:order val="0"/>
          <c:tx>
            <c:strRef>
              <c:f>List1!$B$1</c:f>
              <c:strCache>
                <c:ptCount val="1"/>
                <c:pt idx="0">
                  <c:v>zcela souhlasíte</c:v>
                </c:pt>
              </c:strCache>
            </c:strRef>
          </c:tx>
          <c:spPr>
            <a:solidFill>
              <a:srgbClr val="008080"/>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Většině reklam se nedá věřit, obvykle neříkají pravdu</c:v>
                </c:pt>
                <c:pt idx="1">
                  <c:v>Reklama získává větší důvěryhodnost, když v ní vystupuje známá osobnost</c:v>
                </c:pt>
                <c:pt idx="2">
                  <c:v>Reklamy mě baví, jsou zábavné</c:v>
                </c:pt>
              </c:strCache>
            </c:strRef>
          </c:cat>
          <c:val>
            <c:numRef>
              <c:f>List1!$B$2:$B$4</c:f>
              <c:numCache>
                <c:formatCode>###0</c:formatCode>
                <c:ptCount val="3"/>
                <c:pt idx="0">
                  <c:v>25.2</c:v>
                </c:pt>
                <c:pt idx="1">
                  <c:v>8.6999999999999993</c:v>
                </c:pt>
                <c:pt idx="2">
                  <c:v>5.4</c:v>
                </c:pt>
              </c:numCache>
            </c:numRef>
          </c:val>
          <c:extLst>
            <c:ext xmlns:c16="http://schemas.microsoft.com/office/drawing/2014/chart" uri="{C3380CC4-5D6E-409C-BE32-E72D297353CC}">
              <c16:uniqueId val="{00000000-478D-467D-B0FB-B51DFF8316E0}"/>
            </c:ext>
          </c:extLst>
        </c:ser>
        <c:ser>
          <c:idx val="1"/>
          <c:order val="1"/>
          <c:tx>
            <c:strRef>
              <c:f>List1!$C$1</c:f>
              <c:strCache>
                <c:ptCount val="1"/>
                <c:pt idx="0">
                  <c:v>spíše souhlasíte</c:v>
                </c:pt>
              </c:strCache>
            </c:strRef>
          </c:tx>
          <c:spPr>
            <a:solidFill>
              <a:srgbClr val="33CCCC"/>
            </a:solidFill>
          </c:spPr>
          <c:invertIfNegative val="0"/>
          <c:dLbls>
            <c:spPr>
              <a:noFill/>
              <a:ln>
                <a:noFill/>
              </a:ln>
              <a:effectLst/>
            </c:spPr>
            <c:txPr>
              <a:bodyPr/>
              <a:lstStyle/>
              <a:p>
                <a:pPr>
                  <a:defRPr sz="1000" b="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Většině reklam se nedá věřit, obvykle neříkají pravdu</c:v>
                </c:pt>
                <c:pt idx="1">
                  <c:v>Reklama získává větší důvěryhodnost, když v ní vystupuje známá osobnost</c:v>
                </c:pt>
                <c:pt idx="2">
                  <c:v>Reklamy mě baví, jsou zábavné</c:v>
                </c:pt>
              </c:strCache>
            </c:strRef>
          </c:cat>
          <c:val>
            <c:numRef>
              <c:f>List1!$C$2:$C$4</c:f>
              <c:numCache>
                <c:formatCode>###0</c:formatCode>
                <c:ptCount val="3"/>
                <c:pt idx="0">
                  <c:v>42.4</c:v>
                </c:pt>
                <c:pt idx="1">
                  <c:v>35.5</c:v>
                </c:pt>
                <c:pt idx="2">
                  <c:v>23.6</c:v>
                </c:pt>
              </c:numCache>
            </c:numRef>
          </c:val>
          <c:extLst>
            <c:ext xmlns:c16="http://schemas.microsoft.com/office/drawing/2014/chart" uri="{C3380CC4-5D6E-409C-BE32-E72D297353CC}">
              <c16:uniqueId val="{00000001-478D-467D-B0FB-B51DFF8316E0}"/>
            </c:ext>
          </c:extLst>
        </c:ser>
        <c:ser>
          <c:idx val="3"/>
          <c:order val="2"/>
          <c:tx>
            <c:strRef>
              <c:f>List1!$F$1</c:f>
              <c:strCache>
                <c:ptCount val="1"/>
                <c:pt idx="0">
                  <c:v>neví</c:v>
                </c:pt>
              </c:strCache>
            </c:strRef>
          </c:tx>
          <c:spPr>
            <a:solidFill>
              <a:schemeClr val="bg2">
                <a:lumMod val="90000"/>
              </a:schemeClr>
            </a:solidFill>
          </c:spPr>
          <c:invertIfNegative val="0"/>
          <c:dLbls>
            <c:spPr>
              <a:noFill/>
              <a:ln>
                <a:noFill/>
              </a:ln>
              <a:effectLst/>
            </c:spPr>
            <c:txPr>
              <a:bodyPr wrap="square" lIns="38100" tIns="19050" rIns="38100" bIns="19050" anchor="ctr">
                <a:spAutoFit/>
              </a:bodyPr>
              <a:lstStyle/>
              <a:p>
                <a:pPr>
                  <a:defRPr sz="10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List1!$A$2:$A$4</c:f>
              <c:strCache>
                <c:ptCount val="3"/>
                <c:pt idx="0">
                  <c:v>Většině reklam se nedá věřit, obvykle neříkají pravdu</c:v>
                </c:pt>
                <c:pt idx="1">
                  <c:v>Reklama získává větší důvěryhodnost, když v ní vystupuje známá osobnost</c:v>
                </c:pt>
                <c:pt idx="2">
                  <c:v>Reklamy mě baví, jsou zábavné</c:v>
                </c:pt>
              </c:strCache>
            </c:strRef>
          </c:cat>
          <c:val>
            <c:numRef>
              <c:f>List1!$F$2:$F$4</c:f>
              <c:numCache>
                <c:formatCode>###0</c:formatCode>
                <c:ptCount val="3"/>
                <c:pt idx="0">
                  <c:v>10.7</c:v>
                </c:pt>
                <c:pt idx="1">
                  <c:v>7.3</c:v>
                </c:pt>
                <c:pt idx="2">
                  <c:v>5.0999999999999996</c:v>
                </c:pt>
              </c:numCache>
            </c:numRef>
          </c:val>
          <c:extLst>
            <c:ext xmlns:c16="http://schemas.microsoft.com/office/drawing/2014/chart" uri="{C3380CC4-5D6E-409C-BE32-E72D297353CC}">
              <c16:uniqueId val="{00000000-5C02-4931-84AB-DB9EE8E06139}"/>
            </c:ext>
          </c:extLst>
        </c:ser>
        <c:ser>
          <c:idx val="4"/>
          <c:order val="3"/>
          <c:tx>
            <c:strRef>
              <c:f>List1!$D$1</c:f>
              <c:strCache>
                <c:ptCount val="1"/>
                <c:pt idx="0">
                  <c:v>spíše nesouhlasíte</c:v>
                </c:pt>
              </c:strCache>
            </c:strRef>
          </c:tx>
          <c:spPr>
            <a:solidFill>
              <a:srgbClr val="F2A58A"/>
            </a:solidFill>
            <a:ln>
              <a:noFill/>
            </a:ln>
          </c:spPr>
          <c:invertIfNegative val="0"/>
          <c:dLbls>
            <c:spPr>
              <a:noFill/>
              <a:ln>
                <a:noFill/>
              </a:ln>
              <a:effectLst/>
            </c:spPr>
            <c:txPr>
              <a:bodyPr/>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Většině reklam se nedá věřit, obvykle neříkají pravdu</c:v>
                </c:pt>
                <c:pt idx="1">
                  <c:v>Reklama získává větší důvěryhodnost, když v ní vystupuje známá osobnost</c:v>
                </c:pt>
                <c:pt idx="2">
                  <c:v>Reklamy mě baví, jsou zábavné</c:v>
                </c:pt>
              </c:strCache>
            </c:strRef>
          </c:cat>
          <c:val>
            <c:numRef>
              <c:f>List1!$D$2:$D$4</c:f>
              <c:numCache>
                <c:formatCode>###0</c:formatCode>
                <c:ptCount val="3"/>
                <c:pt idx="0">
                  <c:v>17.899999999999999</c:v>
                </c:pt>
                <c:pt idx="1">
                  <c:v>26.5</c:v>
                </c:pt>
                <c:pt idx="2">
                  <c:v>31.7</c:v>
                </c:pt>
              </c:numCache>
            </c:numRef>
          </c:val>
          <c:extLst>
            <c:ext xmlns:c16="http://schemas.microsoft.com/office/drawing/2014/chart" uri="{C3380CC4-5D6E-409C-BE32-E72D297353CC}">
              <c16:uniqueId val="{00000004-478D-467D-B0FB-B51DFF8316E0}"/>
            </c:ext>
          </c:extLst>
        </c:ser>
        <c:ser>
          <c:idx val="2"/>
          <c:order val="4"/>
          <c:tx>
            <c:strRef>
              <c:f>List1!$E$1</c:f>
              <c:strCache>
                <c:ptCount val="1"/>
                <c:pt idx="0">
                  <c:v>zcela nesouhlasíte</c:v>
                </c:pt>
              </c:strCache>
            </c:strRef>
          </c:tx>
          <c:spPr>
            <a:solidFill>
              <a:srgbClr val="C00000"/>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List1!$A$2:$A$4</c:f>
              <c:strCache>
                <c:ptCount val="3"/>
                <c:pt idx="0">
                  <c:v>Většině reklam se nedá věřit, obvykle neříkají pravdu</c:v>
                </c:pt>
                <c:pt idx="1">
                  <c:v>Reklama získává větší důvěryhodnost, když v ní vystupuje známá osobnost</c:v>
                </c:pt>
                <c:pt idx="2">
                  <c:v>Reklamy mě baví, jsou zábavné</c:v>
                </c:pt>
              </c:strCache>
            </c:strRef>
          </c:cat>
          <c:val>
            <c:numRef>
              <c:f>List1!$E$2:$E$4</c:f>
              <c:numCache>
                <c:formatCode>###0</c:formatCode>
                <c:ptCount val="3"/>
                <c:pt idx="0">
                  <c:v>3.8</c:v>
                </c:pt>
                <c:pt idx="1">
                  <c:v>22</c:v>
                </c:pt>
                <c:pt idx="2">
                  <c:v>34.200000000000003</c:v>
                </c:pt>
              </c:numCache>
            </c:numRef>
          </c:val>
          <c:extLst>
            <c:ext xmlns:c16="http://schemas.microsoft.com/office/drawing/2014/chart" uri="{C3380CC4-5D6E-409C-BE32-E72D297353CC}">
              <c16:uniqueId val="{00000002-478D-467D-B0FB-B51DFF8316E0}"/>
            </c:ext>
          </c:extLst>
        </c:ser>
        <c:dLbls>
          <c:showLegendKey val="0"/>
          <c:showVal val="0"/>
          <c:showCatName val="0"/>
          <c:showSerName val="0"/>
          <c:showPercent val="0"/>
          <c:showBubbleSize val="0"/>
        </c:dLbls>
        <c:gapWidth val="95"/>
        <c:overlap val="100"/>
        <c:axId val="542074648"/>
        <c:axId val="542068768"/>
      </c:barChart>
      <c:catAx>
        <c:axId val="542074648"/>
        <c:scaling>
          <c:orientation val="minMax"/>
        </c:scaling>
        <c:delete val="0"/>
        <c:axPos val="b"/>
        <c:numFmt formatCode="General" sourceLinked="0"/>
        <c:majorTickMark val="out"/>
        <c:minorTickMark val="none"/>
        <c:tickLblPos val="nextTo"/>
        <c:txPr>
          <a:bodyPr/>
          <a:lstStyle/>
          <a:p>
            <a:pPr>
              <a:defRPr sz="1000"/>
            </a:pPr>
            <a:endParaRPr lang="cs-CZ"/>
          </a:p>
        </c:txPr>
        <c:crossAx val="542068768"/>
        <c:crossesAt val="0"/>
        <c:auto val="1"/>
        <c:lblAlgn val="ctr"/>
        <c:lblOffset val="100"/>
        <c:noMultiLvlLbl val="0"/>
      </c:catAx>
      <c:valAx>
        <c:axId val="542068768"/>
        <c:scaling>
          <c:orientation val="minMax"/>
        </c:scaling>
        <c:delete val="0"/>
        <c:axPos val="r"/>
        <c:majorGridlines>
          <c:spPr>
            <a:ln>
              <a:prstDash val="sysDot"/>
            </a:ln>
          </c:spPr>
        </c:majorGridlines>
        <c:numFmt formatCode="0%" sourceLinked="1"/>
        <c:majorTickMark val="none"/>
        <c:minorTickMark val="none"/>
        <c:tickLblPos val="low"/>
        <c:crossAx val="542074648"/>
        <c:crosses val="max"/>
        <c:crossBetween val="between"/>
        <c:majorUnit val="0.2"/>
        <c:minorUnit val="2.0000000000000011E-2"/>
      </c:valAx>
    </c:plotArea>
    <c:legend>
      <c:legendPos val="t"/>
      <c:layout>
        <c:manualLayout>
          <c:xMode val="edge"/>
          <c:yMode val="edge"/>
          <c:x val="0.13909089423987978"/>
          <c:y val="0.92976347495948664"/>
          <c:w val="0.86090910576012025"/>
          <c:h val="4.5563250846376177E-2"/>
        </c:manualLayout>
      </c:layout>
      <c:overlay val="0"/>
      <c:txPr>
        <a:bodyPr/>
        <a:lstStyle/>
        <a:p>
          <a:pPr>
            <a:defRPr sz="1000"/>
          </a:pPr>
          <a:endParaRPr lang="cs-CZ"/>
        </a:p>
      </c:txPr>
    </c:legend>
    <c:plotVisOnly val="1"/>
    <c:dispBlanksAs val="gap"/>
    <c:showDLblsOverMax val="0"/>
  </c:chart>
  <c:txPr>
    <a:bodyPr/>
    <a:lstStyle/>
    <a:p>
      <a:pPr>
        <a:defRPr sz="900"/>
      </a:pPr>
      <a:endParaRPr lang="cs-CZ"/>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dirty="0"/>
              <a:t>Zábavnost</a:t>
            </a:r>
            <a:r>
              <a:rPr lang="cs-CZ" sz="1400" baseline="0" dirty="0"/>
              <a:t> a důvěryhodnost reklamy (zcela souhlasí): </a:t>
            </a:r>
            <a:r>
              <a:rPr lang="cs-CZ" sz="1400" cap="all" baseline="0" dirty="0">
                <a:solidFill>
                  <a:srgbClr val="00368C"/>
                </a:solidFill>
              </a:rPr>
              <a:t>vývoj</a:t>
            </a:r>
          </a:p>
        </c:rich>
      </c:tx>
      <c:overlay val="0"/>
    </c:title>
    <c:autoTitleDeleted val="0"/>
    <c:plotArea>
      <c:layout>
        <c:manualLayout>
          <c:layoutTarget val="inner"/>
          <c:xMode val="edge"/>
          <c:yMode val="edge"/>
          <c:x val="7.0445654249133904E-2"/>
          <c:y val="8.6804150219272763E-2"/>
          <c:w val="0.89514125209000472"/>
          <c:h val="0.68455980502794256"/>
        </c:manualLayout>
      </c:layout>
      <c:lineChart>
        <c:grouping val="standard"/>
        <c:varyColors val="0"/>
        <c:ser>
          <c:idx val="0"/>
          <c:order val="0"/>
          <c:tx>
            <c:strRef>
              <c:f>List1!$B$1</c:f>
              <c:strCache>
                <c:ptCount val="1"/>
                <c:pt idx="0">
                  <c:v>Většině reklam se nedá věřit, obvykle neříkají pravdu</c:v>
                </c:pt>
              </c:strCache>
            </c:strRef>
          </c:tx>
          <c:spPr>
            <a:ln>
              <a:solidFill>
                <a:srgbClr val="FF4F4F"/>
              </a:solidFill>
            </a:ln>
          </c:spPr>
          <c:marker>
            <c:symbol val="none"/>
          </c:marker>
          <c:dLbls>
            <c:dLbl>
              <c:idx val="13"/>
              <c:spPr>
                <a:noFill/>
                <a:ln>
                  <a:noFill/>
                </a:ln>
                <a:effectLst/>
              </c:spPr>
              <c:txPr>
                <a:bodyPr/>
                <a:lstStyle/>
                <a:p>
                  <a:pPr>
                    <a:defRPr sz="1000" b="1">
                      <a:solidFill>
                        <a:srgbClr val="FF0000"/>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0-3EE6-4E75-8908-26A1C1A8B0CD}"/>
                </c:ext>
              </c:extLst>
            </c:dLbl>
            <c:spPr>
              <a:noFill/>
              <a:ln>
                <a:noFill/>
              </a:ln>
              <a:effectLst/>
            </c:spPr>
            <c:txPr>
              <a:bodyPr/>
              <a:lstStyle/>
              <a:p>
                <a:pPr>
                  <a:defRPr sz="1000">
                    <a:solidFill>
                      <a:srgbClr val="FF0000"/>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a:solidFill>
                  <a:srgbClr val="F1695B"/>
                </a:solidFill>
                <a:prstDash val="sysDot"/>
              </a:ln>
            </c:spPr>
            <c:trendlineType val="linear"/>
            <c:dispRSqr val="0"/>
            <c:dispEq val="0"/>
          </c:trendline>
          <c:cat>
            <c:strRef>
              <c:f>List1!$A$2:$A$8</c:f>
              <c:strCache>
                <c:ptCount val="7"/>
                <c:pt idx="0">
                  <c:v>2019</c:v>
                </c:pt>
                <c:pt idx="1">
                  <c:v>2020</c:v>
                </c:pt>
                <c:pt idx="2">
                  <c:v>2021</c:v>
                </c:pt>
                <c:pt idx="3">
                  <c:v>2022</c:v>
                </c:pt>
                <c:pt idx="4">
                  <c:v>2023</c:v>
                </c:pt>
                <c:pt idx="5">
                  <c:v>2024</c:v>
                </c:pt>
                <c:pt idx="6">
                  <c:v>2025</c:v>
                </c:pt>
              </c:strCache>
            </c:strRef>
          </c:cat>
          <c:val>
            <c:numRef>
              <c:f>List1!$B$2:$B$8</c:f>
              <c:numCache>
                <c:formatCode>###0</c:formatCode>
                <c:ptCount val="7"/>
                <c:pt idx="0">
                  <c:v>26.900000000000002</c:v>
                </c:pt>
                <c:pt idx="1">
                  <c:v>31.3</c:v>
                </c:pt>
                <c:pt idx="2">
                  <c:v>25.2</c:v>
                </c:pt>
                <c:pt idx="3">
                  <c:v>27.400000000000002</c:v>
                </c:pt>
                <c:pt idx="4">
                  <c:v>29</c:v>
                </c:pt>
                <c:pt idx="5">
                  <c:v>27</c:v>
                </c:pt>
                <c:pt idx="6">
                  <c:v>25</c:v>
                </c:pt>
              </c:numCache>
            </c:numRef>
          </c:val>
          <c:smooth val="0"/>
          <c:extLst>
            <c:ext xmlns:c16="http://schemas.microsoft.com/office/drawing/2014/chart" uri="{C3380CC4-5D6E-409C-BE32-E72D297353CC}">
              <c16:uniqueId val="{00000001-2969-4F1D-93B8-04723AC51E72}"/>
            </c:ext>
          </c:extLst>
        </c:ser>
        <c:ser>
          <c:idx val="1"/>
          <c:order val="1"/>
          <c:tx>
            <c:strRef>
              <c:f>List1!$C$1</c:f>
              <c:strCache>
                <c:ptCount val="1"/>
                <c:pt idx="0">
                  <c:v>Reklama získává větší důvěryhodnost, když v ní vystupuje známá osobnost</c:v>
                </c:pt>
              </c:strCache>
            </c:strRef>
          </c:tx>
          <c:spPr>
            <a:ln>
              <a:solidFill>
                <a:srgbClr val="13917C"/>
              </a:solidFill>
            </a:ln>
          </c:spPr>
          <c:marker>
            <c:symbol val="none"/>
          </c:marker>
          <c:dLbls>
            <c:dLbl>
              <c:idx val="13"/>
              <c:spPr>
                <a:noFill/>
                <a:ln>
                  <a:noFill/>
                </a:ln>
                <a:effectLst/>
              </c:spPr>
              <c:txPr>
                <a:bodyPr/>
                <a:lstStyle/>
                <a:p>
                  <a:pPr>
                    <a:defRPr sz="1000" b="1">
                      <a:solidFill>
                        <a:srgbClr val="149E87"/>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2-3EE6-4E75-8908-26A1C1A8B0CD}"/>
                </c:ext>
              </c:extLst>
            </c:dLbl>
            <c:spPr>
              <a:noFill/>
              <a:ln>
                <a:noFill/>
              </a:ln>
              <a:effectLst/>
            </c:spPr>
            <c:txPr>
              <a:bodyPr/>
              <a:lstStyle/>
              <a:p>
                <a:pPr>
                  <a:defRPr sz="1000">
                    <a:solidFill>
                      <a:srgbClr val="149E87"/>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a:solidFill>
                  <a:srgbClr val="006666"/>
                </a:solidFill>
                <a:prstDash val="sysDot"/>
              </a:ln>
            </c:spPr>
            <c:trendlineType val="linear"/>
            <c:dispRSqr val="0"/>
            <c:dispEq val="0"/>
          </c:trendline>
          <c:cat>
            <c:strRef>
              <c:f>List1!$A$2:$A$8</c:f>
              <c:strCache>
                <c:ptCount val="7"/>
                <c:pt idx="0">
                  <c:v>2019</c:v>
                </c:pt>
                <c:pt idx="1">
                  <c:v>2020</c:v>
                </c:pt>
                <c:pt idx="2">
                  <c:v>2021</c:v>
                </c:pt>
                <c:pt idx="3">
                  <c:v>2022</c:v>
                </c:pt>
                <c:pt idx="4">
                  <c:v>2023</c:v>
                </c:pt>
                <c:pt idx="5">
                  <c:v>2024</c:v>
                </c:pt>
                <c:pt idx="6">
                  <c:v>2025</c:v>
                </c:pt>
              </c:strCache>
            </c:strRef>
          </c:cat>
          <c:val>
            <c:numRef>
              <c:f>List1!$C$2:$C$8</c:f>
              <c:numCache>
                <c:formatCode>###0</c:formatCode>
                <c:ptCount val="7"/>
                <c:pt idx="0">
                  <c:v>8.1</c:v>
                </c:pt>
                <c:pt idx="1">
                  <c:v>13.100000000000001</c:v>
                </c:pt>
                <c:pt idx="2">
                  <c:v>10.7</c:v>
                </c:pt>
                <c:pt idx="3">
                  <c:v>8.6</c:v>
                </c:pt>
                <c:pt idx="4">
                  <c:v>12</c:v>
                </c:pt>
                <c:pt idx="5">
                  <c:v>10.8</c:v>
                </c:pt>
                <c:pt idx="6">
                  <c:v>9</c:v>
                </c:pt>
              </c:numCache>
            </c:numRef>
          </c:val>
          <c:smooth val="0"/>
          <c:extLst>
            <c:ext xmlns:c16="http://schemas.microsoft.com/office/drawing/2014/chart" uri="{C3380CC4-5D6E-409C-BE32-E72D297353CC}">
              <c16:uniqueId val="{00000003-2969-4F1D-93B8-04723AC51E72}"/>
            </c:ext>
          </c:extLst>
        </c:ser>
        <c:ser>
          <c:idx val="2"/>
          <c:order val="2"/>
          <c:tx>
            <c:strRef>
              <c:f>List1!$D$1</c:f>
              <c:strCache>
                <c:ptCount val="1"/>
                <c:pt idx="0">
                  <c:v>Reklamy mě baví, jsou zábavné</c:v>
                </c:pt>
              </c:strCache>
            </c:strRef>
          </c:tx>
          <c:spPr>
            <a:ln>
              <a:solidFill>
                <a:srgbClr val="00B0F0"/>
              </a:solidFill>
            </a:ln>
          </c:spPr>
          <c:marker>
            <c:symbol val="none"/>
          </c:marker>
          <c:dLbls>
            <c:dLbl>
              <c:idx val="13"/>
              <c:spPr>
                <a:noFill/>
                <a:ln>
                  <a:noFill/>
                </a:ln>
                <a:effectLst/>
              </c:spPr>
              <c:txPr>
                <a:bodyPr/>
                <a:lstStyle/>
                <a:p>
                  <a:pPr>
                    <a:defRPr sz="1000" b="1">
                      <a:solidFill>
                        <a:srgbClr val="00B0F0"/>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4-3EE6-4E75-8908-26A1C1A8B0CD}"/>
                </c:ext>
              </c:extLst>
            </c:dLbl>
            <c:spPr>
              <a:noFill/>
              <a:ln>
                <a:noFill/>
              </a:ln>
              <a:effectLst/>
            </c:spPr>
            <c:txPr>
              <a:bodyPr/>
              <a:lstStyle/>
              <a:p>
                <a:pPr>
                  <a:defRPr sz="1000">
                    <a:solidFill>
                      <a:srgbClr val="00B0F0"/>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a:solidFill>
                  <a:srgbClr val="33CCCC"/>
                </a:solidFill>
                <a:prstDash val="sysDot"/>
              </a:ln>
            </c:spPr>
            <c:trendlineType val="linear"/>
            <c:dispRSqr val="0"/>
            <c:dispEq val="0"/>
          </c:trendline>
          <c:cat>
            <c:strRef>
              <c:f>List1!$A$2:$A$8</c:f>
              <c:strCache>
                <c:ptCount val="7"/>
                <c:pt idx="0">
                  <c:v>2019</c:v>
                </c:pt>
                <c:pt idx="1">
                  <c:v>2020</c:v>
                </c:pt>
                <c:pt idx="2">
                  <c:v>2021</c:v>
                </c:pt>
                <c:pt idx="3">
                  <c:v>2022</c:v>
                </c:pt>
                <c:pt idx="4">
                  <c:v>2023</c:v>
                </c:pt>
                <c:pt idx="5">
                  <c:v>2024</c:v>
                </c:pt>
                <c:pt idx="6">
                  <c:v>2025</c:v>
                </c:pt>
              </c:strCache>
            </c:strRef>
          </c:cat>
          <c:val>
            <c:numRef>
              <c:f>List1!$D$2:$D$8</c:f>
              <c:numCache>
                <c:formatCode>###0</c:formatCode>
                <c:ptCount val="7"/>
                <c:pt idx="0">
                  <c:v>1.7999999999999998</c:v>
                </c:pt>
                <c:pt idx="1">
                  <c:v>4.4000000000000004</c:v>
                </c:pt>
                <c:pt idx="2">
                  <c:v>4.3</c:v>
                </c:pt>
                <c:pt idx="3">
                  <c:v>4.7</c:v>
                </c:pt>
                <c:pt idx="4">
                  <c:v>7</c:v>
                </c:pt>
                <c:pt idx="5">
                  <c:v>6.3</c:v>
                </c:pt>
                <c:pt idx="6">
                  <c:v>5</c:v>
                </c:pt>
              </c:numCache>
            </c:numRef>
          </c:val>
          <c:smooth val="0"/>
          <c:extLst>
            <c:ext xmlns:c16="http://schemas.microsoft.com/office/drawing/2014/chart" uri="{C3380CC4-5D6E-409C-BE32-E72D297353CC}">
              <c16:uniqueId val="{00000005-2969-4F1D-93B8-04723AC51E72}"/>
            </c:ext>
          </c:extLst>
        </c:ser>
        <c:dLbls>
          <c:showLegendKey val="0"/>
          <c:showVal val="0"/>
          <c:showCatName val="0"/>
          <c:showSerName val="0"/>
          <c:showPercent val="0"/>
          <c:showBubbleSize val="0"/>
        </c:dLbls>
        <c:smooth val="0"/>
        <c:axId val="542075824"/>
        <c:axId val="542076216"/>
      </c:lineChart>
      <c:catAx>
        <c:axId val="542075824"/>
        <c:scaling>
          <c:orientation val="minMax"/>
        </c:scaling>
        <c:delete val="0"/>
        <c:axPos val="b"/>
        <c:numFmt formatCode="General" sourceLinked="1"/>
        <c:majorTickMark val="none"/>
        <c:minorTickMark val="none"/>
        <c:tickLblPos val="nextTo"/>
        <c:txPr>
          <a:bodyPr/>
          <a:lstStyle/>
          <a:p>
            <a:pPr>
              <a:defRPr sz="1000"/>
            </a:pPr>
            <a:endParaRPr lang="cs-CZ"/>
          </a:p>
        </c:txPr>
        <c:crossAx val="542076216"/>
        <c:crosses val="autoZero"/>
        <c:auto val="1"/>
        <c:lblAlgn val="ctr"/>
        <c:lblOffset val="100"/>
        <c:noMultiLvlLbl val="0"/>
      </c:catAx>
      <c:valAx>
        <c:axId val="542076216"/>
        <c:scaling>
          <c:orientation val="minMax"/>
          <c:max val="40"/>
        </c:scaling>
        <c:delete val="0"/>
        <c:axPos val="l"/>
        <c:majorGridlines>
          <c:spPr>
            <a:ln>
              <a:prstDash val="sysDot"/>
            </a:ln>
          </c:spPr>
        </c:majorGridlines>
        <c:numFmt formatCode="0" sourceLinked="0"/>
        <c:majorTickMark val="none"/>
        <c:minorTickMark val="none"/>
        <c:tickLblPos val="nextTo"/>
        <c:spPr>
          <a:ln w="9525">
            <a:noFill/>
          </a:ln>
        </c:spPr>
        <c:crossAx val="542075824"/>
        <c:crosses val="autoZero"/>
        <c:crossBetween val="between"/>
        <c:majorUnit val="10"/>
      </c:valAx>
      <c:spPr>
        <a:ln>
          <a:solidFill>
            <a:schemeClr val="bg1">
              <a:lumMod val="65000"/>
            </a:schemeClr>
          </a:solidFill>
          <a:prstDash val="sysDot"/>
        </a:ln>
      </c:spPr>
    </c:plotArea>
    <c:legend>
      <c:legendPos val="b"/>
      <c:layout>
        <c:manualLayout>
          <c:xMode val="edge"/>
          <c:yMode val="edge"/>
          <c:x val="9.2137909628516354E-2"/>
          <c:y val="0.84452609282917612"/>
          <c:w val="0.83869225384299462"/>
          <c:h val="8.7442404359095199E-2"/>
        </c:manualLayout>
      </c:layout>
      <c:overlay val="0"/>
      <c:txPr>
        <a:bodyPr/>
        <a:lstStyle/>
        <a:p>
          <a:pPr>
            <a:defRPr sz="1000"/>
          </a:pPr>
          <a:endParaRPr lang="cs-CZ"/>
        </a:p>
      </c:txPr>
    </c:legend>
    <c:plotVisOnly val="1"/>
    <c:dispBlanksAs val="gap"/>
    <c:showDLblsOverMax val="0"/>
  </c:chart>
  <c:txPr>
    <a:bodyPr/>
    <a:lstStyle/>
    <a:p>
      <a:pPr>
        <a:defRPr sz="900"/>
      </a:pPr>
      <a:endParaRPr lang="cs-CZ"/>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cap="all" baseline="0" dirty="0">
                <a:solidFill>
                  <a:schemeClr val="accent1"/>
                </a:solidFill>
              </a:rPr>
              <a:t>VLIV REKLAMY NA VOLBY, POLITIKU </a:t>
            </a:r>
            <a:r>
              <a:rPr lang="cs-CZ" sz="1200" b="1" i="0" u="none" strike="noStrike" kern="1200" baseline="0" dirty="0">
                <a:solidFill>
                  <a:srgbClr val="595959"/>
                </a:solidFill>
                <a:latin typeface="+mn-lt"/>
                <a:ea typeface="+mn-ea"/>
                <a:cs typeface="+mn-cs"/>
              </a:rPr>
              <a:t>–</a:t>
            </a:r>
            <a:r>
              <a:rPr lang="cs-CZ" sz="1200" b="1" i="0" baseline="0" dirty="0"/>
              <a:t> </a:t>
            </a:r>
            <a:r>
              <a:rPr lang="en-US" sz="1200" b="1" i="0" baseline="0" dirty="0"/>
              <a:t>SOUHLAS S VÝROKEM</a:t>
            </a:r>
            <a:endParaRPr lang="cs-CZ" sz="1200" b="1" i="0" baseline="0" dirty="0"/>
          </a:p>
          <a:p>
            <a:pPr>
              <a:defRPr/>
            </a:pPr>
            <a:r>
              <a:rPr lang="cs-CZ" sz="1050" b="0" i="1" baseline="0" dirty="0"/>
              <a:t>(n=1000, data v %)</a:t>
            </a:r>
            <a:endParaRPr lang="cs-CZ" sz="1050" b="0" i="1" dirty="0"/>
          </a:p>
        </c:rich>
      </c:tx>
      <c:layout>
        <c:manualLayout>
          <c:xMode val="edge"/>
          <c:yMode val="edge"/>
          <c:x val="0.21247476067566243"/>
          <c:y val="1.8252838316358193E-3"/>
        </c:manualLayout>
      </c:layout>
      <c:overlay val="0"/>
    </c:title>
    <c:autoTitleDeleted val="0"/>
    <c:plotArea>
      <c:layout>
        <c:manualLayout>
          <c:layoutTarget val="inner"/>
          <c:xMode val="edge"/>
          <c:yMode val="edge"/>
          <c:x val="0.43944498433472623"/>
          <c:y val="9.2288929732921299E-2"/>
          <c:w val="0.52515345517164758"/>
          <c:h val="0.82472039270692288"/>
        </c:manualLayout>
      </c:layout>
      <c:barChart>
        <c:barDir val="bar"/>
        <c:grouping val="clustered"/>
        <c:varyColors val="0"/>
        <c:ser>
          <c:idx val="0"/>
          <c:order val="0"/>
          <c:tx>
            <c:strRef>
              <c:f>List1!$B$1</c:f>
              <c:strCache>
                <c:ptCount val="1"/>
                <c:pt idx="0">
                  <c:v>2025</c:v>
                </c:pt>
              </c:strCache>
            </c:strRef>
          </c:tx>
          <c:spPr>
            <a:solidFill>
              <a:srgbClr val="5BB531"/>
            </a:solidFill>
          </c:spPr>
          <c:invertIfNegative val="0"/>
          <c:dPt>
            <c:idx val="9"/>
            <c:invertIfNegative val="0"/>
            <c:bubble3D val="0"/>
            <c:extLst>
              <c:ext xmlns:c16="http://schemas.microsoft.com/office/drawing/2014/chart" uri="{C3380CC4-5D6E-409C-BE32-E72D297353CC}">
                <c16:uniqueId val="{00000001-F738-4A59-B726-0A7446B9D419}"/>
              </c:ext>
            </c:extLst>
          </c:dPt>
          <c:dLbls>
            <c:spPr>
              <a:noFill/>
              <a:ln>
                <a:noFill/>
              </a:ln>
              <a:effectLst/>
            </c:spPr>
            <c:txPr>
              <a:bodyPr wrap="square" lIns="38100" tIns="19050" rIns="38100" bIns="19050" anchor="ctr">
                <a:spAutoFit/>
              </a:bodyPr>
              <a:lstStyle/>
              <a:p>
                <a:pPr>
                  <a:defRPr sz="10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List1!$A$2:$A$12</c:f>
              <c:strCache>
                <c:ptCount val="11"/>
                <c:pt idx="0">
                  <c:v>Politická reklama by měla být etická, slušná</c:v>
                </c:pt>
                <c:pt idx="1">
                  <c:v>Politická reklama by neměla šířit dezinformace</c:v>
                </c:pt>
                <c:pt idx="2">
                  <c:v>Politická reklama jen slibuje a sliby neplní</c:v>
                </c:pt>
                <c:pt idx="3">
                  <c:v>Politickou reklamu by měly  kontrolovat odpovědné orgány </c:v>
                </c:pt>
                <c:pt idx="4">
                  <c:v>Politická reklama je samozřejmou součástí voleb</c:v>
                </c:pt>
                <c:pt idx="5">
                  <c:v>Politická reklama ovlivňuje volební výsledky</c:v>
                </c:pt>
                <c:pt idx="6">
                  <c:v>Politická reklama mně vadí víc než komerční</c:v>
                </c:pt>
                <c:pt idx="7">
                  <c:v>Vzhledem ke svobodě slova může politická reklama obsahovat i ne zcela podložená nebo ověřená tvrzení</c:v>
                </c:pt>
                <c:pt idx="8">
                  <c:v>Politická reklama mě zajímá</c:v>
                </c:pt>
                <c:pt idx="9">
                  <c:v>Politická reklama mě ovlivnila při hlasování u voleb</c:v>
                </c:pt>
                <c:pt idx="10">
                  <c:v>Slibům z politické reklamy věřím</c:v>
                </c:pt>
              </c:strCache>
            </c:strRef>
          </c:cat>
          <c:val>
            <c:numRef>
              <c:f>List1!$B$2:$B$12</c:f>
              <c:numCache>
                <c:formatCode>###0</c:formatCode>
                <c:ptCount val="11"/>
                <c:pt idx="0">
                  <c:v>88.6</c:v>
                </c:pt>
                <c:pt idx="1">
                  <c:v>87.8</c:v>
                </c:pt>
                <c:pt idx="2">
                  <c:v>83.8</c:v>
                </c:pt>
                <c:pt idx="3">
                  <c:v>76.5</c:v>
                </c:pt>
                <c:pt idx="4">
                  <c:v>73.2</c:v>
                </c:pt>
                <c:pt idx="5">
                  <c:v>72.2</c:v>
                </c:pt>
                <c:pt idx="6">
                  <c:v>68</c:v>
                </c:pt>
                <c:pt idx="7">
                  <c:v>38.700000000000003</c:v>
                </c:pt>
                <c:pt idx="8">
                  <c:v>25.7</c:v>
                </c:pt>
                <c:pt idx="9">
                  <c:v>16.600000000000001</c:v>
                </c:pt>
                <c:pt idx="10">
                  <c:v>15.8</c:v>
                </c:pt>
              </c:numCache>
            </c:numRef>
          </c:val>
          <c:extLst>
            <c:ext xmlns:c16="http://schemas.microsoft.com/office/drawing/2014/chart" uri="{C3380CC4-5D6E-409C-BE32-E72D297353CC}">
              <c16:uniqueId val="{00000000-7C64-4944-B6D2-F2ACD965D301}"/>
            </c:ext>
          </c:extLst>
        </c:ser>
        <c:dLbls>
          <c:showLegendKey val="0"/>
          <c:showVal val="0"/>
          <c:showCatName val="0"/>
          <c:showSerName val="0"/>
          <c:showPercent val="0"/>
          <c:showBubbleSize val="0"/>
        </c:dLbls>
        <c:gapWidth val="65"/>
        <c:axId val="542358536"/>
        <c:axId val="542352264"/>
      </c:barChart>
      <c:catAx>
        <c:axId val="542358536"/>
        <c:scaling>
          <c:orientation val="maxMin"/>
        </c:scaling>
        <c:delete val="0"/>
        <c:axPos val="l"/>
        <c:numFmt formatCode="General" sourceLinked="0"/>
        <c:majorTickMark val="out"/>
        <c:minorTickMark val="none"/>
        <c:tickLblPos val="nextTo"/>
        <c:txPr>
          <a:bodyPr/>
          <a:lstStyle/>
          <a:p>
            <a:pPr>
              <a:defRPr sz="1000"/>
            </a:pPr>
            <a:endParaRPr lang="cs-CZ"/>
          </a:p>
        </c:txPr>
        <c:crossAx val="542352264"/>
        <c:crosses val="autoZero"/>
        <c:auto val="1"/>
        <c:lblAlgn val="ctr"/>
        <c:lblOffset val="100"/>
        <c:noMultiLvlLbl val="0"/>
      </c:catAx>
      <c:valAx>
        <c:axId val="542352264"/>
        <c:scaling>
          <c:orientation val="minMax"/>
          <c:max val="100"/>
        </c:scaling>
        <c:delete val="0"/>
        <c:axPos val="b"/>
        <c:numFmt formatCode="###0" sourceLinked="1"/>
        <c:majorTickMark val="out"/>
        <c:minorTickMark val="none"/>
        <c:tickLblPos val="nextTo"/>
        <c:txPr>
          <a:bodyPr/>
          <a:lstStyle/>
          <a:p>
            <a:pPr>
              <a:defRPr sz="900"/>
            </a:pPr>
            <a:endParaRPr lang="cs-CZ"/>
          </a:p>
        </c:txPr>
        <c:crossAx val="542358536"/>
        <c:crosses val="max"/>
        <c:crossBetween val="between"/>
        <c:majorUnit val="20"/>
      </c:valAx>
    </c:plotArea>
    <c:plotVisOnly val="1"/>
    <c:dispBlanksAs val="gap"/>
    <c:showDLblsOverMax val="0"/>
  </c:chart>
  <c:txPr>
    <a:bodyPr/>
    <a:lstStyle/>
    <a:p>
      <a:pPr>
        <a:defRPr sz="1200"/>
      </a:pPr>
      <a:endParaRPr lang="cs-CZ"/>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80" b="1" i="0" u="none" strike="noStrike" kern="1200" baseline="0">
                <a:solidFill>
                  <a:srgbClr val="595959"/>
                </a:solidFill>
                <a:latin typeface="+mn-lt"/>
                <a:ea typeface="+mn-ea"/>
                <a:cs typeface="+mn-cs"/>
              </a:defRPr>
            </a:pPr>
            <a:r>
              <a:rPr lang="cs-CZ" sz="1400" b="1" i="0" kern="1200" baseline="0" dirty="0">
                <a:solidFill>
                  <a:schemeClr val="tx1"/>
                </a:solidFill>
              </a:rPr>
              <a:t>Dle věku a vzdělání</a:t>
            </a:r>
          </a:p>
          <a:p>
            <a:pPr marL="0" marR="0" indent="0" algn="ctr" defTabSz="914400" rtl="0" eaLnBrk="1" fontAlgn="auto" latinLnBrk="0" hangingPunct="1">
              <a:lnSpc>
                <a:spcPct val="100000"/>
              </a:lnSpc>
              <a:spcBef>
                <a:spcPts val="0"/>
              </a:spcBef>
              <a:spcAft>
                <a:spcPts val="0"/>
              </a:spcAft>
              <a:buClrTx/>
              <a:buSzTx/>
              <a:buFontTx/>
              <a:buNone/>
              <a:tabLst/>
              <a:defRPr sz="1080" b="1" i="0" u="none" strike="noStrike" kern="1200" baseline="0">
                <a:solidFill>
                  <a:srgbClr val="595959"/>
                </a:solidFill>
                <a:latin typeface="+mn-lt"/>
                <a:ea typeface="+mn-ea"/>
                <a:cs typeface="+mn-cs"/>
              </a:defRPr>
            </a:pPr>
            <a:r>
              <a:rPr lang="cs-CZ" sz="1050" b="0" i="1" kern="1200" baseline="0" dirty="0">
                <a:solidFill>
                  <a:srgbClr val="595959"/>
                </a:solidFill>
              </a:rPr>
              <a:t>(data v %, n=1000)</a:t>
            </a:r>
            <a:endParaRPr lang="cs-CZ" sz="1400" dirty="0"/>
          </a:p>
        </c:rich>
      </c:tx>
      <c:layout>
        <c:manualLayout>
          <c:xMode val="edge"/>
          <c:yMode val="edge"/>
          <c:x val="0.34472429860255793"/>
          <c:y val="6.941100630911988E-3"/>
        </c:manualLayout>
      </c:layout>
      <c:overlay val="0"/>
    </c:title>
    <c:autoTitleDeleted val="0"/>
    <c:plotArea>
      <c:layout>
        <c:manualLayout>
          <c:layoutTarget val="inner"/>
          <c:xMode val="edge"/>
          <c:yMode val="edge"/>
          <c:x val="0.10362274562085694"/>
          <c:y val="0.20774532216112102"/>
          <c:w val="0.93307884272120611"/>
          <c:h val="0.6042216989622804"/>
        </c:manualLayout>
      </c:layout>
      <c:barChart>
        <c:barDir val="col"/>
        <c:grouping val="percentStacked"/>
        <c:varyColors val="0"/>
        <c:ser>
          <c:idx val="0"/>
          <c:order val="0"/>
          <c:tx>
            <c:strRef>
              <c:f>List1!$B$1</c:f>
              <c:strCache>
                <c:ptCount val="1"/>
                <c:pt idx="0">
                  <c:v>Pol. reklama by neměla šířit dezinfo, může obsahovat nepodlož. tvrzení</c:v>
                </c:pt>
              </c:strCache>
            </c:strRef>
          </c:tx>
          <c:spPr>
            <a:solidFill>
              <a:srgbClr val="5BB531"/>
            </a:solidFill>
          </c:spPr>
          <c:invertIfNegative val="0"/>
          <c:dLbls>
            <c:dLbl>
              <c:idx val="2"/>
              <c:layout>
                <c:manualLayout>
                  <c:x val="0"/>
                  <c:y val="9.37598368699774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18-4FD2-93E1-F374671D31B6}"/>
                </c:ext>
              </c:extLst>
            </c:dLbl>
            <c:dLbl>
              <c:idx val="3"/>
              <c:spPr>
                <a:noFill/>
                <a:ln>
                  <a:noFill/>
                </a:ln>
                <a:effectLst/>
              </c:spPr>
              <c:txPr>
                <a:bodyPr/>
                <a:lstStyle/>
                <a:p>
                  <a:pPr>
                    <a:defRPr sz="1000" b="1">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0-89DB-41AC-9717-309AAB8CE5C8}"/>
                </c:ext>
              </c:extLst>
            </c:dLbl>
            <c:dLbl>
              <c:idx val="5"/>
              <c:spPr>
                <a:noFill/>
                <a:ln>
                  <a:noFill/>
                </a:ln>
                <a:effectLst/>
              </c:spPr>
              <c:txPr>
                <a:bodyPr/>
                <a:lstStyle/>
                <a:p>
                  <a:pPr>
                    <a:defRPr sz="1000" b="1">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1-89DB-41AC-9717-309AAB8CE5C8}"/>
                </c:ext>
              </c:extLst>
            </c:dLbl>
            <c:dLbl>
              <c:idx val="6"/>
              <c:spPr>
                <a:noFill/>
                <a:ln>
                  <a:noFill/>
                </a:ln>
                <a:effectLst/>
              </c:spPr>
              <c:txPr>
                <a:bodyPr/>
                <a:lstStyle/>
                <a:p>
                  <a:pPr>
                    <a:defRPr sz="1000" b="1">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2-89DB-41AC-9717-309AAB8CE5C8}"/>
                </c:ext>
              </c:extLst>
            </c:dLbl>
            <c:dLbl>
              <c:idx val="7"/>
              <c:spPr>
                <a:noFill/>
                <a:ln>
                  <a:noFill/>
                </a:ln>
                <a:effectLst/>
              </c:spPr>
              <c:txPr>
                <a:bodyPr/>
                <a:lstStyle/>
                <a:p>
                  <a:pPr>
                    <a:defRPr sz="1000" b="1">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3-89DB-41AC-9717-309AAB8CE5C8}"/>
                </c:ext>
              </c:extLst>
            </c:dLbl>
            <c:spPr>
              <a:noFill/>
              <a:ln>
                <a:noFill/>
              </a:ln>
              <a:effectLst/>
            </c:spPr>
            <c:txPr>
              <a:bodyPr/>
              <a:lstStyle/>
              <a:p>
                <a:pPr>
                  <a:defRPr sz="10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Celkem</c:v>
                </c:pt>
                <c:pt idx="2">
                  <c:v>16 - 29 let</c:v>
                </c:pt>
                <c:pt idx="3">
                  <c:v>30 - 44 let</c:v>
                </c:pt>
                <c:pt idx="4">
                  <c:v>45 - 59 let</c:v>
                </c:pt>
                <c:pt idx="5">
                  <c:v>60 a více let</c:v>
                </c:pt>
                <c:pt idx="6">
                  <c:v>ZŠ</c:v>
                </c:pt>
                <c:pt idx="7">
                  <c:v>SŠ</c:v>
                </c:pt>
                <c:pt idx="8">
                  <c:v>VŠ</c:v>
                </c:pt>
              </c:strCache>
            </c:strRef>
          </c:cat>
          <c:val>
            <c:numRef>
              <c:f>List1!$B$2:$B$10</c:f>
              <c:numCache>
                <c:formatCode>General</c:formatCode>
                <c:ptCount val="9"/>
                <c:pt idx="0" formatCode="###0">
                  <c:v>34.9</c:v>
                </c:pt>
                <c:pt idx="2" formatCode="0">
                  <c:v>37.671232876712331</c:v>
                </c:pt>
                <c:pt idx="3" formatCode="0">
                  <c:v>41.153846153846153</c:v>
                </c:pt>
                <c:pt idx="4" formatCode="0">
                  <c:v>35.869565217391305</c:v>
                </c:pt>
                <c:pt idx="5" formatCode="0">
                  <c:v>27.672955974842768</c:v>
                </c:pt>
                <c:pt idx="6" formatCode="0">
                  <c:v>40.449438202247187</c:v>
                </c:pt>
                <c:pt idx="7" formatCode="0">
                  <c:v>30.303030303030305</c:v>
                </c:pt>
                <c:pt idx="8" formatCode="0">
                  <c:v>30.729166666666668</c:v>
                </c:pt>
              </c:numCache>
            </c:numRef>
          </c:val>
          <c:extLst>
            <c:ext xmlns:c16="http://schemas.microsoft.com/office/drawing/2014/chart" uri="{C3380CC4-5D6E-409C-BE32-E72D297353CC}">
              <c16:uniqueId val="{00000001-EC18-4FD2-93E1-F374671D31B6}"/>
            </c:ext>
          </c:extLst>
        </c:ser>
        <c:ser>
          <c:idx val="1"/>
          <c:order val="1"/>
          <c:tx>
            <c:strRef>
              <c:f>List1!$C$1</c:f>
              <c:strCache>
                <c:ptCount val="1"/>
                <c:pt idx="0">
                  <c:v>Pol. reklama by neměla šířit dezinfo, nemůže obsahovat nepodlož. tvrzení</c:v>
                </c:pt>
              </c:strCache>
            </c:strRef>
          </c:tx>
          <c:spPr>
            <a:solidFill>
              <a:schemeClr val="accent6">
                <a:lumMod val="40000"/>
                <a:lumOff val="60000"/>
              </a:schemeClr>
            </a:solidFill>
          </c:spPr>
          <c:invertIfNegative val="0"/>
          <c:dLbls>
            <c:dLbl>
              <c:idx val="3"/>
              <c:spPr>
                <a:noFill/>
                <a:ln>
                  <a:noFill/>
                </a:ln>
                <a:effectLst/>
              </c:spPr>
              <c:txPr>
                <a:bodyPr/>
                <a:lstStyle/>
                <a:p>
                  <a:pPr>
                    <a:defRPr sz="1000" b="1">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4-89DB-41AC-9717-309AAB8CE5C8}"/>
                </c:ext>
              </c:extLst>
            </c:dLbl>
            <c:dLbl>
              <c:idx val="5"/>
              <c:spPr>
                <a:noFill/>
                <a:ln>
                  <a:noFill/>
                </a:ln>
                <a:effectLst/>
              </c:spPr>
              <c:txPr>
                <a:bodyPr/>
                <a:lstStyle/>
                <a:p>
                  <a:pPr>
                    <a:defRPr sz="1000" b="1">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5-89DB-41AC-9717-309AAB8CE5C8}"/>
                </c:ext>
              </c:extLst>
            </c:dLbl>
            <c:dLbl>
              <c:idx val="6"/>
              <c:spPr>
                <a:noFill/>
                <a:ln>
                  <a:noFill/>
                </a:ln>
                <a:effectLst/>
              </c:spPr>
              <c:txPr>
                <a:bodyPr/>
                <a:lstStyle/>
                <a:p>
                  <a:pPr>
                    <a:defRPr sz="1000" b="1">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6-89DB-41AC-9717-309AAB8CE5C8}"/>
                </c:ext>
              </c:extLst>
            </c:dLbl>
            <c:dLbl>
              <c:idx val="7"/>
              <c:spPr>
                <a:noFill/>
                <a:ln>
                  <a:noFill/>
                </a:ln>
                <a:effectLst/>
              </c:spPr>
              <c:txPr>
                <a:bodyPr/>
                <a:lstStyle/>
                <a:p>
                  <a:pPr>
                    <a:defRPr sz="1000" b="1">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7-89DB-41AC-9717-309AAB8CE5C8}"/>
                </c:ext>
              </c:extLst>
            </c:dLbl>
            <c:dLbl>
              <c:idx val="8"/>
              <c:spPr>
                <a:noFill/>
                <a:ln>
                  <a:noFill/>
                </a:ln>
                <a:effectLst/>
              </c:spPr>
              <c:txPr>
                <a:bodyPr/>
                <a:lstStyle/>
                <a:p>
                  <a:pPr>
                    <a:defRPr sz="1000" b="1">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8-89DB-41AC-9717-309AAB8CE5C8}"/>
                </c:ext>
              </c:extLst>
            </c:dLbl>
            <c:spPr>
              <a:noFill/>
              <a:ln>
                <a:noFill/>
              </a:ln>
              <a:effectLst/>
            </c:spPr>
            <c:txPr>
              <a:bodyPr/>
              <a:lstStyle/>
              <a:p>
                <a:pPr>
                  <a:defRPr sz="1000" b="1">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Celkem</c:v>
                </c:pt>
                <c:pt idx="2">
                  <c:v>16 - 29 let</c:v>
                </c:pt>
                <c:pt idx="3">
                  <c:v>30 - 44 let</c:v>
                </c:pt>
                <c:pt idx="4">
                  <c:v>45 - 59 let</c:v>
                </c:pt>
                <c:pt idx="5">
                  <c:v>60 a více let</c:v>
                </c:pt>
                <c:pt idx="6">
                  <c:v>ZŠ</c:v>
                </c:pt>
                <c:pt idx="7">
                  <c:v>SŠ</c:v>
                </c:pt>
                <c:pt idx="8">
                  <c:v>VŠ</c:v>
                </c:pt>
              </c:strCache>
            </c:strRef>
          </c:cat>
          <c:val>
            <c:numRef>
              <c:f>List1!$C$2:$C$10</c:f>
              <c:numCache>
                <c:formatCode>General</c:formatCode>
                <c:ptCount val="9"/>
                <c:pt idx="0" formatCode="###0">
                  <c:v>52.900000000000006</c:v>
                </c:pt>
                <c:pt idx="2" formatCode="0">
                  <c:v>49.315068493150683</c:v>
                </c:pt>
                <c:pt idx="3" formatCode="0">
                  <c:v>39.230769230769234</c:v>
                </c:pt>
                <c:pt idx="4" formatCode="0">
                  <c:v>54.710144927536234</c:v>
                </c:pt>
                <c:pt idx="5" formatCode="0">
                  <c:v>64.15094339622641</c:v>
                </c:pt>
                <c:pt idx="6" formatCode="0">
                  <c:v>42.471910112359552</c:v>
                </c:pt>
                <c:pt idx="7" formatCode="0">
                  <c:v>61.707988980716252</c:v>
                </c:pt>
                <c:pt idx="8" formatCode="0">
                  <c:v>60.416666666666664</c:v>
                </c:pt>
              </c:numCache>
            </c:numRef>
          </c:val>
          <c:extLst>
            <c:ext xmlns:c16="http://schemas.microsoft.com/office/drawing/2014/chart" uri="{C3380CC4-5D6E-409C-BE32-E72D297353CC}">
              <c16:uniqueId val="{00000002-EC18-4FD2-93E1-F374671D31B6}"/>
            </c:ext>
          </c:extLst>
        </c:ser>
        <c:ser>
          <c:idx val="5"/>
          <c:order val="2"/>
          <c:tx>
            <c:strRef>
              <c:f>List1!$G$1</c:f>
              <c:strCache>
                <c:ptCount val="1"/>
              </c:strCache>
            </c:strRef>
          </c:tx>
          <c:spPr>
            <a:solidFill>
              <a:schemeClr val="bg1">
                <a:lumMod val="75000"/>
              </a:schemeClr>
            </a:solidFill>
          </c:spPr>
          <c:invertIfNegative val="0"/>
          <c:dLbls>
            <c:spPr>
              <a:noFill/>
              <a:ln>
                <a:noFill/>
              </a:ln>
              <a:effectLst/>
            </c:spPr>
            <c:txPr>
              <a:bodyPr/>
              <a:lstStyle/>
              <a:p>
                <a:pPr algn="ctr">
                  <a:defRPr lang="cs-CZ" sz="10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Celkem</c:v>
                </c:pt>
                <c:pt idx="2">
                  <c:v>16 - 29 let</c:v>
                </c:pt>
                <c:pt idx="3">
                  <c:v>30 - 44 let</c:v>
                </c:pt>
                <c:pt idx="4">
                  <c:v>45 - 59 let</c:v>
                </c:pt>
                <c:pt idx="5">
                  <c:v>60 a více let</c:v>
                </c:pt>
                <c:pt idx="6">
                  <c:v>ZŠ</c:v>
                </c:pt>
                <c:pt idx="7">
                  <c:v>SŠ</c:v>
                </c:pt>
                <c:pt idx="8">
                  <c:v>VŠ</c:v>
                </c:pt>
              </c:strCache>
            </c:strRef>
          </c:cat>
          <c:val>
            <c:numRef>
              <c:f>List1!$G$2:$G$7</c:f>
              <c:numCache>
                <c:formatCode>General</c:formatCode>
                <c:ptCount val="6"/>
              </c:numCache>
            </c:numRef>
          </c:val>
          <c:extLst>
            <c:ext xmlns:c16="http://schemas.microsoft.com/office/drawing/2014/chart" uri="{C3380CC4-5D6E-409C-BE32-E72D297353CC}">
              <c16:uniqueId val="{00000007-EC18-4FD2-93E1-F374671D31B6}"/>
            </c:ext>
          </c:extLst>
        </c:ser>
        <c:ser>
          <c:idx val="4"/>
          <c:order val="3"/>
          <c:tx>
            <c:strRef>
              <c:f>List1!$D$1</c:f>
              <c:strCache>
                <c:ptCount val="1"/>
                <c:pt idx="0">
                  <c:v>Pol. reklama může šířit dezinfo, nemůže obsahovat nepodlož. tvrzení</c:v>
                </c:pt>
              </c:strCache>
            </c:strRef>
          </c:tx>
          <c:spPr>
            <a:solidFill>
              <a:srgbClr val="F2A58A"/>
            </a:solidFill>
            <a:ln>
              <a:no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EC18-4FD2-93E1-F374671D31B6}"/>
                </c:ext>
              </c:extLst>
            </c:dLbl>
            <c:dLbl>
              <c:idx val="3"/>
              <c:spPr>
                <a:noFill/>
                <a:ln>
                  <a:noFill/>
                </a:ln>
                <a:effectLst/>
              </c:spPr>
              <c:txPr>
                <a:bodyPr/>
                <a:lstStyle/>
                <a:p>
                  <a:pPr>
                    <a:defRPr sz="1000" b="1">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9-89DB-41AC-9717-309AAB8CE5C8}"/>
                </c:ext>
              </c:extLst>
            </c:dLbl>
            <c:dLbl>
              <c:idx val="6"/>
              <c:spPr>
                <a:noFill/>
                <a:ln>
                  <a:noFill/>
                </a:ln>
                <a:effectLst/>
              </c:spPr>
              <c:txPr>
                <a:bodyPr/>
                <a:lstStyle/>
                <a:p>
                  <a:pPr>
                    <a:defRPr sz="1000" b="1">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A-89DB-41AC-9717-309AAB8CE5C8}"/>
                </c:ext>
              </c:extLst>
            </c:dLbl>
            <c:dLbl>
              <c:idx val="7"/>
              <c:spPr>
                <a:noFill/>
                <a:ln>
                  <a:noFill/>
                </a:ln>
                <a:effectLst/>
              </c:spPr>
              <c:txPr>
                <a:bodyPr/>
                <a:lstStyle/>
                <a:p>
                  <a:pPr>
                    <a:defRPr sz="1000" b="1">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B-89DB-41AC-9717-309AAB8CE5C8}"/>
                </c:ext>
              </c:extLst>
            </c:dLbl>
            <c:spPr>
              <a:noFill/>
              <a:ln>
                <a:noFill/>
              </a:ln>
              <a:effectLst/>
            </c:spPr>
            <c:txPr>
              <a:bodyPr/>
              <a:lstStyle/>
              <a:p>
                <a:pPr>
                  <a:defRPr sz="1000" b="1">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Celkem</c:v>
                </c:pt>
                <c:pt idx="2">
                  <c:v>16 - 29 let</c:v>
                </c:pt>
                <c:pt idx="3">
                  <c:v>30 - 44 let</c:v>
                </c:pt>
                <c:pt idx="4">
                  <c:v>45 - 59 let</c:v>
                </c:pt>
                <c:pt idx="5">
                  <c:v>60 a více let</c:v>
                </c:pt>
                <c:pt idx="6">
                  <c:v>ZŠ</c:v>
                </c:pt>
                <c:pt idx="7">
                  <c:v>SŠ</c:v>
                </c:pt>
                <c:pt idx="8">
                  <c:v>VŠ</c:v>
                </c:pt>
              </c:strCache>
            </c:strRef>
          </c:cat>
          <c:val>
            <c:numRef>
              <c:f>List1!$D$2:$D$10</c:f>
              <c:numCache>
                <c:formatCode>General</c:formatCode>
                <c:ptCount val="9"/>
                <c:pt idx="0" formatCode="###0">
                  <c:v>8.4</c:v>
                </c:pt>
                <c:pt idx="2" formatCode="0">
                  <c:v>8.9041095890410951</c:v>
                </c:pt>
                <c:pt idx="3" formatCode="0">
                  <c:v>11.923076923076923</c:v>
                </c:pt>
                <c:pt idx="4" formatCode="0">
                  <c:v>6.8840579710144931</c:v>
                </c:pt>
                <c:pt idx="5" formatCode="0">
                  <c:v>6.6037735849056602</c:v>
                </c:pt>
                <c:pt idx="6" formatCode="0">
                  <c:v>11.910112359550562</c:v>
                </c:pt>
                <c:pt idx="7" formatCode="0">
                  <c:v>5.5096418732782375</c:v>
                </c:pt>
                <c:pt idx="8" formatCode="0">
                  <c:v>5.7291666666666661</c:v>
                </c:pt>
              </c:numCache>
            </c:numRef>
          </c:val>
          <c:extLst>
            <c:ext xmlns:c16="http://schemas.microsoft.com/office/drawing/2014/chart" uri="{C3380CC4-5D6E-409C-BE32-E72D297353CC}">
              <c16:uniqueId val="{00000004-EC18-4FD2-93E1-F374671D31B6}"/>
            </c:ext>
          </c:extLst>
        </c:ser>
        <c:ser>
          <c:idx val="2"/>
          <c:order val="4"/>
          <c:tx>
            <c:strRef>
              <c:f>List1!$E$1</c:f>
              <c:strCache>
                <c:ptCount val="1"/>
                <c:pt idx="0">
                  <c:v>Pol. reklama může šířit dezinfo, může obsahovat nepodlož. tvrzení</c:v>
                </c:pt>
              </c:strCache>
            </c:strRef>
          </c:tx>
          <c:spPr>
            <a:solidFill>
              <a:srgbClr val="C00000"/>
            </a:solidFill>
          </c:spPr>
          <c:invertIfNegative val="0"/>
          <c:dLbls>
            <c:dLbl>
              <c:idx val="3"/>
              <c:spPr>
                <a:noFill/>
                <a:ln>
                  <a:noFill/>
                </a:ln>
                <a:effectLst/>
              </c:spPr>
              <c:txPr>
                <a:bodyPr/>
                <a:lstStyle/>
                <a:p>
                  <a:pPr>
                    <a:defRPr sz="1000" b="1">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C-89DB-41AC-9717-309AAB8CE5C8}"/>
                </c:ext>
              </c:extLst>
            </c:dLbl>
            <c:dLbl>
              <c:idx val="5"/>
              <c:spPr>
                <a:noFill/>
                <a:ln>
                  <a:noFill/>
                </a:ln>
                <a:effectLst/>
              </c:spPr>
              <c:txPr>
                <a:bodyPr/>
                <a:lstStyle/>
                <a:p>
                  <a:pPr>
                    <a:defRPr sz="1000" b="1">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D-89DB-41AC-9717-309AAB8CE5C8}"/>
                </c:ext>
              </c:extLst>
            </c:dLbl>
            <c:dLbl>
              <c:idx val="6"/>
              <c:spPr>
                <a:noFill/>
                <a:ln>
                  <a:noFill/>
                </a:ln>
                <a:effectLst/>
              </c:spPr>
              <c:txPr>
                <a:bodyPr/>
                <a:lstStyle/>
                <a:p>
                  <a:pPr>
                    <a:defRPr sz="1000" b="1">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E-89DB-41AC-9717-309AAB8CE5C8}"/>
                </c:ext>
              </c:extLst>
            </c:dLbl>
            <c:spPr>
              <a:noFill/>
              <a:ln>
                <a:noFill/>
              </a:ln>
              <a:effectLst/>
            </c:spPr>
            <c:txPr>
              <a:bodyPr/>
              <a:lstStyle/>
              <a:p>
                <a:pPr>
                  <a:defRPr sz="10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Celkem</c:v>
                </c:pt>
                <c:pt idx="2">
                  <c:v>16 - 29 let</c:v>
                </c:pt>
                <c:pt idx="3">
                  <c:v>30 - 44 let</c:v>
                </c:pt>
                <c:pt idx="4">
                  <c:v>45 - 59 let</c:v>
                </c:pt>
                <c:pt idx="5">
                  <c:v>60 a více let</c:v>
                </c:pt>
                <c:pt idx="6">
                  <c:v>ZŠ</c:v>
                </c:pt>
                <c:pt idx="7">
                  <c:v>SŠ</c:v>
                </c:pt>
                <c:pt idx="8">
                  <c:v>VŠ</c:v>
                </c:pt>
              </c:strCache>
            </c:strRef>
          </c:cat>
          <c:val>
            <c:numRef>
              <c:f>List1!$E$2:$E$10</c:f>
              <c:numCache>
                <c:formatCode>General</c:formatCode>
                <c:ptCount val="9"/>
                <c:pt idx="0" formatCode="###0">
                  <c:v>3.8</c:v>
                </c:pt>
                <c:pt idx="2" formatCode="0">
                  <c:v>4.10958904109589</c:v>
                </c:pt>
                <c:pt idx="3" formatCode="0">
                  <c:v>7.6923076923076925</c:v>
                </c:pt>
                <c:pt idx="4" formatCode="0">
                  <c:v>2.5362318840579712</c:v>
                </c:pt>
                <c:pt idx="5" formatCode="0">
                  <c:v>1.5723270440251573</c:v>
                </c:pt>
                <c:pt idx="6" formatCode="0">
                  <c:v>5.1685393258426959</c:v>
                </c:pt>
                <c:pt idx="7" formatCode="0">
                  <c:v>2.4793388429752068</c:v>
                </c:pt>
                <c:pt idx="8" formatCode="0">
                  <c:v>3.125</c:v>
                </c:pt>
              </c:numCache>
            </c:numRef>
          </c:val>
          <c:extLst>
            <c:ext xmlns:c16="http://schemas.microsoft.com/office/drawing/2014/chart" uri="{C3380CC4-5D6E-409C-BE32-E72D297353CC}">
              <c16:uniqueId val="{00000005-EC18-4FD2-93E1-F374671D31B6}"/>
            </c:ext>
          </c:extLst>
        </c:ser>
        <c:ser>
          <c:idx val="3"/>
          <c:order val="5"/>
          <c:tx>
            <c:strRef>
              <c:f>List1!$F$1</c:f>
              <c:strCache>
                <c:ptCount val="1"/>
                <c:pt idx="0">
                  <c:v>Sloupec1</c:v>
                </c:pt>
              </c:strCache>
            </c:strRef>
          </c:tx>
          <c:spPr>
            <a:solidFill>
              <a:srgbClr val="C00000"/>
            </a:solidFill>
          </c:spPr>
          <c:invertIfNegative val="0"/>
          <c:dLbls>
            <c:spPr>
              <a:noFill/>
              <a:ln>
                <a:noFill/>
              </a:ln>
              <a:effectLst/>
            </c:spPr>
            <c:txPr>
              <a:bodyPr/>
              <a:lstStyle/>
              <a:p>
                <a:pPr algn="ctr">
                  <a:defRPr lang="cs-CZ" sz="10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Celkem</c:v>
                </c:pt>
                <c:pt idx="2">
                  <c:v>16 - 29 let</c:v>
                </c:pt>
                <c:pt idx="3">
                  <c:v>30 - 44 let</c:v>
                </c:pt>
                <c:pt idx="4">
                  <c:v>45 - 59 let</c:v>
                </c:pt>
                <c:pt idx="5">
                  <c:v>60 a více let</c:v>
                </c:pt>
                <c:pt idx="6">
                  <c:v>ZŠ</c:v>
                </c:pt>
                <c:pt idx="7">
                  <c:v>SŠ</c:v>
                </c:pt>
                <c:pt idx="8">
                  <c:v>VŠ</c:v>
                </c:pt>
              </c:strCache>
            </c:strRef>
          </c:cat>
          <c:val>
            <c:numRef>
              <c:f>List1!$F$2:$F$10</c:f>
              <c:numCache>
                <c:formatCode>General</c:formatCode>
                <c:ptCount val="9"/>
              </c:numCache>
            </c:numRef>
          </c:val>
          <c:extLst>
            <c:ext xmlns:c16="http://schemas.microsoft.com/office/drawing/2014/chart" uri="{C3380CC4-5D6E-409C-BE32-E72D297353CC}">
              <c16:uniqueId val="{00000006-EC18-4FD2-93E1-F374671D31B6}"/>
            </c:ext>
          </c:extLst>
        </c:ser>
        <c:dLbls>
          <c:showLegendKey val="0"/>
          <c:showVal val="0"/>
          <c:showCatName val="0"/>
          <c:showSerName val="0"/>
          <c:showPercent val="0"/>
          <c:showBubbleSize val="0"/>
        </c:dLbls>
        <c:gapWidth val="65"/>
        <c:overlap val="100"/>
        <c:axId val="542356576"/>
        <c:axId val="542356968"/>
      </c:barChart>
      <c:catAx>
        <c:axId val="542356576"/>
        <c:scaling>
          <c:orientation val="minMax"/>
        </c:scaling>
        <c:delete val="0"/>
        <c:axPos val="b"/>
        <c:numFmt formatCode="General" sourceLinked="0"/>
        <c:majorTickMark val="out"/>
        <c:minorTickMark val="none"/>
        <c:tickLblPos val="nextTo"/>
        <c:txPr>
          <a:bodyPr/>
          <a:lstStyle/>
          <a:p>
            <a:pPr>
              <a:defRPr sz="900"/>
            </a:pPr>
            <a:endParaRPr lang="cs-CZ"/>
          </a:p>
        </c:txPr>
        <c:crossAx val="542356968"/>
        <c:crossesAt val="0"/>
        <c:auto val="1"/>
        <c:lblAlgn val="ctr"/>
        <c:lblOffset val="100"/>
        <c:noMultiLvlLbl val="0"/>
      </c:catAx>
      <c:valAx>
        <c:axId val="542356968"/>
        <c:scaling>
          <c:orientation val="minMax"/>
        </c:scaling>
        <c:delete val="0"/>
        <c:axPos val="r"/>
        <c:majorGridlines>
          <c:spPr>
            <a:ln>
              <a:prstDash val="sysDot"/>
            </a:ln>
          </c:spPr>
        </c:majorGridlines>
        <c:numFmt formatCode="0%" sourceLinked="1"/>
        <c:majorTickMark val="none"/>
        <c:minorTickMark val="none"/>
        <c:tickLblPos val="low"/>
        <c:crossAx val="542356576"/>
        <c:crosses val="max"/>
        <c:crossBetween val="between"/>
        <c:majorUnit val="0.2"/>
        <c:minorUnit val="2.0000000000000011E-2"/>
      </c:valAx>
    </c:plotArea>
    <c:plotVisOnly val="1"/>
    <c:dispBlanksAs val="gap"/>
    <c:showDLblsOverMax val="0"/>
  </c:chart>
  <c:txPr>
    <a:bodyPr/>
    <a:lstStyle/>
    <a:p>
      <a:pPr>
        <a:defRPr sz="9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200" cap="all" baseline="0" dirty="0"/>
              <a:t>Nákup</a:t>
            </a:r>
            <a:r>
              <a:rPr lang="cs-CZ" sz="1200" dirty="0"/>
              <a:t> na základě reklamy</a:t>
            </a:r>
            <a:endParaRPr lang="cs-CZ" sz="1200" baseline="0" dirty="0"/>
          </a:p>
          <a:p>
            <a:pPr>
              <a:defRPr/>
            </a:pPr>
            <a:r>
              <a:rPr lang="cs-CZ" sz="1050" b="0" i="1" baseline="0" dirty="0"/>
              <a:t>(% kladných odpovědí, n=1000)</a:t>
            </a:r>
            <a:endParaRPr lang="cs-CZ" sz="1050" b="0" i="1" dirty="0"/>
          </a:p>
        </c:rich>
      </c:tx>
      <c:layout>
        <c:manualLayout>
          <c:xMode val="edge"/>
          <c:yMode val="edge"/>
          <c:x val="0.28961558861693287"/>
          <c:y val="2.6954399961565831E-2"/>
        </c:manualLayout>
      </c:layout>
      <c:overlay val="0"/>
    </c:title>
    <c:autoTitleDeleted val="0"/>
    <c:plotArea>
      <c:layout>
        <c:manualLayout>
          <c:layoutTarget val="inner"/>
          <c:xMode val="edge"/>
          <c:yMode val="edge"/>
          <c:x val="0.33462100949598106"/>
          <c:y val="0.11070879511886067"/>
          <c:w val="0.44121207665570883"/>
          <c:h val="0.67411898677924653"/>
        </c:manualLayout>
      </c:layout>
      <c:barChart>
        <c:barDir val="bar"/>
        <c:grouping val="clustered"/>
        <c:varyColors val="0"/>
        <c:ser>
          <c:idx val="0"/>
          <c:order val="0"/>
          <c:tx>
            <c:strRef>
              <c:f>List1!$B$1</c:f>
              <c:strCache>
                <c:ptCount val="1"/>
                <c:pt idx="0">
                  <c:v>Ano</c:v>
                </c:pt>
              </c:strCache>
            </c:strRef>
          </c:tx>
          <c:spPr>
            <a:solidFill>
              <a:schemeClr val="accent6"/>
            </a:solidFill>
          </c:spPr>
          <c:invertIfNegative val="0"/>
          <c:dLbls>
            <c:dLbl>
              <c:idx val="4"/>
              <c:spPr>
                <a:noFill/>
                <a:ln>
                  <a:noFill/>
                </a:ln>
                <a:effectLst/>
              </c:spPr>
              <c:txPr>
                <a:bodyPr wrap="square" lIns="38100" tIns="19050" rIns="38100" bIns="19050" anchor="ctr">
                  <a:spAutoFit/>
                </a:bodyPr>
                <a:lstStyle/>
                <a:p>
                  <a:pPr>
                    <a:defRPr sz="1000">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0-C0EC-4D07-B128-7231C8BE22DC}"/>
                </c:ext>
              </c:extLst>
            </c:dLbl>
            <c:dLbl>
              <c:idx val="5"/>
              <c:spPr>
                <a:noFill/>
                <a:ln>
                  <a:noFill/>
                </a:ln>
                <a:effectLst/>
              </c:spPr>
              <c:txPr>
                <a:bodyPr wrap="square" lIns="38100" tIns="19050" rIns="38100" bIns="19050" anchor="ctr">
                  <a:spAutoFit/>
                </a:bodyPr>
                <a:lstStyle/>
                <a:p>
                  <a:pPr>
                    <a:defRPr sz="1000">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1-C0EC-4D07-B128-7231C8BE22DC}"/>
                </c:ext>
              </c:extLst>
            </c:dLbl>
            <c:dLbl>
              <c:idx val="6"/>
              <c:spPr>
                <a:noFill/>
                <a:ln>
                  <a:noFill/>
                </a:ln>
                <a:effectLst/>
              </c:spPr>
              <c:txPr>
                <a:bodyPr wrap="square" lIns="38100" tIns="19050" rIns="38100" bIns="19050" anchor="ctr">
                  <a:spAutoFit/>
                </a:bodyPr>
                <a:lstStyle/>
                <a:p>
                  <a:pPr>
                    <a:defRPr sz="1000">
                      <a:solidFill>
                        <a:schemeClr val="tx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2-C0EC-4D07-B128-7231C8BE22DC}"/>
                </c:ext>
              </c:extLst>
            </c:dLbl>
            <c:dLbl>
              <c:idx val="7"/>
              <c:spPr>
                <a:noFill/>
                <a:ln>
                  <a:noFill/>
                </a:ln>
                <a:effectLst/>
              </c:spPr>
              <c:txPr>
                <a:bodyPr wrap="square" lIns="38100" tIns="19050" rIns="38100" bIns="19050" anchor="ctr">
                  <a:spAutoFit/>
                </a:bodyPr>
                <a:lstStyle/>
                <a:p>
                  <a:pPr>
                    <a:defRPr sz="1000">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3-C0EC-4D07-B128-7231C8BE22DC}"/>
                </c:ext>
              </c:extLst>
            </c:dLbl>
            <c:dLbl>
              <c:idx val="8"/>
              <c:spPr>
                <a:noFill/>
                <a:ln>
                  <a:noFill/>
                </a:ln>
                <a:effectLst/>
              </c:spPr>
              <c:txPr>
                <a:bodyPr wrap="square" lIns="38100" tIns="19050" rIns="38100" bIns="19050" anchor="ctr">
                  <a:spAutoFit/>
                </a:bodyPr>
                <a:lstStyle/>
                <a:p>
                  <a:pPr>
                    <a:defRPr sz="1000">
                      <a:solidFill>
                        <a:schemeClr val="tx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4-C0EC-4D07-B128-7231C8BE22DC}"/>
                </c:ext>
              </c:extLst>
            </c:dLbl>
            <c:dLbl>
              <c:idx val="16"/>
              <c:spPr>
                <a:noFill/>
                <a:ln>
                  <a:noFill/>
                </a:ln>
                <a:effectLst/>
              </c:spPr>
              <c:txPr>
                <a:bodyPr wrap="square" lIns="38100" tIns="19050" rIns="38100" bIns="19050" anchor="ctr">
                  <a:spAutoFit/>
                </a:bodyPr>
                <a:lstStyle/>
                <a:p>
                  <a:pPr>
                    <a:defRPr sz="1000">
                      <a:solidFill>
                        <a:schemeClr val="tx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5-C0EC-4D07-B128-7231C8BE22DC}"/>
                </c:ext>
              </c:extLst>
            </c:dLbl>
            <c:dLbl>
              <c:idx val="17"/>
              <c:spPr>
                <a:noFill/>
                <a:ln>
                  <a:noFill/>
                </a:ln>
                <a:effectLst/>
              </c:spPr>
              <c:txPr>
                <a:bodyPr wrap="square" lIns="38100" tIns="19050" rIns="38100" bIns="19050" anchor="ctr">
                  <a:spAutoFit/>
                </a:bodyPr>
                <a:lstStyle/>
                <a:p>
                  <a:pPr>
                    <a:defRPr sz="1000">
                      <a:solidFill>
                        <a:schemeClr val="tx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6-C0EC-4D07-B128-7231C8BE22DC}"/>
                </c:ext>
              </c:extLst>
            </c:dLbl>
            <c:spPr>
              <a:noFill/>
              <a:ln>
                <a:noFill/>
              </a:ln>
              <a:effectLst/>
            </c:spPr>
            <c:txPr>
              <a:bodyPr wrap="square" lIns="38100" tIns="19050" rIns="38100" bIns="19050" anchor="ctr">
                <a:spAutoFit/>
              </a:bodyPr>
              <a:lstStyle/>
              <a:p>
                <a:pPr>
                  <a:defRPr sz="10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List1!$A$2:$A$19</c:f>
              <c:strCache>
                <c:ptCount val="18"/>
                <c:pt idx="0">
                  <c:v>Total</c:v>
                </c:pt>
                <c:pt idx="2">
                  <c:v>Muž</c:v>
                </c:pt>
                <c:pt idx="3">
                  <c:v>Žena</c:v>
                </c:pt>
                <c:pt idx="4">
                  <c:v>16-29 let</c:v>
                </c:pt>
                <c:pt idx="5">
                  <c:v>30-44 let</c:v>
                </c:pt>
                <c:pt idx="6">
                  <c:v>45-59 let</c:v>
                </c:pt>
                <c:pt idx="7">
                  <c:v>60 a více let</c:v>
                </c:pt>
                <c:pt idx="8">
                  <c:v>ZŠ</c:v>
                </c:pt>
                <c:pt idx="9">
                  <c:v>SŠ</c:v>
                </c:pt>
                <c:pt idx="10">
                  <c:v>VŠ</c:v>
                </c:pt>
                <c:pt idx="11">
                  <c:v>0 - 4.999</c:v>
                </c:pt>
                <c:pt idx="12">
                  <c:v>5.000 - 19.999</c:v>
                </c:pt>
                <c:pt idx="13">
                  <c:v>20.000 - 99.999</c:v>
                </c:pt>
                <c:pt idx="14">
                  <c:v>100.000 a více</c:v>
                </c:pt>
                <c:pt idx="15">
                  <c:v>Praha</c:v>
                </c:pt>
                <c:pt idx="16">
                  <c:v>Čechy</c:v>
                </c:pt>
                <c:pt idx="17">
                  <c:v>Morava</c:v>
                </c:pt>
              </c:strCache>
            </c:strRef>
          </c:cat>
          <c:val>
            <c:numRef>
              <c:f>List1!$B$2:$B$19</c:f>
              <c:numCache>
                <c:formatCode>General</c:formatCode>
                <c:ptCount val="18"/>
                <c:pt idx="0" formatCode="###0">
                  <c:v>37.6</c:v>
                </c:pt>
                <c:pt idx="2" formatCode="0">
                  <c:v>37.95918367346939</c:v>
                </c:pt>
                <c:pt idx="3" formatCode="0">
                  <c:v>37.254901960784316</c:v>
                </c:pt>
                <c:pt idx="4" formatCode="0">
                  <c:v>48.630136986301373</c:v>
                </c:pt>
                <c:pt idx="5" formatCode="0">
                  <c:v>43.07692307692308</c:v>
                </c:pt>
                <c:pt idx="6" formatCode="0">
                  <c:v>33.333333333333329</c:v>
                </c:pt>
                <c:pt idx="7" formatCode="0">
                  <c:v>31.761006289308174</c:v>
                </c:pt>
                <c:pt idx="8" formatCode="0">
                  <c:v>37.977528089887642</c:v>
                </c:pt>
                <c:pt idx="9" formatCode="0">
                  <c:v>36.088154269972449</c:v>
                </c:pt>
                <c:pt idx="10" formatCode="0">
                  <c:v>39.583333333333329</c:v>
                </c:pt>
                <c:pt idx="11" formatCode="0">
                  <c:v>39.393939393939391</c:v>
                </c:pt>
                <c:pt idx="12" formatCode="0">
                  <c:v>32.786885245901637</c:v>
                </c:pt>
                <c:pt idx="13" formatCode="0">
                  <c:v>36.96682464454976</c:v>
                </c:pt>
                <c:pt idx="14" formatCode="0">
                  <c:v>39.047619047619051</c:v>
                </c:pt>
                <c:pt idx="15" formatCode="0">
                  <c:v>42.063492063492063</c:v>
                </c:pt>
                <c:pt idx="16" formatCode="0">
                  <c:v>36.701030927835049</c:v>
                </c:pt>
                <c:pt idx="17" formatCode="0">
                  <c:v>37.275064267352185</c:v>
                </c:pt>
              </c:numCache>
            </c:numRef>
          </c:val>
          <c:extLst>
            <c:ext xmlns:c16="http://schemas.microsoft.com/office/drawing/2014/chart" uri="{C3380CC4-5D6E-409C-BE32-E72D297353CC}">
              <c16:uniqueId val="{00000000-FEA5-48D7-9A75-FD96B45450AC}"/>
            </c:ext>
          </c:extLst>
        </c:ser>
        <c:dLbls>
          <c:showLegendKey val="0"/>
          <c:showVal val="0"/>
          <c:showCatName val="0"/>
          <c:showSerName val="0"/>
          <c:showPercent val="0"/>
          <c:showBubbleSize val="0"/>
        </c:dLbls>
        <c:gapWidth val="125"/>
        <c:axId val="534523312"/>
        <c:axId val="534523704"/>
      </c:barChart>
      <c:catAx>
        <c:axId val="534523312"/>
        <c:scaling>
          <c:orientation val="maxMin"/>
        </c:scaling>
        <c:delete val="0"/>
        <c:axPos val="l"/>
        <c:numFmt formatCode="General" sourceLinked="0"/>
        <c:majorTickMark val="out"/>
        <c:minorTickMark val="none"/>
        <c:tickLblPos val="nextTo"/>
        <c:txPr>
          <a:bodyPr/>
          <a:lstStyle/>
          <a:p>
            <a:pPr>
              <a:defRPr sz="900"/>
            </a:pPr>
            <a:endParaRPr lang="cs-CZ"/>
          </a:p>
        </c:txPr>
        <c:crossAx val="534523704"/>
        <c:crosses val="autoZero"/>
        <c:auto val="1"/>
        <c:lblAlgn val="ctr"/>
        <c:lblOffset val="100"/>
        <c:noMultiLvlLbl val="0"/>
      </c:catAx>
      <c:valAx>
        <c:axId val="534523704"/>
        <c:scaling>
          <c:orientation val="minMax"/>
          <c:max val="100"/>
        </c:scaling>
        <c:delete val="0"/>
        <c:axPos val="b"/>
        <c:majorGridlines>
          <c:spPr>
            <a:ln>
              <a:prstDash val="sysDot"/>
            </a:ln>
          </c:spPr>
        </c:majorGridlines>
        <c:numFmt formatCode="###0" sourceLinked="1"/>
        <c:majorTickMark val="out"/>
        <c:minorTickMark val="none"/>
        <c:tickLblPos val="nextTo"/>
        <c:txPr>
          <a:bodyPr/>
          <a:lstStyle/>
          <a:p>
            <a:pPr>
              <a:defRPr sz="900"/>
            </a:pPr>
            <a:endParaRPr lang="cs-CZ"/>
          </a:p>
        </c:txPr>
        <c:crossAx val="534523312"/>
        <c:crosses val="max"/>
        <c:crossBetween val="between"/>
        <c:majorUnit val="20"/>
      </c:valAx>
    </c:plotArea>
    <c:plotVisOnly val="1"/>
    <c:dispBlanksAs val="gap"/>
    <c:showDLblsOverMax val="0"/>
  </c:chart>
  <c:txPr>
    <a:bodyPr/>
    <a:lstStyle/>
    <a:p>
      <a:pPr>
        <a:defRPr sz="1200"/>
      </a:pPr>
      <a:endParaRPr lang="cs-CZ"/>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chemeClr val="tx2"/>
                </a:solidFill>
                <a:latin typeface="+mn-lt"/>
                <a:ea typeface="+mn-ea"/>
                <a:cs typeface="+mn-cs"/>
              </a:defRPr>
            </a:pPr>
            <a:r>
              <a:rPr lang="cs-CZ" sz="1400" cap="all" baseline="0" dirty="0">
                <a:solidFill>
                  <a:schemeClr val="tx1"/>
                </a:solidFill>
              </a:rPr>
              <a:t>Postoje k dezinformacím a svobodě slova </a:t>
            </a:r>
            <a:br>
              <a:rPr lang="cs-CZ" sz="1400" cap="all" baseline="0" dirty="0">
                <a:solidFill>
                  <a:schemeClr val="tx1"/>
                </a:solidFill>
              </a:rPr>
            </a:br>
            <a:r>
              <a:rPr lang="cs-CZ" sz="1400" cap="all" baseline="0" dirty="0">
                <a:solidFill>
                  <a:schemeClr val="tx1"/>
                </a:solidFill>
              </a:rPr>
              <a:t>v politické reklamě – </a:t>
            </a:r>
            <a:r>
              <a:rPr lang="cs-CZ" sz="1400" cap="all" baseline="0" dirty="0">
                <a:solidFill>
                  <a:schemeClr val="accent4"/>
                </a:solidFill>
              </a:rPr>
              <a:t>kombinační typologie</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chemeClr val="tx2"/>
                </a:solidFill>
                <a:latin typeface="+mn-lt"/>
                <a:ea typeface="+mn-ea"/>
                <a:cs typeface="+mn-cs"/>
              </a:defRPr>
            </a:pPr>
            <a:r>
              <a:rPr lang="cs-CZ" sz="1050" b="0" i="1" baseline="0" dirty="0">
                <a:solidFill>
                  <a:schemeClr val="tx2"/>
                </a:solidFill>
              </a:rPr>
              <a:t>(data v %, n=1000)</a:t>
            </a:r>
          </a:p>
        </c:rich>
      </c:tx>
      <c:layout>
        <c:manualLayout>
          <c:xMode val="edge"/>
          <c:yMode val="edge"/>
          <c:x val="0.10568396440799507"/>
          <c:y val="4.1459712337630017E-2"/>
        </c:manualLayout>
      </c:layout>
      <c:overlay val="0"/>
    </c:title>
    <c:autoTitleDeleted val="0"/>
    <c:plotArea>
      <c:layout>
        <c:manualLayout>
          <c:layoutTarget val="inner"/>
          <c:xMode val="edge"/>
          <c:yMode val="edge"/>
          <c:x val="0.12829614049617383"/>
          <c:y val="0.34996836100336676"/>
          <c:w val="0.37678809497357429"/>
          <c:h val="0.57337318800326531"/>
        </c:manualLayout>
      </c:layout>
      <c:pieChart>
        <c:varyColors val="1"/>
        <c:ser>
          <c:idx val="0"/>
          <c:order val="0"/>
          <c:tx>
            <c:strRef>
              <c:f>List1!$B$1</c:f>
              <c:strCache>
                <c:ptCount val="1"/>
                <c:pt idx="0">
                  <c:v>Sloupec1</c:v>
                </c:pt>
              </c:strCache>
            </c:strRef>
          </c:tx>
          <c:dPt>
            <c:idx val="0"/>
            <c:bubble3D val="0"/>
            <c:spPr>
              <a:solidFill>
                <a:srgbClr val="5BB531"/>
              </a:solidFill>
            </c:spPr>
            <c:extLst>
              <c:ext xmlns:c16="http://schemas.microsoft.com/office/drawing/2014/chart" uri="{C3380CC4-5D6E-409C-BE32-E72D297353CC}">
                <c16:uniqueId val="{00000000-2531-40F5-96DF-C17E14F79688}"/>
              </c:ext>
            </c:extLst>
          </c:dPt>
          <c:dPt>
            <c:idx val="1"/>
            <c:bubble3D val="0"/>
            <c:spPr>
              <a:solidFill>
                <a:schemeClr val="accent6">
                  <a:lumMod val="40000"/>
                  <a:lumOff val="60000"/>
                </a:schemeClr>
              </a:solidFill>
            </c:spPr>
            <c:extLst>
              <c:ext xmlns:c16="http://schemas.microsoft.com/office/drawing/2014/chart" uri="{C3380CC4-5D6E-409C-BE32-E72D297353CC}">
                <c16:uniqueId val="{00000001-2531-40F5-96DF-C17E14F79688}"/>
              </c:ext>
            </c:extLst>
          </c:dPt>
          <c:dPt>
            <c:idx val="2"/>
            <c:bubble3D val="0"/>
            <c:spPr>
              <a:solidFill>
                <a:srgbClr val="F2A58A"/>
              </a:solidFill>
            </c:spPr>
            <c:extLst>
              <c:ext xmlns:c16="http://schemas.microsoft.com/office/drawing/2014/chart" uri="{C3380CC4-5D6E-409C-BE32-E72D297353CC}">
                <c16:uniqueId val="{00000002-2531-40F5-96DF-C17E14F79688}"/>
              </c:ext>
            </c:extLst>
          </c:dPt>
          <c:dPt>
            <c:idx val="3"/>
            <c:bubble3D val="0"/>
            <c:spPr>
              <a:solidFill>
                <a:srgbClr val="C00000"/>
              </a:solidFill>
            </c:spPr>
            <c:extLst>
              <c:ext xmlns:c16="http://schemas.microsoft.com/office/drawing/2014/chart" uri="{C3380CC4-5D6E-409C-BE32-E72D297353CC}">
                <c16:uniqueId val="{00000003-2531-40F5-96DF-C17E14F79688}"/>
              </c:ext>
            </c:extLst>
          </c:dPt>
          <c:dPt>
            <c:idx val="4"/>
            <c:bubble3D val="0"/>
            <c:spPr>
              <a:solidFill>
                <a:schemeClr val="bg1">
                  <a:lumMod val="75000"/>
                </a:schemeClr>
              </a:solidFill>
            </c:spPr>
            <c:extLst>
              <c:ext xmlns:c16="http://schemas.microsoft.com/office/drawing/2014/chart" uri="{C3380CC4-5D6E-409C-BE32-E72D297353CC}">
                <c16:uniqueId val="{00000009-5C91-444E-A739-E284F6F479C1}"/>
              </c:ext>
            </c:extLst>
          </c:dPt>
          <c:dPt>
            <c:idx val="5"/>
            <c:bubble3D val="0"/>
            <c:spPr>
              <a:solidFill>
                <a:schemeClr val="bg1">
                  <a:lumMod val="75000"/>
                </a:schemeClr>
              </a:solidFill>
            </c:spPr>
            <c:extLst>
              <c:ext xmlns:c16="http://schemas.microsoft.com/office/drawing/2014/chart" uri="{C3380CC4-5D6E-409C-BE32-E72D297353CC}">
                <c16:uniqueId val="{0000000B-5C91-444E-A739-E284F6F479C1}"/>
              </c:ext>
            </c:extLst>
          </c:dPt>
          <c:dLbls>
            <c:dLbl>
              <c:idx val="0"/>
              <c:numFmt formatCode="#,##0" sourceLinked="0"/>
              <c:spPr/>
              <c:txPr>
                <a:bodyPr/>
                <a:lstStyle/>
                <a:p>
                  <a:pPr>
                    <a:defRPr sz="1000" b="1">
                      <a:solidFill>
                        <a:schemeClr val="bg1"/>
                      </a:solidFill>
                    </a:defRPr>
                  </a:pPr>
                  <a:endParaRPr lang="cs-CZ"/>
                </a:p>
              </c:txPr>
              <c:dLblPos val="inEnd"/>
              <c:showLegendKey val="0"/>
              <c:showVal val="1"/>
              <c:showCatName val="0"/>
              <c:showSerName val="0"/>
              <c:showPercent val="0"/>
              <c:showBubbleSize val="0"/>
              <c:extLst>
                <c:ext xmlns:c16="http://schemas.microsoft.com/office/drawing/2014/chart" uri="{C3380CC4-5D6E-409C-BE32-E72D297353CC}">
                  <c16:uniqueId val="{00000000-2531-40F5-96DF-C17E14F79688}"/>
                </c:ext>
              </c:extLst>
            </c:dLbl>
            <c:dLbl>
              <c:idx val="1"/>
              <c:numFmt formatCode="#,##0" sourceLinked="0"/>
              <c:spPr/>
              <c:txPr>
                <a:bodyPr/>
                <a:lstStyle/>
                <a:p>
                  <a:pPr>
                    <a:defRPr sz="1000" b="1">
                      <a:solidFill>
                        <a:schemeClr val="tx1"/>
                      </a:solidFill>
                    </a:defRPr>
                  </a:pPr>
                  <a:endParaRPr lang="cs-CZ"/>
                </a:p>
              </c:txPr>
              <c:dLblPos val="inEnd"/>
              <c:showLegendKey val="0"/>
              <c:showVal val="1"/>
              <c:showCatName val="0"/>
              <c:showSerName val="0"/>
              <c:showPercent val="0"/>
              <c:showBubbleSize val="0"/>
              <c:extLst>
                <c:ext xmlns:c16="http://schemas.microsoft.com/office/drawing/2014/chart" uri="{C3380CC4-5D6E-409C-BE32-E72D297353CC}">
                  <c16:uniqueId val="{00000001-2531-40F5-96DF-C17E14F79688}"/>
                </c:ext>
              </c:extLst>
            </c:dLbl>
            <c:dLbl>
              <c:idx val="3"/>
              <c:numFmt formatCode="#,##0" sourceLinked="0"/>
              <c:spPr>
                <a:noFill/>
                <a:ln>
                  <a:noFill/>
                </a:ln>
                <a:effectLst/>
              </c:spPr>
              <c:txPr>
                <a:bodyPr/>
                <a:lstStyle/>
                <a:p>
                  <a:pPr>
                    <a:defRPr sz="1000" b="1">
                      <a:solidFill>
                        <a:schemeClr val="bg1"/>
                      </a:solidFill>
                    </a:defRPr>
                  </a:pPr>
                  <a:endParaRPr lang="cs-CZ"/>
                </a:p>
              </c:txPr>
              <c:dLblPos val="inEnd"/>
              <c:showLegendKey val="0"/>
              <c:showVal val="1"/>
              <c:showCatName val="0"/>
              <c:showSerName val="0"/>
              <c:showPercent val="0"/>
              <c:showBubbleSize val="0"/>
              <c:extLst>
                <c:ext xmlns:c16="http://schemas.microsoft.com/office/drawing/2014/chart" uri="{C3380CC4-5D6E-409C-BE32-E72D297353CC}">
                  <c16:uniqueId val="{00000003-2531-40F5-96DF-C17E14F79688}"/>
                </c:ext>
              </c:extLst>
            </c:dLbl>
            <c:dLbl>
              <c:idx val="4"/>
              <c:numFmt formatCode="#,##0" sourceLinked="0"/>
              <c:spPr/>
              <c:txPr>
                <a:bodyPr/>
                <a:lstStyle/>
                <a:p>
                  <a:pPr>
                    <a:defRPr sz="1000" b="1">
                      <a:solidFill>
                        <a:schemeClr val="tx1"/>
                      </a:solidFill>
                    </a:defRPr>
                  </a:pPr>
                  <a:endParaRPr lang="cs-CZ"/>
                </a:p>
              </c:txPr>
              <c:dLblPos val="inEnd"/>
              <c:showLegendKey val="0"/>
              <c:showVal val="1"/>
              <c:showCatName val="0"/>
              <c:showSerName val="0"/>
              <c:showPercent val="0"/>
              <c:showBubbleSize val="0"/>
              <c:extLst>
                <c:ext xmlns:c16="http://schemas.microsoft.com/office/drawing/2014/chart" uri="{C3380CC4-5D6E-409C-BE32-E72D297353CC}">
                  <c16:uniqueId val="{00000009-5C91-444E-A739-E284F6F479C1}"/>
                </c:ext>
              </c:extLst>
            </c:dLbl>
            <c:dLbl>
              <c:idx val="5"/>
              <c:numFmt formatCode="#,##0" sourceLinked="0"/>
              <c:spPr/>
              <c:txPr>
                <a:bodyPr/>
                <a:lstStyle/>
                <a:p>
                  <a:pPr>
                    <a:defRPr sz="1000" b="1">
                      <a:solidFill>
                        <a:schemeClr val="tx1"/>
                      </a:solidFill>
                    </a:defRPr>
                  </a:pPr>
                  <a:endParaRPr lang="cs-CZ"/>
                </a:p>
              </c:txPr>
              <c:dLblPos val="inEnd"/>
              <c:showLegendKey val="0"/>
              <c:showVal val="1"/>
              <c:showCatName val="0"/>
              <c:showSerName val="0"/>
              <c:showPercent val="0"/>
              <c:showBubbleSize val="0"/>
              <c:extLst>
                <c:ext xmlns:c16="http://schemas.microsoft.com/office/drawing/2014/chart" uri="{C3380CC4-5D6E-409C-BE32-E72D297353CC}">
                  <c16:uniqueId val="{0000000B-5C91-444E-A739-E284F6F479C1}"/>
                </c:ext>
              </c:extLst>
            </c:dLbl>
            <c:numFmt formatCode="#,##0" sourceLinked="0"/>
            <c:spPr>
              <a:noFill/>
              <a:ln>
                <a:noFill/>
              </a:ln>
              <a:effectLst/>
            </c:spPr>
            <c:txPr>
              <a:bodyPr/>
              <a:lstStyle/>
              <a:p>
                <a:pPr>
                  <a:defRPr sz="1000" b="1"/>
                </a:pPr>
                <a:endParaRPr lang="cs-CZ"/>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List1!$A$2:$A$5</c:f>
              <c:strCache>
                <c:ptCount val="4"/>
                <c:pt idx="0">
                  <c:v>Pol. reklama by neměla šířit dezinfo, může obsahovat nepodlož. tvrzení</c:v>
                </c:pt>
                <c:pt idx="1">
                  <c:v>Pol. reklama by neměla šířit dezinfo, nemůže obsahovat nepodlož. tvrzení</c:v>
                </c:pt>
                <c:pt idx="2">
                  <c:v>Pol. reklama může šířit dezinfo, nemůže obsahovat nepodlož. tvrzení</c:v>
                </c:pt>
                <c:pt idx="3">
                  <c:v>Pol. reklama může šířit dezinfo, může obsahovat nepodlož. tvrzení</c:v>
                </c:pt>
              </c:strCache>
            </c:strRef>
          </c:cat>
          <c:val>
            <c:numRef>
              <c:f>List1!$B$2:$B$5</c:f>
              <c:numCache>
                <c:formatCode>###0.0</c:formatCode>
                <c:ptCount val="4"/>
                <c:pt idx="0">
                  <c:v>34.9</c:v>
                </c:pt>
                <c:pt idx="1">
                  <c:v>52.900000000000006</c:v>
                </c:pt>
                <c:pt idx="2">
                  <c:v>8.4</c:v>
                </c:pt>
                <c:pt idx="3">
                  <c:v>3.8</c:v>
                </c:pt>
              </c:numCache>
            </c:numRef>
          </c:val>
          <c:extLst>
            <c:ext xmlns:c16="http://schemas.microsoft.com/office/drawing/2014/chart" uri="{C3380CC4-5D6E-409C-BE32-E72D297353CC}">
              <c16:uniqueId val="{00000006-2531-40F5-96DF-C17E14F7968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4695192597647879"/>
          <c:y val="0.2802867918057414"/>
          <c:w val="0.38989165345264665"/>
          <c:h val="0.71952029484646629"/>
        </c:manualLayout>
      </c:layout>
      <c:overlay val="1"/>
      <c:spPr>
        <a:noFill/>
      </c:spPr>
      <c:txPr>
        <a:bodyPr/>
        <a:lstStyle/>
        <a:p>
          <a:pPr>
            <a:defRPr sz="1000"/>
          </a:pPr>
          <a:endParaRPr lang="cs-CZ"/>
        </a:p>
      </c:txPr>
    </c:legend>
    <c:plotVisOnly val="1"/>
    <c:dispBlanksAs val="zero"/>
    <c:showDLblsOverMax val="0"/>
  </c:chart>
  <c:txPr>
    <a:bodyPr/>
    <a:lstStyle/>
    <a:p>
      <a:pPr>
        <a:defRPr sz="1800"/>
      </a:pPr>
      <a:endParaRPr lang="cs-CZ"/>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200" b="1" i="0" cap="all" baseline="0" dirty="0">
                <a:solidFill>
                  <a:schemeClr val="accent1"/>
                </a:solidFill>
              </a:rPr>
              <a:t>Názory na reklamu </a:t>
            </a:r>
            <a:r>
              <a:rPr lang="cs-CZ" sz="1200" b="1" i="0" u="none" strike="noStrike" kern="1200" baseline="0" dirty="0">
                <a:solidFill>
                  <a:srgbClr val="595959"/>
                </a:solidFill>
                <a:latin typeface="+mn-lt"/>
                <a:ea typeface="+mn-ea"/>
                <a:cs typeface="+mn-cs"/>
              </a:rPr>
              <a:t>-</a:t>
            </a:r>
            <a:r>
              <a:rPr lang="cs-CZ" sz="1200" b="1" i="0" baseline="0" dirty="0"/>
              <a:t> Reklama by měla být:</a:t>
            </a:r>
          </a:p>
          <a:p>
            <a:pPr>
              <a:defRPr/>
            </a:pPr>
            <a:r>
              <a:rPr lang="cs-CZ" sz="1050" b="0" i="1" baseline="0" dirty="0"/>
              <a:t>(n=1000, data v %)</a:t>
            </a:r>
            <a:endParaRPr lang="cs-CZ" sz="1050" b="0" i="1" dirty="0"/>
          </a:p>
        </c:rich>
      </c:tx>
      <c:layout>
        <c:manualLayout>
          <c:xMode val="edge"/>
          <c:yMode val="edge"/>
          <c:x val="0.33488136174833716"/>
          <c:y val="6.864623675384391E-3"/>
        </c:manualLayout>
      </c:layout>
      <c:overlay val="0"/>
    </c:title>
    <c:autoTitleDeleted val="0"/>
    <c:plotArea>
      <c:layout>
        <c:manualLayout>
          <c:layoutTarget val="inner"/>
          <c:xMode val="edge"/>
          <c:yMode val="edge"/>
          <c:x val="0.43944490038741418"/>
          <c:y val="9.7328292069017525E-2"/>
          <c:w val="0.52515345517164758"/>
          <c:h val="0.82472039270692288"/>
        </c:manualLayout>
      </c:layout>
      <c:barChart>
        <c:barDir val="bar"/>
        <c:grouping val="percentStacked"/>
        <c:varyColors val="0"/>
        <c:ser>
          <c:idx val="0"/>
          <c:order val="0"/>
          <c:tx>
            <c:strRef>
              <c:f>List1!$B$1</c:f>
              <c:strCache>
                <c:ptCount val="1"/>
                <c:pt idx="0">
                  <c:v>velmi důležitá </c:v>
                </c:pt>
              </c:strCache>
            </c:strRef>
          </c:tx>
          <c:spPr>
            <a:solidFill>
              <a:schemeClr val="accent6"/>
            </a:solidFill>
          </c:spPr>
          <c:invertIfNegative val="0"/>
          <c:dLbls>
            <c:spPr>
              <a:noFill/>
              <a:ln>
                <a:noFill/>
              </a:ln>
              <a:effectLst/>
            </c:spPr>
            <c:txPr>
              <a:bodyPr/>
              <a:lstStyle/>
              <a:p>
                <a:pPr>
                  <a:defRPr sz="9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List1!$A$2:$A$20</c:f>
              <c:strCache>
                <c:ptCount val="19"/>
                <c:pt idx="0">
                  <c:v>pravdivá</c:v>
                </c:pt>
                <c:pt idx="1">
                  <c:v>srozumitelná</c:v>
                </c:pt>
                <c:pt idx="2">
                  <c:v>důvěryhodná</c:v>
                </c:pt>
                <c:pt idx="3">
                  <c:v>neobsahovala násilí</c:v>
                </c:pt>
                <c:pt idx="4">
                  <c:v>slušná, bez vulgárních slo</c:v>
                </c:pt>
                <c:pt idx="5">
                  <c:v>informativní, dává informac</c:v>
                </c:pt>
                <c:pt idx="6">
                  <c:v>nápaditá, originální</c:v>
                </c:pt>
                <c:pt idx="7">
                  <c:v>nevtíravá, nepodbízivá</c:v>
                </c:pt>
                <c:pt idx="8">
                  <c:v>snadno zapamatovatelná</c:v>
                </c:pt>
                <c:pt idx="9">
                  <c:v>schopná vzbudit zájem o výr</c:v>
                </c:pt>
                <c:pt idx="10">
                  <c:v>vtipná</c:v>
                </c:pt>
                <c:pt idx="11">
                  <c:v>s dobrým sloganem</c:v>
                </c:pt>
                <c:pt idx="12">
                  <c:v>se zajímavým příběhem</c:v>
                </c:pt>
                <c:pt idx="13">
                  <c:v>vzbuzující pocit pohody, kli</c:v>
                </c:pt>
                <c:pt idx="14">
                  <c:v>s uměleckou úrovní</c:v>
                </c:pt>
                <c:pt idx="15">
                  <c:v>vychvalující přednosti</c:v>
                </c:pt>
                <c:pt idx="16">
                  <c:v>s rytmickou, moderní hudbou</c:v>
                </c:pt>
                <c:pt idx="17">
                  <c:v>odvázaná</c:v>
                </c:pt>
                <c:pt idx="18">
                  <c:v>s významnými, známými osob</c:v>
                </c:pt>
              </c:strCache>
            </c:strRef>
          </c:cat>
          <c:val>
            <c:numRef>
              <c:f>List1!$B$2:$B$20</c:f>
              <c:numCache>
                <c:formatCode>###0</c:formatCode>
                <c:ptCount val="19"/>
                <c:pt idx="0">
                  <c:v>66.3</c:v>
                </c:pt>
                <c:pt idx="1">
                  <c:v>57.5</c:v>
                </c:pt>
                <c:pt idx="2">
                  <c:v>57.4</c:v>
                </c:pt>
                <c:pt idx="3">
                  <c:v>57.099999999999994</c:v>
                </c:pt>
                <c:pt idx="4">
                  <c:v>51.4</c:v>
                </c:pt>
                <c:pt idx="5">
                  <c:v>49.1</c:v>
                </c:pt>
                <c:pt idx="6">
                  <c:v>43.2</c:v>
                </c:pt>
                <c:pt idx="7">
                  <c:v>39.5</c:v>
                </c:pt>
                <c:pt idx="8">
                  <c:v>36.299999999999997</c:v>
                </c:pt>
                <c:pt idx="9">
                  <c:v>36</c:v>
                </c:pt>
                <c:pt idx="10">
                  <c:v>34.200000000000003</c:v>
                </c:pt>
                <c:pt idx="11">
                  <c:v>30.099999999999998</c:v>
                </c:pt>
                <c:pt idx="12">
                  <c:v>28.299999999999997</c:v>
                </c:pt>
                <c:pt idx="13">
                  <c:v>27.200000000000003</c:v>
                </c:pt>
                <c:pt idx="14">
                  <c:v>18.2</c:v>
                </c:pt>
                <c:pt idx="15">
                  <c:v>16.3</c:v>
                </c:pt>
                <c:pt idx="16">
                  <c:v>15.299999999999999</c:v>
                </c:pt>
                <c:pt idx="17">
                  <c:v>11.4</c:v>
                </c:pt>
                <c:pt idx="18">
                  <c:v>9.1</c:v>
                </c:pt>
              </c:numCache>
            </c:numRef>
          </c:val>
          <c:extLst>
            <c:ext xmlns:c16="http://schemas.microsoft.com/office/drawing/2014/chart" uri="{C3380CC4-5D6E-409C-BE32-E72D297353CC}">
              <c16:uniqueId val="{00000000-7C64-4944-B6D2-F2ACD965D301}"/>
            </c:ext>
          </c:extLst>
        </c:ser>
        <c:ser>
          <c:idx val="1"/>
          <c:order val="1"/>
          <c:tx>
            <c:strRef>
              <c:f>List1!$C$1</c:f>
              <c:strCache>
                <c:ptCount val="1"/>
                <c:pt idx="0">
                  <c:v>spíše důležitá</c:v>
                </c:pt>
              </c:strCache>
            </c:strRef>
          </c:tx>
          <c:spPr>
            <a:solidFill>
              <a:schemeClr val="accent6">
                <a:lumMod val="40000"/>
                <a:lumOff val="60000"/>
              </a:schemeClr>
            </a:solidFill>
          </c:spPr>
          <c:invertIfNegative val="0"/>
          <c:dLbls>
            <c:spPr>
              <a:noFill/>
              <a:ln>
                <a:noFill/>
              </a:ln>
              <a:effectLst/>
            </c:spPr>
            <c:txPr>
              <a:bodyPr/>
              <a:lstStyle/>
              <a:p>
                <a:pPr>
                  <a:defRPr sz="900" b="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List1!$A$2:$A$20</c:f>
              <c:strCache>
                <c:ptCount val="19"/>
                <c:pt idx="0">
                  <c:v>pravdivá</c:v>
                </c:pt>
                <c:pt idx="1">
                  <c:v>srozumitelná</c:v>
                </c:pt>
                <c:pt idx="2">
                  <c:v>důvěryhodná</c:v>
                </c:pt>
                <c:pt idx="3">
                  <c:v>neobsahovala násilí</c:v>
                </c:pt>
                <c:pt idx="4">
                  <c:v>slušná, bez vulgárních slo</c:v>
                </c:pt>
                <c:pt idx="5">
                  <c:v>informativní, dává informac</c:v>
                </c:pt>
                <c:pt idx="6">
                  <c:v>nápaditá, originální</c:v>
                </c:pt>
                <c:pt idx="7">
                  <c:v>nevtíravá, nepodbízivá</c:v>
                </c:pt>
                <c:pt idx="8">
                  <c:v>snadno zapamatovatelná</c:v>
                </c:pt>
                <c:pt idx="9">
                  <c:v>schopná vzbudit zájem o výr</c:v>
                </c:pt>
                <c:pt idx="10">
                  <c:v>vtipná</c:v>
                </c:pt>
                <c:pt idx="11">
                  <c:v>s dobrým sloganem</c:v>
                </c:pt>
                <c:pt idx="12">
                  <c:v>se zajímavým příběhem</c:v>
                </c:pt>
                <c:pt idx="13">
                  <c:v>vzbuzující pocit pohody, kli</c:v>
                </c:pt>
                <c:pt idx="14">
                  <c:v>s uměleckou úrovní</c:v>
                </c:pt>
                <c:pt idx="15">
                  <c:v>vychvalující přednosti</c:v>
                </c:pt>
                <c:pt idx="16">
                  <c:v>s rytmickou, moderní hudbou</c:v>
                </c:pt>
                <c:pt idx="17">
                  <c:v>odvázaná</c:v>
                </c:pt>
                <c:pt idx="18">
                  <c:v>s významnými, známými osob</c:v>
                </c:pt>
              </c:strCache>
            </c:strRef>
          </c:cat>
          <c:val>
            <c:numRef>
              <c:f>List1!$C$2:$C$20</c:f>
              <c:numCache>
                <c:formatCode>###0</c:formatCode>
                <c:ptCount val="19"/>
                <c:pt idx="0">
                  <c:v>16.5</c:v>
                </c:pt>
                <c:pt idx="1">
                  <c:v>24.8</c:v>
                </c:pt>
                <c:pt idx="2">
                  <c:v>24.2</c:v>
                </c:pt>
                <c:pt idx="3">
                  <c:v>22.400000000000002</c:v>
                </c:pt>
                <c:pt idx="4">
                  <c:v>25.1</c:v>
                </c:pt>
                <c:pt idx="5">
                  <c:v>30.7</c:v>
                </c:pt>
                <c:pt idx="6">
                  <c:v>34.6</c:v>
                </c:pt>
                <c:pt idx="7">
                  <c:v>36.5</c:v>
                </c:pt>
                <c:pt idx="8">
                  <c:v>36.5</c:v>
                </c:pt>
                <c:pt idx="9">
                  <c:v>39.1</c:v>
                </c:pt>
                <c:pt idx="10">
                  <c:v>40.799999999999997</c:v>
                </c:pt>
                <c:pt idx="11">
                  <c:v>41.3</c:v>
                </c:pt>
                <c:pt idx="12">
                  <c:v>40.300000000000004</c:v>
                </c:pt>
                <c:pt idx="13">
                  <c:v>42.3</c:v>
                </c:pt>
                <c:pt idx="14">
                  <c:v>37.700000000000003</c:v>
                </c:pt>
                <c:pt idx="15">
                  <c:v>41.5</c:v>
                </c:pt>
                <c:pt idx="16">
                  <c:v>39.1</c:v>
                </c:pt>
                <c:pt idx="17">
                  <c:v>29.9</c:v>
                </c:pt>
                <c:pt idx="18">
                  <c:v>22.5</c:v>
                </c:pt>
              </c:numCache>
            </c:numRef>
          </c:val>
          <c:extLst>
            <c:ext xmlns:c16="http://schemas.microsoft.com/office/drawing/2014/chart" uri="{C3380CC4-5D6E-409C-BE32-E72D297353CC}">
              <c16:uniqueId val="{00000001-7C64-4944-B6D2-F2ACD965D301}"/>
            </c:ext>
          </c:extLst>
        </c:ser>
        <c:ser>
          <c:idx val="4"/>
          <c:order val="2"/>
          <c:tx>
            <c:strRef>
              <c:f>List1!$F$1</c:f>
              <c:strCache>
                <c:ptCount val="1"/>
                <c:pt idx="0">
                  <c:v>neví</c:v>
                </c:pt>
              </c:strCache>
            </c:strRef>
          </c:tx>
          <c:spPr>
            <a:solidFill>
              <a:schemeClr val="tx1">
                <a:lumMod val="20000"/>
                <a:lumOff val="80000"/>
              </a:schemeClr>
            </a:solidFill>
          </c:spPr>
          <c:invertIfNegative val="0"/>
          <c:dLbls>
            <c:spPr>
              <a:noFill/>
              <a:ln>
                <a:noFill/>
              </a:ln>
              <a:effectLst/>
            </c:spPr>
            <c:txPr>
              <a:bodyPr wrap="square" lIns="38100" tIns="19050" rIns="38100" bIns="19050" anchor="ctr">
                <a:spAutoFit/>
              </a:bodyPr>
              <a:lstStyle/>
              <a:p>
                <a:pPr>
                  <a:defRPr sz="9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List1!$A$2:$A$20</c:f>
              <c:strCache>
                <c:ptCount val="19"/>
                <c:pt idx="0">
                  <c:v>pravdivá</c:v>
                </c:pt>
                <c:pt idx="1">
                  <c:v>srozumitelná</c:v>
                </c:pt>
                <c:pt idx="2">
                  <c:v>důvěryhodná</c:v>
                </c:pt>
                <c:pt idx="3">
                  <c:v>neobsahovala násilí</c:v>
                </c:pt>
                <c:pt idx="4">
                  <c:v>slušná, bez vulgárních slo</c:v>
                </c:pt>
                <c:pt idx="5">
                  <c:v>informativní, dává informac</c:v>
                </c:pt>
                <c:pt idx="6">
                  <c:v>nápaditá, originální</c:v>
                </c:pt>
                <c:pt idx="7">
                  <c:v>nevtíravá, nepodbízivá</c:v>
                </c:pt>
                <c:pt idx="8">
                  <c:v>snadno zapamatovatelná</c:v>
                </c:pt>
                <c:pt idx="9">
                  <c:v>schopná vzbudit zájem o výr</c:v>
                </c:pt>
                <c:pt idx="10">
                  <c:v>vtipná</c:v>
                </c:pt>
                <c:pt idx="11">
                  <c:v>s dobrým sloganem</c:v>
                </c:pt>
                <c:pt idx="12">
                  <c:v>se zajímavým příběhem</c:v>
                </c:pt>
                <c:pt idx="13">
                  <c:v>vzbuzující pocit pohody, kli</c:v>
                </c:pt>
                <c:pt idx="14">
                  <c:v>s uměleckou úrovní</c:v>
                </c:pt>
                <c:pt idx="15">
                  <c:v>vychvalující přednosti</c:v>
                </c:pt>
                <c:pt idx="16">
                  <c:v>s rytmickou, moderní hudbou</c:v>
                </c:pt>
                <c:pt idx="17">
                  <c:v>odvázaná</c:v>
                </c:pt>
                <c:pt idx="18">
                  <c:v>s významnými, známými osob</c:v>
                </c:pt>
              </c:strCache>
            </c:strRef>
          </c:cat>
          <c:val>
            <c:numRef>
              <c:f>List1!$F$2:$F$20</c:f>
              <c:numCache>
                <c:formatCode>###0</c:formatCode>
                <c:ptCount val="19"/>
                <c:pt idx="0">
                  <c:v>6.5</c:v>
                </c:pt>
                <c:pt idx="1">
                  <c:v>6</c:v>
                </c:pt>
                <c:pt idx="2">
                  <c:v>6.8000000000000007</c:v>
                </c:pt>
                <c:pt idx="3">
                  <c:v>6.7</c:v>
                </c:pt>
                <c:pt idx="4">
                  <c:v>7.1</c:v>
                </c:pt>
                <c:pt idx="5">
                  <c:v>6.5</c:v>
                </c:pt>
                <c:pt idx="6">
                  <c:v>7.1999999999999993</c:v>
                </c:pt>
                <c:pt idx="7">
                  <c:v>7.5</c:v>
                </c:pt>
                <c:pt idx="8">
                  <c:v>6.7</c:v>
                </c:pt>
                <c:pt idx="9">
                  <c:v>7.3999999999999995</c:v>
                </c:pt>
                <c:pt idx="10">
                  <c:v>7.1999999999999993</c:v>
                </c:pt>
                <c:pt idx="11">
                  <c:v>7.1999999999999993</c:v>
                </c:pt>
                <c:pt idx="12">
                  <c:v>8</c:v>
                </c:pt>
                <c:pt idx="13">
                  <c:v>9.1</c:v>
                </c:pt>
                <c:pt idx="14">
                  <c:v>9.7000000000000011</c:v>
                </c:pt>
                <c:pt idx="15">
                  <c:v>8.5</c:v>
                </c:pt>
                <c:pt idx="16">
                  <c:v>9</c:v>
                </c:pt>
                <c:pt idx="17">
                  <c:v>11.9</c:v>
                </c:pt>
                <c:pt idx="18">
                  <c:v>7.9</c:v>
                </c:pt>
              </c:numCache>
            </c:numRef>
          </c:val>
          <c:extLst>
            <c:ext xmlns:c16="http://schemas.microsoft.com/office/drawing/2014/chart" uri="{C3380CC4-5D6E-409C-BE32-E72D297353CC}">
              <c16:uniqueId val="{00000005-7C64-4944-B6D2-F2ACD965D301}"/>
            </c:ext>
          </c:extLst>
        </c:ser>
        <c:ser>
          <c:idx val="2"/>
          <c:order val="3"/>
          <c:tx>
            <c:strRef>
              <c:f>List1!$D$1</c:f>
              <c:strCache>
                <c:ptCount val="1"/>
                <c:pt idx="0">
                  <c:v>spíše nedůležitá</c:v>
                </c:pt>
              </c:strCache>
            </c:strRef>
          </c:tx>
          <c:spPr>
            <a:solidFill>
              <a:srgbClr val="F2A58A"/>
            </a:solidFill>
          </c:spPr>
          <c:invertIfNegative val="0"/>
          <c:dLbls>
            <c:numFmt formatCode="#,##0" sourceLinked="0"/>
            <c:spPr>
              <a:noFill/>
              <a:ln>
                <a:noFill/>
              </a:ln>
              <a:effectLst/>
            </c:spPr>
            <c:txPr>
              <a:bodyPr/>
              <a:lstStyle/>
              <a:p>
                <a:pPr>
                  <a:defRPr sz="9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List1!$A$2:$A$20</c:f>
              <c:strCache>
                <c:ptCount val="19"/>
                <c:pt idx="0">
                  <c:v>pravdivá</c:v>
                </c:pt>
                <c:pt idx="1">
                  <c:v>srozumitelná</c:v>
                </c:pt>
                <c:pt idx="2">
                  <c:v>důvěryhodná</c:v>
                </c:pt>
                <c:pt idx="3">
                  <c:v>neobsahovala násilí</c:v>
                </c:pt>
                <c:pt idx="4">
                  <c:v>slušná, bez vulgárních slo</c:v>
                </c:pt>
                <c:pt idx="5">
                  <c:v>informativní, dává informac</c:v>
                </c:pt>
                <c:pt idx="6">
                  <c:v>nápaditá, originální</c:v>
                </c:pt>
                <c:pt idx="7">
                  <c:v>nevtíravá, nepodbízivá</c:v>
                </c:pt>
                <c:pt idx="8">
                  <c:v>snadno zapamatovatelná</c:v>
                </c:pt>
                <c:pt idx="9">
                  <c:v>schopná vzbudit zájem o výr</c:v>
                </c:pt>
                <c:pt idx="10">
                  <c:v>vtipná</c:v>
                </c:pt>
                <c:pt idx="11">
                  <c:v>s dobrým sloganem</c:v>
                </c:pt>
                <c:pt idx="12">
                  <c:v>se zajímavým příběhem</c:v>
                </c:pt>
                <c:pt idx="13">
                  <c:v>vzbuzující pocit pohody, kli</c:v>
                </c:pt>
                <c:pt idx="14">
                  <c:v>s uměleckou úrovní</c:v>
                </c:pt>
                <c:pt idx="15">
                  <c:v>vychvalující přednosti</c:v>
                </c:pt>
                <c:pt idx="16">
                  <c:v>s rytmickou, moderní hudbou</c:v>
                </c:pt>
                <c:pt idx="17">
                  <c:v>odvázaná</c:v>
                </c:pt>
                <c:pt idx="18">
                  <c:v>s významnými, známými osob</c:v>
                </c:pt>
              </c:strCache>
            </c:strRef>
          </c:cat>
          <c:val>
            <c:numRef>
              <c:f>List1!$D$2:$D$20</c:f>
              <c:numCache>
                <c:formatCode>###0</c:formatCode>
                <c:ptCount val="19"/>
                <c:pt idx="0">
                  <c:v>4.9000000000000004</c:v>
                </c:pt>
                <c:pt idx="1">
                  <c:v>5.0999999999999996</c:v>
                </c:pt>
                <c:pt idx="2">
                  <c:v>5.2</c:v>
                </c:pt>
                <c:pt idx="3">
                  <c:v>6.1</c:v>
                </c:pt>
                <c:pt idx="4">
                  <c:v>8.6999999999999993</c:v>
                </c:pt>
                <c:pt idx="5">
                  <c:v>7.3999999999999995</c:v>
                </c:pt>
                <c:pt idx="6">
                  <c:v>7.7</c:v>
                </c:pt>
                <c:pt idx="7">
                  <c:v>9.4</c:v>
                </c:pt>
                <c:pt idx="8">
                  <c:v>11.600000000000001</c:v>
                </c:pt>
                <c:pt idx="9">
                  <c:v>8.4</c:v>
                </c:pt>
                <c:pt idx="10">
                  <c:v>10.100000000000001</c:v>
                </c:pt>
                <c:pt idx="11">
                  <c:v>12.9</c:v>
                </c:pt>
                <c:pt idx="12">
                  <c:v>13.900000000000002</c:v>
                </c:pt>
                <c:pt idx="13">
                  <c:v>12.2</c:v>
                </c:pt>
                <c:pt idx="14">
                  <c:v>22.400000000000002</c:v>
                </c:pt>
                <c:pt idx="15">
                  <c:v>21.5</c:v>
                </c:pt>
                <c:pt idx="16">
                  <c:v>22.900000000000002</c:v>
                </c:pt>
                <c:pt idx="17">
                  <c:v>31.4</c:v>
                </c:pt>
                <c:pt idx="18">
                  <c:v>33.800000000000004</c:v>
                </c:pt>
              </c:numCache>
            </c:numRef>
          </c:val>
          <c:extLst>
            <c:ext xmlns:c16="http://schemas.microsoft.com/office/drawing/2014/chart" uri="{C3380CC4-5D6E-409C-BE32-E72D297353CC}">
              <c16:uniqueId val="{00000002-7C64-4944-B6D2-F2ACD965D301}"/>
            </c:ext>
          </c:extLst>
        </c:ser>
        <c:ser>
          <c:idx val="3"/>
          <c:order val="4"/>
          <c:tx>
            <c:strRef>
              <c:f>List1!$E$1</c:f>
              <c:strCache>
                <c:ptCount val="1"/>
                <c:pt idx="0">
                  <c:v>zcela nedůležitá</c:v>
                </c:pt>
              </c:strCache>
            </c:strRef>
          </c:tx>
          <c:spPr>
            <a:solidFill>
              <a:srgbClr val="C00000"/>
            </a:solidFill>
            <a:ln>
              <a:noFill/>
            </a:ln>
          </c:spPr>
          <c:invertIfNegative val="0"/>
          <c:dLbls>
            <c:dLbl>
              <c:idx val="0"/>
              <c:layout>
                <c:manualLayout>
                  <c:x val="-2.0746887966804992E-3"/>
                  <c:y val="1.851646113394842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64-4944-B6D2-F2ACD965D301}"/>
                </c:ext>
              </c:extLst>
            </c:dLbl>
            <c:spPr>
              <a:noFill/>
              <a:ln>
                <a:noFill/>
              </a:ln>
              <a:effectLst/>
            </c:spPr>
            <c:txPr>
              <a:bodyPr/>
              <a:lstStyle/>
              <a:p>
                <a:pPr>
                  <a:defRPr sz="9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List1!$A$2:$A$20</c:f>
              <c:strCache>
                <c:ptCount val="19"/>
                <c:pt idx="0">
                  <c:v>pravdivá</c:v>
                </c:pt>
                <c:pt idx="1">
                  <c:v>srozumitelná</c:v>
                </c:pt>
                <c:pt idx="2">
                  <c:v>důvěryhodná</c:v>
                </c:pt>
                <c:pt idx="3">
                  <c:v>neobsahovala násilí</c:v>
                </c:pt>
                <c:pt idx="4">
                  <c:v>slušná, bez vulgárních slo</c:v>
                </c:pt>
                <c:pt idx="5">
                  <c:v>informativní, dává informac</c:v>
                </c:pt>
                <c:pt idx="6">
                  <c:v>nápaditá, originální</c:v>
                </c:pt>
                <c:pt idx="7">
                  <c:v>nevtíravá, nepodbízivá</c:v>
                </c:pt>
                <c:pt idx="8">
                  <c:v>snadno zapamatovatelná</c:v>
                </c:pt>
                <c:pt idx="9">
                  <c:v>schopná vzbudit zájem o výr</c:v>
                </c:pt>
                <c:pt idx="10">
                  <c:v>vtipná</c:v>
                </c:pt>
                <c:pt idx="11">
                  <c:v>s dobrým sloganem</c:v>
                </c:pt>
                <c:pt idx="12">
                  <c:v>se zajímavým příběhem</c:v>
                </c:pt>
                <c:pt idx="13">
                  <c:v>vzbuzující pocit pohody, kli</c:v>
                </c:pt>
                <c:pt idx="14">
                  <c:v>s uměleckou úrovní</c:v>
                </c:pt>
                <c:pt idx="15">
                  <c:v>vychvalující přednosti</c:v>
                </c:pt>
                <c:pt idx="16">
                  <c:v>s rytmickou, moderní hudbou</c:v>
                </c:pt>
                <c:pt idx="17">
                  <c:v>odvázaná</c:v>
                </c:pt>
                <c:pt idx="18">
                  <c:v>s významnými, známými osob</c:v>
                </c:pt>
              </c:strCache>
            </c:strRef>
          </c:cat>
          <c:val>
            <c:numRef>
              <c:f>List1!$E$2:$E$20</c:f>
              <c:numCache>
                <c:formatCode>###0</c:formatCode>
                <c:ptCount val="19"/>
                <c:pt idx="0">
                  <c:v>5.8000000000000007</c:v>
                </c:pt>
                <c:pt idx="1">
                  <c:v>6.6000000000000005</c:v>
                </c:pt>
                <c:pt idx="2">
                  <c:v>6.4</c:v>
                </c:pt>
                <c:pt idx="3">
                  <c:v>7.7</c:v>
                </c:pt>
                <c:pt idx="4">
                  <c:v>7.7</c:v>
                </c:pt>
                <c:pt idx="5">
                  <c:v>6.3</c:v>
                </c:pt>
                <c:pt idx="6">
                  <c:v>7.3</c:v>
                </c:pt>
                <c:pt idx="7">
                  <c:v>7.1</c:v>
                </c:pt>
                <c:pt idx="8">
                  <c:v>8.9</c:v>
                </c:pt>
                <c:pt idx="9">
                  <c:v>9.1</c:v>
                </c:pt>
                <c:pt idx="10">
                  <c:v>7.7</c:v>
                </c:pt>
                <c:pt idx="11">
                  <c:v>8.5</c:v>
                </c:pt>
                <c:pt idx="12">
                  <c:v>9.5</c:v>
                </c:pt>
                <c:pt idx="13">
                  <c:v>9.1999999999999993</c:v>
                </c:pt>
                <c:pt idx="14">
                  <c:v>12</c:v>
                </c:pt>
                <c:pt idx="15">
                  <c:v>12.2</c:v>
                </c:pt>
                <c:pt idx="16">
                  <c:v>13.700000000000001</c:v>
                </c:pt>
                <c:pt idx="17">
                  <c:v>15.4</c:v>
                </c:pt>
                <c:pt idx="18">
                  <c:v>26.700000000000003</c:v>
                </c:pt>
              </c:numCache>
            </c:numRef>
          </c:val>
          <c:extLst>
            <c:ext xmlns:c16="http://schemas.microsoft.com/office/drawing/2014/chart" uri="{C3380CC4-5D6E-409C-BE32-E72D297353CC}">
              <c16:uniqueId val="{00000004-7C64-4944-B6D2-F2ACD965D301}"/>
            </c:ext>
          </c:extLst>
        </c:ser>
        <c:dLbls>
          <c:showLegendKey val="0"/>
          <c:showVal val="0"/>
          <c:showCatName val="0"/>
          <c:showSerName val="0"/>
          <c:showPercent val="0"/>
          <c:showBubbleSize val="0"/>
        </c:dLbls>
        <c:gapWidth val="65"/>
        <c:overlap val="100"/>
        <c:axId val="542348736"/>
        <c:axId val="542347560"/>
      </c:barChart>
      <c:catAx>
        <c:axId val="542348736"/>
        <c:scaling>
          <c:orientation val="maxMin"/>
        </c:scaling>
        <c:delete val="1"/>
        <c:axPos val="l"/>
        <c:numFmt formatCode="General" sourceLinked="0"/>
        <c:majorTickMark val="out"/>
        <c:minorTickMark val="none"/>
        <c:tickLblPos val="none"/>
        <c:crossAx val="542347560"/>
        <c:crosses val="autoZero"/>
        <c:auto val="1"/>
        <c:lblAlgn val="ctr"/>
        <c:lblOffset val="100"/>
        <c:noMultiLvlLbl val="0"/>
      </c:catAx>
      <c:valAx>
        <c:axId val="542347560"/>
        <c:scaling>
          <c:orientation val="minMax"/>
          <c:max val="1"/>
        </c:scaling>
        <c:delete val="0"/>
        <c:axPos val="b"/>
        <c:majorGridlines>
          <c:spPr>
            <a:ln>
              <a:prstDash val="sysDot"/>
            </a:ln>
          </c:spPr>
        </c:majorGridlines>
        <c:numFmt formatCode="0%" sourceLinked="1"/>
        <c:majorTickMark val="out"/>
        <c:minorTickMark val="none"/>
        <c:tickLblPos val="nextTo"/>
        <c:txPr>
          <a:bodyPr/>
          <a:lstStyle/>
          <a:p>
            <a:pPr>
              <a:defRPr sz="900"/>
            </a:pPr>
            <a:endParaRPr lang="cs-CZ"/>
          </a:p>
        </c:txPr>
        <c:crossAx val="542348736"/>
        <c:crosses val="max"/>
        <c:crossBetween val="between"/>
        <c:majorUnit val="0.2"/>
      </c:valAx>
    </c:plotArea>
    <c:legend>
      <c:legendPos val="t"/>
      <c:layout>
        <c:manualLayout>
          <c:xMode val="edge"/>
          <c:yMode val="edge"/>
          <c:x val="0.41389890370603982"/>
          <c:y val="0.95936402892621386"/>
          <c:w val="0.57286343184090649"/>
          <c:h val="4.0635949943117172E-2"/>
        </c:manualLayout>
      </c:layout>
      <c:overlay val="0"/>
      <c:txPr>
        <a:bodyPr/>
        <a:lstStyle/>
        <a:p>
          <a:pPr>
            <a:defRPr sz="1000"/>
          </a:pPr>
          <a:endParaRPr lang="cs-CZ"/>
        </a:p>
      </c:txPr>
    </c:legend>
    <c:plotVisOnly val="1"/>
    <c:dispBlanksAs val="gap"/>
    <c:showDLblsOverMax val="0"/>
  </c:chart>
  <c:txPr>
    <a:bodyPr/>
    <a:lstStyle/>
    <a:p>
      <a:pPr>
        <a:defRPr sz="1200"/>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cs-CZ" sz="1200" b="1" i="0" u="none" strike="noStrike" baseline="0" dirty="0">
                <a:solidFill>
                  <a:srgbClr val="595959"/>
                </a:solidFill>
              </a:rPr>
              <a:t>Kde jste reklamu viděl/a? </a:t>
            </a:r>
            <a:endParaRPr lang="cs-CZ" sz="1200" b="1" i="0" u="none" strike="noStrike" baseline="0" dirty="0"/>
          </a:p>
          <a:p>
            <a:pPr>
              <a:defRPr sz="1200"/>
            </a:pPr>
            <a:r>
              <a:rPr lang="cs-CZ" sz="1050" b="0" i="1" baseline="0" dirty="0"/>
              <a:t>(data v %, n=</a:t>
            </a:r>
            <a:r>
              <a:rPr lang="en-US" sz="1050" b="0" i="1" baseline="0" dirty="0"/>
              <a:t>286</a:t>
            </a:r>
            <a:r>
              <a:rPr lang="cs-CZ" sz="1050" b="0" i="1" baseline="0" dirty="0"/>
              <a:t>)</a:t>
            </a:r>
            <a:endParaRPr lang="cs-CZ" sz="1050" b="0" i="1" dirty="0"/>
          </a:p>
        </c:rich>
      </c:tx>
      <c:layout>
        <c:manualLayout>
          <c:xMode val="edge"/>
          <c:yMode val="edge"/>
          <c:x val="0.40508283678827861"/>
          <c:y val="2.6594362435823794E-2"/>
        </c:manualLayout>
      </c:layout>
      <c:overlay val="0"/>
    </c:title>
    <c:autoTitleDeleted val="0"/>
    <c:plotArea>
      <c:layout>
        <c:manualLayout>
          <c:layoutTarget val="inner"/>
          <c:xMode val="edge"/>
          <c:yMode val="edge"/>
          <c:x val="0.15055485394779358"/>
          <c:y val="0.12459983209200953"/>
          <c:w val="0.80343377074770927"/>
          <c:h val="0.7305571559855818"/>
        </c:manualLayout>
      </c:layout>
      <c:barChart>
        <c:barDir val="bar"/>
        <c:grouping val="stacked"/>
        <c:varyColors val="0"/>
        <c:ser>
          <c:idx val="0"/>
          <c:order val="0"/>
          <c:tx>
            <c:strRef>
              <c:f>List1!$B$1</c:f>
              <c:strCache>
                <c:ptCount val="1"/>
                <c:pt idx="0">
                  <c:v> v místě prodeje (na nákupních vozících, na stojanech, na regálech atd.)</c:v>
                </c:pt>
              </c:strCache>
            </c:strRef>
          </c:tx>
          <c:spPr>
            <a:solidFill>
              <a:srgbClr val="C00000"/>
            </a:solidFill>
          </c:spPr>
          <c:invertIfNegative val="0"/>
          <c:dLbls>
            <c:dLbl>
              <c:idx val="18"/>
              <c:spPr>
                <a:ln>
                  <a:noFill/>
                </a:ln>
              </c:spPr>
              <c:txPr>
                <a:bodyPr/>
                <a:lstStyle/>
                <a:p>
                  <a:pPr>
                    <a:defRPr sz="1000" b="1">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0-EADB-44EB-BAD9-E0A7707891CF}"/>
                </c:ext>
              </c:extLst>
            </c:dLbl>
            <c:spPr>
              <a:ln>
                <a:noFill/>
              </a:ln>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List1!$A$2:$A$19</c:f>
              <c:strCache>
                <c:ptCount val="18"/>
                <c:pt idx="0">
                  <c:v>Total</c:v>
                </c:pt>
                <c:pt idx="2">
                  <c:v>Muži</c:v>
                </c:pt>
                <c:pt idx="3">
                  <c:v>Ženy</c:v>
                </c:pt>
                <c:pt idx="4">
                  <c:v>16-29 let</c:v>
                </c:pt>
                <c:pt idx="5">
                  <c:v>30-44 let</c:v>
                </c:pt>
                <c:pt idx="6">
                  <c:v>45-59 let</c:v>
                </c:pt>
                <c:pt idx="7">
                  <c:v>60 a více let</c:v>
                </c:pt>
                <c:pt idx="8">
                  <c:v>ZŠ</c:v>
                </c:pt>
                <c:pt idx="9">
                  <c:v>SŠ</c:v>
                </c:pt>
                <c:pt idx="10">
                  <c:v>VŠ</c:v>
                </c:pt>
                <c:pt idx="11">
                  <c:v> 0 - 4.999</c:v>
                </c:pt>
                <c:pt idx="12">
                  <c:v> 5.000 - 19.999</c:v>
                </c:pt>
                <c:pt idx="13">
                  <c:v> 20.000 - 99.999</c:v>
                </c:pt>
                <c:pt idx="14">
                  <c:v> 100.000 a více</c:v>
                </c:pt>
                <c:pt idx="15">
                  <c:v>Praha</c:v>
                </c:pt>
                <c:pt idx="16">
                  <c:v>Čechy</c:v>
                </c:pt>
                <c:pt idx="17">
                  <c:v>Morava</c:v>
                </c:pt>
              </c:strCache>
            </c:strRef>
          </c:cat>
          <c:val>
            <c:numRef>
              <c:f>List1!$B$2:$B$19</c:f>
              <c:numCache>
                <c:formatCode>###0</c:formatCode>
                <c:ptCount val="18"/>
                <c:pt idx="0">
                  <c:v>24.73404255319149</c:v>
                </c:pt>
                <c:pt idx="2" formatCode="0">
                  <c:v>27.956989247311824</c:v>
                </c:pt>
                <c:pt idx="3" formatCode="0">
                  <c:v>21.578947368421055</c:v>
                </c:pt>
                <c:pt idx="4" formatCode="0">
                  <c:v>18.30985915492958</c:v>
                </c:pt>
                <c:pt idx="5" formatCode="0">
                  <c:v>25</c:v>
                </c:pt>
                <c:pt idx="6" formatCode="0">
                  <c:v>29.347826086956523</c:v>
                </c:pt>
                <c:pt idx="7" formatCode="0">
                  <c:v>24.752475247524753</c:v>
                </c:pt>
                <c:pt idx="8" formatCode="0">
                  <c:v>24.852071005917161</c:v>
                </c:pt>
                <c:pt idx="9" formatCode="0">
                  <c:v>24.427480916030532</c:v>
                </c:pt>
                <c:pt idx="10" formatCode="0">
                  <c:v>25</c:v>
                </c:pt>
                <c:pt idx="11" formatCode="0">
                  <c:v>23.717948717948715</c:v>
                </c:pt>
                <c:pt idx="12" formatCode="0">
                  <c:v>20</c:v>
                </c:pt>
                <c:pt idx="13" formatCode="0">
                  <c:v>24.358974358974358</c:v>
                </c:pt>
                <c:pt idx="14" formatCode="0">
                  <c:v>30.487804878048781</c:v>
                </c:pt>
                <c:pt idx="15" formatCode="0">
                  <c:v>30.188679245283019</c:v>
                </c:pt>
                <c:pt idx="16" formatCode="0">
                  <c:v>22.471910112359549</c:v>
                </c:pt>
                <c:pt idx="17" formatCode="0">
                  <c:v>25.517241379310345</c:v>
                </c:pt>
              </c:numCache>
            </c:numRef>
          </c:val>
          <c:extLst>
            <c:ext xmlns:c16="http://schemas.microsoft.com/office/drawing/2014/chart" uri="{C3380CC4-5D6E-409C-BE32-E72D297353CC}">
              <c16:uniqueId val="{00000001-D943-42B1-8107-5304181D6A0D}"/>
            </c:ext>
          </c:extLst>
        </c:ser>
        <c:ser>
          <c:idx val="1"/>
          <c:order val="1"/>
          <c:tx>
            <c:strRef>
              <c:f>List1!$C$1</c:f>
              <c:strCache>
                <c:ptCount val="1"/>
                <c:pt idx="0">
                  <c:v> v televizi</c:v>
                </c:pt>
              </c:strCache>
            </c:strRef>
          </c:tx>
          <c:spPr>
            <a:solidFill>
              <a:schemeClr val="accent6"/>
            </a:solidFill>
          </c:spPr>
          <c:invertIfNegative val="0"/>
          <c:dLbls>
            <c:dLbl>
              <c:idx val="4"/>
              <c:spPr>
                <a:noFill/>
                <a:ln>
                  <a:noFill/>
                </a:ln>
              </c:spPr>
              <c:txPr>
                <a:bodyPr/>
                <a:lstStyle/>
                <a:p>
                  <a:pPr>
                    <a:defRPr sz="1000" b="0">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1-EADB-44EB-BAD9-E0A7707891CF}"/>
                </c:ext>
              </c:extLst>
            </c:dLbl>
            <c:dLbl>
              <c:idx val="5"/>
              <c:spPr>
                <a:noFill/>
                <a:ln>
                  <a:noFill/>
                </a:ln>
              </c:spPr>
              <c:txPr>
                <a:bodyPr/>
                <a:lstStyle/>
                <a:p>
                  <a:pPr>
                    <a:defRPr sz="1000" b="0" i="0">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2-EADB-44EB-BAD9-E0A7707891CF}"/>
                </c:ext>
              </c:extLst>
            </c:dLbl>
            <c:dLbl>
              <c:idx val="6"/>
              <c:spPr>
                <a:noFill/>
                <a:ln>
                  <a:noFill/>
                </a:ln>
              </c:spPr>
              <c:txPr>
                <a:bodyPr/>
                <a:lstStyle/>
                <a:p>
                  <a:pPr>
                    <a:defRPr sz="1000" b="0">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3-EADB-44EB-BAD9-E0A7707891CF}"/>
                </c:ext>
              </c:extLst>
            </c:dLbl>
            <c:dLbl>
              <c:idx val="8"/>
              <c:layout>
                <c:manualLayout>
                  <c:x val="-2.9396542225934492E-3"/>
                  <c:y val="2.26114517566872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DB-44EB-BAD9-E0A7707891CF}"/>
                </c:ext>
              </c:extLst>
            </c:dLbl>
            <c:dLbl>
              <c:idx val="12"/>
              <c:tx>
                <c:rich>
                  <a:bodyPr/>
                  <a:lstStyle/>
                  <a:p>
                    <a:r>
                      <a:rPr lang="en-US" sz="1000" b="0" dirty="0">
                        <a:solidFill>
                          <a:schemeClr val="bg1"/>
                        </a:solidFill>
                      </a:rPr>
                      <a:t>4</a:t>
                    </a:r>
                    <a:r>
                      <a:rPr lang="en-US" b="0" dirty="0">
                        <a:solidFill>
                          <a:schemeClr val="bg1"/>
                        </a:solidFill>
                      </a:rPr>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ADB-44EB-BAD9-E0A7707891CF}"/>
                </c:ext>
              </c:extLst>
            </c:dLbl>
            <c:spPr>
              <a:noFill/>
              <a:ln>
                <a:noFill/>
              </a:ln>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List1!$A$2:$A$19</c:f>
              <c:strCache>
                <c:ptCount val="18"/>
                <c:pt idx="0">
                  <c:v>Total</c:v>
                </c:pt>
                <c:pt idx="2">
                  <c:v>Muži</c:v>
                </c:pt>
                <c:pt idx="3">
                  <c:v>Ženy</c:v>
                </c:pt>
                <c:pt idx="4">
                  <c:v>16-29 let</c:v>
                </c:pt>
                <c:pt idx="5">
                  <c:v>30-44 let</c:v>
                </c:pt>
                <c:pt idx="6">
                  <c:v>45-59 let</c:v>
                </c:pt>
                <c:pt idx="7">
                  <c:v>60 a více let</c:v>
                </c:pt>
                <c:pt idx="8">
                  <c:v>ZŠ</c:v>
                </c:pt>
                <c:pt idx="9">
                  <c:v>SŠ</c:v>
                </c:pt>
                <c:pt idx="10">
                  <c:v>VŠ</c:v>
                </c:pt>
                <c:pt idx="11">
                  <c:v> 0 - 4.999</c:v>
                </c:pt>
                <c:pt idx="12">
                  <c:v> 5.000 - 19.999</c:v>
                </c:pt>
                <c:pt idx="13">
                  <c:v> 20.000 - 99.999</c:v>
                </c:pt>
                <c:pt idx="14">
                  <c:v> 100.000 a více</c:v>
                </c:pt>
                <c:pt idx="15">
                  <c:v>Praha</c:v>
                </c:pt>
                <c:pt idx="16">
                  <c:v>Čechy</c:v>
                </c:pt>
                <c:pt idx="17">
                  <c:v>Morava</c:v>
                </c:pt>
              </c:strCache>
            </c:strRef>
          </c:cat>
          <c:val>
            <c:numRef>
              <c:f>List1!$C$2:$C$19</c:f>
              <c:numCache>
                <c:formatCode>###0</c:formatCode>
                <c:ptCount val="18"/>
                <c:pt idx="0">
                  <c:v>37.765957446808514</c:v>
                </c:pt>
                <c:pt idx="2" formatCode="0">
                  <c:v>40.322580645161288</c:v>
                </c:pt>
                <c:pt idx="3" formatCode="0">
                  <c:v>35.263157894736842</c:v>
                </c:pt>
                <c:pt idx="4" formatCode="0">
                  <c:v>23.943661971830984</c:v>
                </c:pt>
                <c:pt idx="5" formatCode="0">
                  <c:v>34.821428571428569</c:v>
                </c:pt>
                <c:pt idx="6" formatCode="0">
                  <c:v>46.739130434782609</c:v>
                </c:pt>
                <c:pt idx="7" formatCode="0">
                  <c:v>42.574257425742573</c:v>
                </c:pt>
                <c:pt idx="8" formatCode="0">
                  <c:v>39.053254437869825</c:v>
                </c:pt>
                <c:pt idx="9" formatCode="0">
                  <c:v>38.931297709923662</c:v>
                </c:pt>
                <c:pt idx="10" formatCode="0">
                  <c:v>32.894736842105267</c:v>
                </c:pt>
                <c:pt idx="11" formatCode="0">
                  <c:v>37.820512820512818</c:v>
                </c:pt>
                <c:pt idx="12" formatCode="0">
                  <c:v>48.333333333333336</c:v>
                </c:pt>
                <c:pt idx="13" formatCode="0">
                  <c:v>37.179487179487182</c:v>
                </c:pt>
                <c:pt idx="14" formatCode="0">
                  <c:v>30.487804878048781</c:v>
                </c:pt>
                <c:pt idx="15" formatCode="0">
                  <c:v>26.415094339622641</c:v>
                </c:pt>
                <c:pt idx="16" formatCode="0">
                  <c:v>38.764044943820224</c:v>
                </c:pt>
                <c:pt idx="17" formatCode="0">
                  <c:v>40.689655172413794</c:v>
                </c:pt>
              </c:numCache>
            </c:numRef>
          </c:val>
          <c:extLst>
            <c:ext xmlns:c16="http://schemas.microsoft.com/office/drawing/2014/chart" uri="{C3380CC4-5D6E-409C-BE32-E72D297353CC}">
              <c16:uniqueId val="{00000004-D943-42B1-8107-5304181D6A0D}"/>
            </c:ext>
          </c:extLst>
        </c:ser>
        <c:ser>
          <c:idx val="2"/>
          <c:order val="2"/>
          <c:tx>
            <c:strRef>
              <c:f>List1!$D$1</c:f>
              <c:strCache>
                <c:ptCount val="1"/>
                <c:pt idx="0">
                  <c:v> v časopisech nebo novinách (reklama i články)</c:v>
                </c:pt>
              </c:strCache>
            </c:strRef>
          </c:tx>
          <c:spPr>
            <a:solidFill>
              <a:schemeClr val="accent6">
                <a:lumMod val="40000"/>
                <a:lumOff val="60000"/>
              </a:schemeClr>
            </a:solidFill>
          </c:spPr>
          <c:invertIfNegative val="0"/>
          <c:dLbls>
            <c:dLbl>
              <c:idx val="6"/>
              <c:spPr/>
              <c:txPr>
                <a:bodyPr/>
                <a:lstStyle/>
                <a:p>
                  <a:pPr>
                    <a:defRPr sz="1000" b="0">
                      <a:solidFill>
                        <a:schemeClr val="tx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6-EADB-44EB-BAD9-E0A7707891CF}"/>
                </c:ext>
              </c:extLst>
            </c:dLbl>
            <c:dLbl>
              <c:idx val="13"/>
              <c:spPr>
                <a:noFill/>
                <a:ln>
                  <a:noFill/>
                </a:ln>
                <a:effectLst/>
              </c:spPr>
              <c:txPr>
                <a:bodyPr/>
                <a:lstStyle/>
                <a:p>
                  <a:pPr>
                    <a:defRPr sz="1000" b="0">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7-EADB-44EB-BAD9-E0A7707891CF}"/>
                </c:ext>
              </c:extLst>
            </c:dLbl>
            <c:dLbl>
              <c:idx val="14"/>
              <c:spPr/>
              <c:txPr>
                <a:bodyPr/>
                <a:lstStyle/>
                <a:p>
                  <a:pPr>
                    <a:defRPr sz="1000" b="0">
                      <a:solidFill>
                        <a:schemeClr val="tx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8-EADB-44EB-BAD9-E0A7707891CF}"/>
                </c:ext>
              </c:extLst>
            </c:dLbl>
            <c:spPr>
              <a:noFill/>
              <a:ln>
                <a:noFill/>
              </a:ln>
              <a:effectLst/>
            </c:spPr>
            <c:txPr>
              <a:bodyPr/>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List1!$A$2:$A$19</c:f>
              <c:strCache>
                <c:ptCount val="18"/>
                <c:pt idx="0">
                  <c:v>Total</c:v>
                </c:pt>
                <c:pt idx="2">
                  <c:v>Muži</c:v>
                </c:pt>
                <c:pt idx="3">
                  <c:v>Ženy</c:v>
                </c:pt>
                <c:pt idx="4">
                  <c:v>16-29 let</c:v>
                </c:pt>
                <c:pt idx="5">
                  <c:v>30-44 let</c:v>
                </c:pt>
                <c:pt idx="6">
                  <c:v>45-59 let</c:v>
                </c:pt>
                <c:pt idx="7">
                  <c:v>60 a více let</c:v>
                </c:pt>
                <c:pt idx="8">
                  <c:v>ZŠ</c:v>
                </c:pt>
                <c:pt idx="9">
                  <c:v>SŠ</c:v>
                </c:pt>
                <c:pt idx="10">
                  <c:v>VŠ</c:v>
                </c:pt>
                <c:pt idx="11">
                  <c:v> 0 - 4.999</c:v>
                </c:pt>
                <c:pt idx="12">
                  <c:v> 5.000 - 19.999</c:v>
                </c:pt>
                <c:pt idx="13">
                  <c:v> 20.000 - 99.999</c:v>
                </c:pt>
                <c:pt idx="14">
                  <c:v> 100.000 a více</c:v>
                </c:pt>
                <c:pt idx="15">
                  <c:v>Praha</c:v>
                </c:pt>
                <c:pt idx="16">
                  <c:v>Čechy</c:v>
                </c:pt>
                <c:pt idx="17">
                  <c:v>Morava</c:v>
                </c:pt>
              </c:strCache>
            </c:strRef>
          </c:cat>
          <c:val>
            <c:numRef>
              <c:f>List1!$D$2:$D$19</c:f>
              <c:numCache>
                <c:formatCode>###0</c:formatCode>
                <c:ptCount val="18"/>
                <c:pt idx="0">
                  <c:v>8.2446808510638299</c:v>
                </c:pt>
                <c:pt idx="2" formatCode="0">
                  <c:v>9.1397849462365599</c:v>
                </c:pt>
                <c:pt idx="3" formatCode="0">
                  <c:v>7.3684210526315779</c:v>
                </c:pt>
                <c:pt idx="4" formatCode="0">
                  <c:v>5.6338028169014089</c:v>
                </c:pt>
                <c:pt idx="5" formatCode="0">
                  <c:v>10.714285714285714</c:v>
                </c:pt>
                <c:pt idx="6" formatCode="0">
                  <c:v>5.4347826086956523</c:v>
                </c:pt>
                <c:pt idx="7" formatCode="0">
                  <c:v>9.9009900990099009</c:v>
                </c:pt>
                <c:pt idx="8" formatCode="0">
                  <c:v>6.5088757396449708</c:v>
                </c:pt>
                <c:pt idx="9" formatCode="0">
                  <c:v>11.450381679389313</c:v>
                </c:pt>
                <c:pt idx="10" formatCode="0">
                  <c:v>6.5789473684210522</c:v>
                </c:pt>
                <c:pt idx="11" formatCode="0">
                  <c:v>11.538461538461538</c:v>
                </c:pt>
                <c:pt idx="12" formatCode="0">
                  <c:v>3.3333333333333335</c:v>
                </c:pt>
                <c:pt idx="13" formatCode="0">
                  <c:v>2.5641025641025639</c:v>
                </c:pt>
                <c:pt idx="14" formatCode="0">
                  <c:v>10.975609756097562</c:v>
                </c:pt>
                <c:pt idx="15" formatCode="0">
                  <c:v>5.6603773584905666</c:v>
                </c:pt>
                <c:pt idx="16" formatCode="0">
                  <c:v>7.8651685393258424</c:v>
                </c:pt>
                <c:pt idx="17" formatCode="0">
                  <c:v>9.6551724137931032</c:v>
                </c:pt>
              </c:numCache>
            </c:numRef>
          </c:val>
          <c:extLst>
            <c:ext xmlns:c16="http://schemas.microsoft.com/office/drawing/2014/chart" uri="{C3380CC4-5D6E-409C-BE32-E72D297353CC}">
              <c16:uniqueId val="{0000000B-D943-42B1-8107-5304181D6A0D}"/>
            </c:ext>
          </c:extLst>
        </c:ser>
        <c:ser>
          <c:idx val="3"/>
          <c:order val="3"/>
          <c:tx>
            <c:strRef>
              <c:f>List1!$E$1</c:f>
              <c:strCache>
                <c:ptCount val="1"/>
                <c:pt idx="0">
                  <c:v> v letácích (v poštovních schránkách, v obchodech)</c:v>
                </c:pt>
              </c:strCache>
            </c:strRef>
          </c:tx>
          <c:spPr>
            <a:solidFill>
              <a:srgbClr val="F2A58A"/>
            </a:solidFill>
            <a:ln>
              <a:noFill/>
            </a:ln>
          </c:spPr>
          <c:invertIfNegative val="0"/>
          <c:dLbls>
            <c:dLbl>
              <c:idx val="4"/>
              <c:spPr>
                <a:noFill/>
                <a:ln>
                  <a:noFill/>
                </a:ln>
                <a:effectLst/>
              </c:spPr>
              <c:txPr>
                <a:bodyPr/>
                <a:lstStyle/>
                <a:p>
                  <a:pPr>
                    <a:defRPr sz="1000">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9-EADB-44EB-BAD9-E0A7707891CF}"/>
                </c:ext>
              </c:extLst>
            </c:dLbl>
            <c:dLbl>
              <c:idx val="7"/>
              <c:spPr>
                <a:noFill/>
                <a:ln>
                  <a:noFill/>
                </a:ln>
                <a:effectLst/>
              </c:spPr>
              <c:txPr>
                <a:bodyPr/>
                <a:lstStyle/>
                <a:p>
                  <a:pPr>
                    <a:defRPr sz="1000">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A-EADB-44EB-BAD9-E0A7707891CF}"/>
                </c:ext>
              </c:extLst>
            </c:dLbl>
            <c:spPr>
              <a:noFill/>
              <a:ln>
                <a:noFill/>
              </a:ln>
              <a:effectLst/>
            </c:spPr>
            <c:txPr>
              <a:bodyPr/>
              <a:lstStyle/>
              <a:p>
                <a:pPr>
                  <a:defRPr sz="100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List1!$A$2:$A$19</c:f>
              <c:strCache>
                <c:ptCount val="18"/>
                <c:pt idx="0">
                  <c:v>Total</c:v>
                </c:pt>
                <c:pt idx="2">
                  <c:v>Muži</c:v>
                </c:pt>
                <c:pt idx="3">
                  <c:v>Ženy</c:v>
                </c:pt>
                <c:pt idx="4">
                  <c:v>16-29 let</c:v>
                </c:pt>
                <c:pt idx="5">
                  <c:v>30-44 let</c:v>
                </c:pt>
                <c:pt idx="6">
                  <c:v>45-59 let</c:v>
                </c:pt>
                <c:pt idx="7">
                  <c:v>60 a více let</c:v>
                </c:pt>
                <c:pt idx="8">
                  <c:v>ZŠ</c:v>
                </c:pt>
                <c:pt idx="9">
                  <c:v>SŠ</c:v>
                </c:pt>
                <c:pt idx="10">
                  <c:v>VŠ</c:v>
                </c:pt>
                <c:pt idx="11">
                  <c:v> 0 - 4.999</c:v>
                </c:pt>
                <c:pt idx="12">
                  <c:v> 5.000 - 19.999</c:v>
                </c:pt>
                <c:pt idx="13">
                  <c:v> 20.000 - 99.999</c:v>
                </c:pt>
                <c:pt idx="14">
                  <c:v> 100.000 a více</c:v>
                </c:pt>
                <c:pt idx="15">
                  <c:v>Praha</c:v>
                </c:pt>
                <c:pt idx="16">
                  <c:v>Čechy</c:v>
                </c:pt>
                <c:pt idx="17">
                  <c:v>Morava</c:v>
                </c:pt>
              </c:strCache>
            </c:strRef>
          </c:cat>
          <c:val>
            <c:numRef>
              <c:f>List1!$E$2:$E$19</c:f>
              <c:numCache>
                <c:formatCode>###0</c:formatCode>
                <c:ptCount val="18"/>
                <c:pt idx="0">
                  <c:v>26.063829787234045</c:v>
                </c:pt>
                <c:pt idx="2" formatCode="0">
                  <c:v>25.806451612903224</c:v>
                </c:pt>
                <c:pt idx="3" formatCode="0">
                  <c:v>26.315789473684209</c:v>
                </c:pt>
                <c:pt idx="4" formatCode="0">
                  <c:v>14.084507042253522</c:v>
                </c:pt>
                <c:pt idx="5" formatCode="0">
                  <c:v>19.642857142857142</c:v>
                </c:pt>
                <c:pt idx="6" formatCode="0">
                  <c:v>33.695652173913047</c:v>
                </c:pt>
                <c:pt idx="7" formatCode="0">
                  <c:v>34.653465346534652</c:v>
                </c:pt>
                <c:pt idx="8" formatCode="0">
                  <c:v>30.177514792899409</c:v>
                </c:pt>
                <c:pt idx="9" formatCode="0">
                  <c:v>25.954198473282442</c:v>
                </c:pt>
                <c:pt idx="10" formatCode="0">
                  <c:v>17.105263157894736</c:v>
                </c:pt>
                <c:pt idx="11" formatCode="0">
                  <c:v>25.641025641025639</c:v>
                </c:pt>
                <c:pt idx="12" formatCode="0">
                  <c:v>30</c:v>
                </c:pt>
                <c:pt idx="13" formatCode="0">
                  <c:v>26.923076923076923</c:v>
                </c:pt>
                <c:pt idx="14" formatCode="0">
                  <c:v>23.170731707317074</c:v>
                </c:pt>
                <c:pt idx="15" formatCode="0">
                  <c:v>20.754716981132077</c:v>
                </c:pt>
                <c:pt idx="16" formatCode="0">
                  <c:v>23.033707865168541</c:v>
                </c:pt>
                <c:pt idx="17" formatCode="0">
                  <c:v>31.724137931034484</c:v>
                </c:pt>
              </c:numCache>
            </c:numRef>
          </c:val>
          <c:extLst>
            <c:ext xmlns:c16="http://schemas.microsoft.com/office/drawing/2014/chart" uri="{C3380CC4-5D6E-409C-BE32-E72D297353CC}">
              <c16:uniqueId val="{0000000C-D943-42B1-8107-5304181D6A0D}"/>
            </c:ext>
          </c:extLst>
        </c:ser>
        <c:ser>
          <c:idx val="4"/>
          <c:order val="4"/>
          <c:tx>
            <c:strRef>
              <c:f>List1!$F$1</c:f>
              <c:strCache>
                <c:ptCount val="1"/>
                <c:pt idx="0">
                  <c:v> na internetu</c:v>
                </c:pt>
              </c:strCache>
            </c:strRef>
          </c:tx>
          <c:spPr>
            <a:solidFill>
              <a:srgbClr val="FFC000"/>
            </a:solidFill>
          </c:spPr>
          <c:invertIfNegative val="0"/>
          <c:dLbls>
            <c:dLbl>
              <c:idx val="7"/>
              <c:layout>
                <c:manualLayout>
                  <c:x val="-1.4698271112966977E-3"/>
                  <c:y val="2.26114517566872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DB-44EB-BAD9-E0A7707891CF}"/>
                </c:ext>
              </c:extLst>
            </c:dLbl>
            <c:dLbl>
              <c:idx val="15"/>
              <c:spPr>
                <a:ln>
                  <a:noFill/>
                </a:ln>
              </c:spPr>
              <c:txPr>
                <a:bodyPr/>
                <a:lstStyle/>
                <a:p>
                  <a:pPr>
                    <a:defRPr sz="1000" b="0">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C-EADB-44EB-BAD9-E0A7707891CF}"/>
                </c:ext>
              </c:extLst>
            </c:dLbl>
            <c:spPr>
              <a:ln>
                <a:noFill/>
              </a:ln>
            </c:spPr>
            <c:txPr>
              <a:bodyPr/>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List1!$A$2:$A$19</c:f>
              <c:strCache>
                <c:ptCount val="18"/>
                <c:pt idx="0">
                  <c:v>Total</c:v>
                </c:pt>
                <c:pt idx="2">
                  <c:v>Muži</c:v>
                </c:pt>
                <c:pt idx="3">
                  <c:v>Ženy</c:v>
                </c:pt>
                <c:pt idx="4">
                  <c:v>16-29 let</c:v>
                </c:pt>
                <c:pt idx="5">
                  <c:v>30-44 let</c:v>
                </c:pt>
                <c:pt idx="6">
                  <c:v>45-59 let</c:v>
                </c:pt>
                <c:pt idx="7">
                  <c:v>60 a více let</c:v>
                </c:pt>
                <c:pt idx="8">
                  <c:v>ZŠ</c:v>
                </c:pt>
                <c:pt idx="9">
                  <c:v>SŠ</c:v>
                </c:pt>
                <c:pt idx="10">
                  <c:v>VŠ</c:v>
                </c:pt>
                <c:pt idx="11">
                  <c:v> 0 - 4.999</c:v>
                </c:pt>
                <c:pt idx="12">
                  <c:v> 5.000 - 19.999</c:v>
                </c:pt>
                <c:pt idx="13">
                  <c:v> 20.000 - 99.999</c:v>
                </c:pt>
                <c:pt idx="14">
                  <c:v> 100.000 a více</c:v>
                </c:pt>
                <c:pt idx="15">
                  <c:v>Praha</c:v>
                </c:pt>
                <c:pt idx="16">
                  <c:v>Čechy</c:v>
                </c:pt>
                <c:pt idx="17">
                  <c:v>Morava</c:v>
                </c:pt>
              </c:strCache>
            </c:strRef>
          </c:cat>
          <c:val>
            <c:numRef>
              <c:f>List1!$F$2:$F$19</c:f>
              <c:numCache>
                <c:formatCode>###0</c:formatCode>
                <c:ptCount val="18"/>
                <c:pt idx="0">
                  <c:v>44.680851063829785</c:v>
                </c:pt>
                <c:pt idx="2" formatCode="0">
                  <c:v>45.698924731182792</c:v>
                </c:pt>
                <c:pt idx="3" formatCode="0">
                  <c:v>43.684210526315795</c:v>
                </c:pt>
                <c:pt idx="4" formatCode="0">
                  <c:v>47.887323943661968</c:v>
                </c:pt>
                <c:pt idx="5" formatCode="0">
                  <c:v>48.214285714285715</c:v>
                </c:pt>
                <c:pt idx="6" formatCode="0">
                  <c:v>42.391304347826086</c:v>
                </c:pt>
                <c:pt idx="7" formatCode="0">
                  <c:v>40.594059405940598</c:v>
                </c:pt>
                <c:pt idx="8" formatCode="0">
                  <c:v>40.828402366863905</c:v>
                </c:pt>
                <c:pt idx="9" formatCode="0">
                  <c:v>47.328244274809158</c:v>
                </c:pt>
                <c:pt idx="10" formatCode="0">
                  <c:v>48.684210526315788</c:v>
                </c:pt>
                <c:pt idx="11" formatCode="0">
                  <c:v>50</c:v>
                </c:pt>
                <c:pt idx="12" formatCode="0">
                  <c:v>43.333333333333336</c:v>
                </c:pt>
                <c:pt idx="13" formatCode="0">
                  <c:v>41.025641025641022</c:v>
                </c:pt>
                <c:pt idx="14" formatCode="0">
                  <c:v>39.024390243902438</c:v>
                </c:pt>
                <c:pt idx="15" formatCode="0">
                  <c:v>39.622641509433961</c:v>
                </c:pt>
                <c:pt idx="16" formatCode="0">
                  <c:v>44.943820224719097</c:v>
                </c:pt>
                <c:pt idx="17" formatCode="0">
                  <c:v>46.206896551724135</c:v>
                </c:pt>
              </c:numCache>
            </c:numRef>
          </c:val>
          <c:extLst>
            <c:ext xmlns:c16="http://schemas.microsoft.com/office/drawing/2014/chart" uri="{C3380CC4-5D6E-409C-BE32-E72D297353CC}">
              <c16:uniqueId val="{00000011-D943-42B1-8107-5304181D6A0D}"/>
            </c:ext>
          </c:extLst>
        </c:ser>
        <c:ser>
          <c:idx val="5"/>
          <c:order val="5"/>
          <c:tx>
            <c:strRef>
              <c:f>List1!$G$1</c:f>
              <c:strCache>
                <c:ptCount val="1"/>
                <c:pt idx="0">
                  <c:v> na sociálních sítích</c:v>
                </c:pt>
              </c:strCache>
            </c:strRef>
          </c:tx>
          <c:spPr>
            <a:solidFill>
              <a:srgbClr val="6AA5FC"/>
            </a:solidFill>
          </c:spPr>
          <c:invertIfNegative val="0"/>
          <c:dLbls>
            <c:dLbl>
              <c:idx val="2"/>
              <c:spPr>
                <a:noFill/>
                <a:ln>
                  <a:noFill/>
                </a:ln>
                <a:effectLst/>
              </c:spPr>
              <c:txPr>
                <a:bodyPr/>
                <a:lstStyle/>
                <a:p>
                  <a:pPr>
                    <a:defRPr sz="1000" b="0">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D-EADB-44EB-BAD9-E0A7707891CF}"/>
                </c:ext>
              </c:extLst>
            </c:dLbl>
            <c:dLbl>
              <c:idx val="3"/>
              <c:spPr>
                <a:noFill/>
              </c:spPr>
              <c:txPr>
                <a:bodyPr/>
                <a:lstStyle/>
                <a:p>
                  <a:pPr>
                    <a:defRPr sz="1000" b="0">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E-EADB-44EB-BAD9-E0A7707891CF}"/>
                </c:ext>
              </c:extLst>
            </c:dLbl>
            <c:dLbl>
              <c:idx val="4"/>
              <c:spPr>
                <a:noFill/>
                <a:ln>
                  <a:noFill/>
                </a:ln>
                <a:effectLst/>
              </c:spPr>
              <c:txPr>
                <a:bodyPr/>
                <a:lstStyle/>
                <a:p>
                  <a:pPr>
                    <a:defRPr sz="1000" b="0">
                      <a:solidFill>
                        <a:srgbClr val="0000FF"/>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F-EADB-44EB-BAD9-E0A7707891CF}"/>
                </c:ext>
              </c:extLst>
            </c:dLbl>
            <c:dLbl>
              <c:idx val="7"/>
              <c:spPr>
                <a:noFill/>
                <a:ln>
                  <a:noFill/>
                </a:ln>
                <a:effectLst/>
              </c:spPr>
              <c:txPr>
                <a:bodyPr/>
                <a:lstStyle/>
                <a:p>
                  <a:pPr>
                    <a:defRPr sz="1000" b="0">
                      <a:solidFill>
                        <a:srgbClr val="FF0000"/>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10-EADB-44EB-BAD9-E0A7707891CF}"/>
                </c:ext>
              </c:extLst>
            </c:dLbl>
            <c:spPr>
              <a:noFill/>
              <a:ln>
                <a:noFill/>
              </a:ln>
              <a:effectLst/>
            </c:spPr>
            <c:txPr>
              <a:bodyPr/>
              <a:lstStyle/>
              <a:p>
                <a:pPr>
                  <a:defRPr sz="1000" b="0">
                    <a:solidFill>
                      <a:schemeClr val="tx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List1!$A$2:$A$19</c:f>
              <c:strCache>
                <c:ptCount val="18"/>
                <c:pt idx="0">
                  <c:v>Total</c:v>
                </c:pt>
                <c:pt idx="2">
                  <c:v>Muži</c:v>
                </c:pt>
                <c:pt idx="3">
                  <c:v>Ženy</c:v>
                </c:pt>
                <c:pt idx="4">
                  <c:v>16-29 let</c:v>
                </c:pt>
                <c:pt idx="5">
                  <c:v>30-44 let</c:v>
                </c:pt>
                <c:pt idx="6">
                  <c:v>45-59 let</c:v>
                </c:pt>
                <c:pt idx="7">
                  <c:v>60 a více let</c:v>
                </c:pt>
                <c:pt idx="8">
                  <c:v>ZŠ</c:v>
                </c:pt>
                <c:pt idx="9">
                  <c:v>SŠ</c:v>
                </c:pt>
                <c:pt idx="10">
                  <c:v>VŠ</c:v>
                </c:pt>
                <c:pt idx="11">
                  <c:v> 0 - 4.999</c:v>
                </c:pt>
                <c:pt idx="12">
                  <c:v> 5.000 - 19.999</c:v>
                </c:pt>
                <c:pt idx="13">
                  <c:v> 20.000 - 99.999</c:v>
                </c:pt>
                <c:pt idx="14">
                  <c:v> 100.000 a více</c:v>
                </c:pt>
                <c:pt idx="15">
                  <c:v>Praha</c:v>
                </c:pt>
                <c:pt idx="16">
                  <c:v>Čechy</c:v>
                </c:pt>
                <c:pt idx="17">
                  <c:v>Morava</c:v>
                </c:pt>
              </c:strCache>
            </c:strRef>
          </c:cat>
          <c:val>
            <c:numRef>
              <c:f>List1!$G$2:$G$19</c:f>
              <c:numCache>
                <c:formatCode>###0</c:formatCode>
                <c:ptCount val="18"/>
                <c:pt idx="0">
                  <c:v>29.25531914893617</c:v>
                </c:pt>
                <c:pt idx="2" formatCode="0">
                  <c:v>23.118279569892472</c:v>
                </c:pt>
                <c:pt idx="3" formatCode="0">
                  <c:v>35.263157894736842</c:v>
                </c:pt>
                <c:pt idx="4" formatCode="0">
                  <c:v>54.929577464788736</c:v>
                </c:pt>
                <c:pt idx="5" formatCode="0">
                  <c:v>33.035714285714285</c:v>
                </c:pt>
                <c:pt idx="6" formatCode="0">
                  <c:v>25</c:v>
                </c:pt>
                <c:pt idx="7" formatCode="0">
                  <c:v>10.891089108910892</c:v>
                </c:pt>
                <c:pt idx="8" formatCode="0">
                  <c:v>31.952662721893493</c:v>
                </c:pt>
                <c:pt idx="9" formatCode="0">
                  <c:v>29.770992366412212</c:v>
                </c:pt>
                <c:pt idx="10" formatCode="0">
                  <c:v>22.368421052631579</c:v>
                </c:pt>
                <c:pt idx="11" formatCode="0">
                  <c:v>32.051282051282051</c:v>
                </c:pt>
                <c:pt idx="12" formatCode="0">
                  <c:v>23.333333333333332</c:v>
                </c:pt>
                <c:pt idx="13" formatCode="0">
                  <c:v>23.076923076923077</c:v>
                </c:pt>
                <c:pt idx="14" formatCode="0">
                  <c:v>34.146341463414636</c:v>
                </c:pt>
                <c:pt idx="15" formatCode="0">
                  <c:v>30.188679245283019</c:v>
                </c:pt>
                <c:pt idx="16" formatCode="0">
                  <c:v>29.775280898876407</c:v>
                </c:pt>
                <c:pt idx="17" formatCode="0">
                  <c:v>28.27586206896552</c:v>
                </c:pt>
              </c:numCache>
            </c:numRef>
          </c:val>
          <c:extLst>
            <c:ext xmlns:c16="http://schemas.microsoft.com/office/drawing/2014/chart" uri="{C3380CC4-5D6E-409C-BE32-E72D297353CC}">
              <c16:uniqueId val="{00000019-D943-42B1-8107-5304181D6A0D}"/>
            </c:ext>
          </c:extLst>
        </c:ser>
        <c:ser>
          <c:idx val="6"/>
          <c:order val="6"/>
          <c:tx>
            <c:strRef>
              <c:f>List1!$H$1</c:f>
              <c:strCache>
                <c:ptCount val="1"/>
                <c:pt idx="0">
                  <c:v> v rozhlase</c:v>
                </c:pt>
              </c:strCache>
            </c:strRef>
          </c:tx>
          <c:spPr>
            <a:solidFill>
              <a:srgbClr val="0070C0"/>
            </a:solidFill>
          </c:spPr>
          <c:invertIfNegative val="0"/>
          <c:dLbls>
            <c:spPr>
              <a:noFill/>
              <a:ln>
                <a:noFill/>
              </a:ln>
              <a:effectLst/>
            </c:spPr>
            <c:txPr>
              <a:bodyPr/>
              <a:lstStyle/>
              <a:p>
                <a:pPr>
                  <a:defRPr sz="10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List1!$A$2:$A$19</c:f>
              <c:strCache>
                <c:ptCount val="18"/>
                <c:pt idx="0">
                  <c:v>Total</c:v>
                </c:pt>
                <c:pt idx="2">
                  <c:v>Muži</c:v>
                </c:pt>
                <c:pt idx="3">
                  <c:v>Ženy</c:v>
                </c:pt>
                <c:pt idx="4">
                  <c:v>16-29 let</c:v>
                </c:pt>
                <c:pt idx="5">
                  <c:v>30-44 let</c:v>
                </c:pt>
                <c:pt idx="6">
                  <c:v>45-59 let</c:v>
                </c:pt>
                <c:pt idx="7">
                  <c:v>60 a více let</c:v>
                </c:pt>
                <c:pt idx="8">
                  <c:v>ZŠ</c:v>
                </c:pt>
                <c:pt idx="9">
                  <c:v>SŠ</c:v>
                </c:pt>
                <c:pt idx="10">
                  <c:v>VŠ</c:v>
                </c:pt>
                <c:pt idx="11">
                  <c:v> 0 - 4.999</c:v>
                </c:pt>
                <c:pt idx="12">
                  <c:v> 5.000 - 19.999</c:v>
                </c:pt>
                <c:pt idx="13">
                  <c:v> 20.000 - 99.999</c:v>
                </c:pt>
                <c:pt idx="14">
                  <c:v> 100.000 a více</c:v>
                </c:pt>
                <c:pt idx="15">
                  <c:v>Praha</c:v>
                </c:pt>
                <c:pt idx="16">
                  <c:v>Čechy</c:v>
                </c:pt>
                <c:pt idx="17">
                  <c:v>Morava</c:v>
                </c:pt>
              </c:strCache>
            </c:strRef>
          </c:cat>
          <c:val>
            <c:numRef>
              <c:f>List1!$H$2:$H$19</c:f>
              <c:numCache>
                <c:formatCode>###0</c:formatCode>
                <c:ptCount val="18"/>
                <c:pt idx="0">
                  <c:v>4.5212765957446814</c:v>
                </c:pt>
                <c:pt idx="2" formatCode="0">
                  <c:v>6.4516129032258061</c:v>
                </c:pt>
                <c:pt idx="3" formatCode="0">
                  <c:v>2.6315789473684208</c:v>
                </c:pt>
                <c:pt idx="4" formatCode="0">
                  <c:v>8.4507042253521121</c:v>
                </c:pt>
                <c:pt idx="5" formatCode="0">
                  <c:v>4.4642857142857144</c:v>
                </c:pt>
                <c:pt idx="6" formatCode="0">
                  <c:v>3.2608695652173911</c:v>
                </c:pt>
                <c:pt idx="7" formatCode="0">
                  <c:v>2.9702970297029703</c:v>
                </c:pt>
                <c:pt idx="8" formatCode="0">
                  <c:v>4.7337278106508878</c:v>
                </c:pt>
                <c:pt idx="9" formatCode="0">
                  <c:v>5.343511450381679</c:v>
                </c:pt>
                <c:pt idx="10" formatCode="0">
                  <c:v>2.6315789473684208</c:v>
                </c:pt>
                <c:pt idx="11" formatCode="0">
                  <c:v>7.0512820512820511</c:v>
                </c:pt>
                <c:pt idx="12" formatCode="0">
                  <c:v>0</c:v>
                </c:pt>
                <c:pt idx="13" formatCode="0">
                  <c:v>3.8461538461538463</c:v>
                </c:pt>
                <c:pt idx="14" formatCode="0">
                  <c:v>3.6585365853658534</c:v>
                </c:pt>
                <c:pt idx="15" formatCode="0">
                  <c:v>3.7735849056603774</c:v>
                </c:pt>
                <c:pt idx="16" formatCode="0">
                  <c:v>5.0561797752808983</c:v>
                </c:pt>
                <c:pt idx="17" formatCode="0">
                  <c:v>4.1379310344827589</c:v>
                </c:pt>
              </c:numCache>
            </c:numRef>
          </c:val>
          <c:extLst>
            <c:ext xmlns:c16="http://schemas.microsoft.com/office/drawing/2014/chart" uri="{C3380CC4-5D6E-409C-BE32-E72D297353CC}">
              <c16:uniqueId val="{0000001A-D943-42B1-8107-5304181D6A0D}"/>
            </c:ext>
          </c:extLst>
        </c:ser>
        <c:dLbls>
          <c:showLegendKey val="0"/>
          <c:showVal val="0"/>
          <c:showCatName val="0"/>
          <c:showSerName val="0"/>
          <c:showPercent val="0"/>
          <c:showBubbleSize val="0"/>
        </c:dLbls>
        <c:gapWidth val="65"/>
        <c:overlap val="100"/>
        <c:axId val="534522136"/>
        <c:axId val="534518608"/>
      </c:barChart>
      <c:catAx>
        <c:axId val="534522136"/>
        <c:scaling>
          <c:orientation val="maxMin"/>
        </c:scaling>
        <c:delete val="0"/>
        <c:axPos val="l"/>
        <c:numFmt formatCode="General" sourceLinked="0"/>
        <c:majorTickMark val="out"/>
        <c:minorTickMark val="none"/>
        <c:tickLblPos val="nextTo"/>
        <c:txPr>
          <a:bodyPr/>
          <a:lstStyle/>
          <a:p>
            <a:pPr>
              <a:defRPr sz="1000"/>
            </a:pPr>
            <a:endParaRPr lang="cs-CZ"/>
          </a:p>
        </c:txPr>
        <c:crossAx val="534518608"/>
        <c:crosses val="autoZero"/>
        <c:auto val="1"/>
        <c:lblAlgn val="ctr"/>
        <c:lblOffset val="100"/>
        <c:noMultiLvlLbl val="0"/>
      </c:catAx>
      <c:valAx>
        <c:axId val="534518608"/>
        <c:scaling>
          <c:orientation val="minMax"/>
          <c:max val="200"/>
        </c:scaling>
        <c:delete val="0"/>
        <c:axPos val="b"/>
        <c:majorGridlines>
          <c:spPr>
            <a:ln>
              <a:prstDash val="sysDot"/>
            </a:ln>
          </c:spPr>
        </c:majorGridlines>
        <c:numFmt formatCode="###0" sourceLinked="1"/>
        <c:majorTickMark val="out"/>
        <c:minorTickMark val="none"/>
        <c:tickLblPos val="nextTo"/>
        <c:txPr>
          <a:bodyPr/>
          <a:lstStyle/>
          <a:p>
            <a:pPr>
              <a:defRPr sz="900"/>
            </a:pPr>
            <a:endParaRPr lang="cs-CZ"/>
          </a:p>
        </c:txPr>
        <c:crossAx val="534522136"/>
        <c:crosses val="max"/>
        <c:crossBetween val="between"/>
        <c:majorUnit val="20"/>
      </c:valAx>
    </c:plotArea>
    <c:legend>
      <c:legendPos val="t"/>
      <c:layout>
        <c:manualLayout>
          <c:xMode val="edge"/>
          <c:yMode val="edge"/>
          <c:x val="0"/>
          <c:y val="0.90313859413387743"/>
          <c:w val="0.96545906288452776"/>
          <c:h val="9.6861405866122754E-2"/>
        </c:manualLayout>
      </c:layout>
      <c:overlay val="0"/>
      <c:txPr>
        <a:bodyPr/>
        <a:lstStyle/>
        <a:p>
          <a:pPr>
            <a:defRPr sz="1000"/>
          </a:pPr>
          <a:endParaRPr lang="cs-CZ"/>
        </a:p>
      </c:txPr>
    </c:legend>
    <c:plotVisOnly val="1"/>
    <c:dispBlanksAs val="gap"/>
    <c:showDLblsOverMax val="0"/>
  </c:chart>
  <c:txPr>
    <a:bodyPr/>
    <a:lstStyle/>
    <a:p>
      <a:pPr>
        <a:defRPr sz="120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200" cap="all" baseline="0" dirty="0">
                <a:solidFill>
                  <a:schemeClr val="accent1"/>
                </a:solidFill>
              </a:rPr>
              <a:t>Přesycení reklamou</a:t>
            </a:r>
          </a:p>
          <a:p>
            <a:pPr>
              <a:defRPr/>
            </a:pPr>
            <a:r>
              <a:rPr lang="cs-CZ" sz="1050" b="0" i="1" dirty="0"/>
              <a:t>(data</a:t>
            </a:r>
            <a:r>
              <a:rPr lang="cs-CZ" sz="1050" b="0" i="1" baseline="0" dirty="0"/>
              <a:t> v %, n=1000)</a:t>
            </a:r>
            <a:endParaRPr lang="cs-CZ" sz="1050" b="0" i="1" dirty="0"/>
          </a:p>
        </c:rich>
      </c:tx>
      <c:overlay val="0"/>
    </c:title>
    <c:autoTitleDeleted val="0"/>
    <c:plotArea>
      <c:layout>
        <c:manualLayout>
          <c:layoutTarget val="inner"/>
          <c:xMode val="edge"/>
          <c:yMode val="edge"/>
          <c:x val="0.30969155599315895"/>
          <c:y val="8.6853551922976224E-2"/>
          <c:w val="0.65501748674621307"/>
          <c:h val="0.80112520812203702"/>
        </c:manualLayout>
      </c:layout>
      <c:barChart>
        <c:barDir val="bar"/>
        <c:grouping val="percentStacked"/>
        <c:varyColors val="0"/>
        <c:ser>
          <c:idx val="0"/>
          <c:order val="0"/>
          <c:tx>
            <c:strRef>
              <c:f>List1!$B$1</c:f>
              <c:strCache>
                <c:ptCount val="1"/>
                <c:pt idx="0">
                  <c:v>příliš mnoho</c:v>
                </c:pt>
              </c:strCache>
            </c:strRef>
          </c:tx>
          <c:spPr>
            <a:solidFill>
              <a:schemeClr val="accent2"/>
            </a:solidFill>
          </c:spPr>
          <c:invertIfNegative val="0"/>
          <c:dLbls>
            <c:numFmt formatCode="#,##0" sourceLinked="0"/>
            <c:spPr>
              <a:noFill/>
              <a:ln>
                <a:noFill/>
              </a:ln>
              <a:effectLst/>
            </c:spPr>
            <c:txPr>
              <a:bodyPr/>
              <a:lstStyle/>
              <a:p>
                <a:pPr>
                  <a:defRPr sz="9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List1!$A$2:$A$31</c:f>
              <c:strCache>
                <c:ptCount val="30"/>
                <c:pt idx="0">
                  <c:v>REKLAMA V MÍSTĚ PRODEJE</c:v>
                </c:pt>
                <c:pt idx="1">
                  <c:v>televizní obrazovky v místě prodeje</c:v>
                </c:pt>
                <c:pt idx="2">
                  <c:v>propagační rozhlas v obchodech</c:v>
                </c:pt>
                <c:pt idx="3">
                  <c:v>nabídky výrobků na propagačních stojanech/paletách</c:v>
                </c:pt>
                <c:pt idx="4">
                  <c:v>upoutávky v regálech a na pultech prodejen</c:v>
                </c:pt>
                <c:pt idx="5">
                  <c:v>ochutnávky/ prezentace na místě prodeje</c:v>
                </c:pt>
                <c:pt idx="6">
                  <c:v>NADLINKOVÁ REKLAMA</c:v>
                </c:pt>
                <c:pt idx="7">
                  <c:v>Nova</c:v>
                </c:pt>
                <c:pt idx="8">
                  <c:v>Prima</c:v>
                </c:pt>
                <c:pt idx="9">
                  <c:v>ostatní TV</c:v>
                </c:pt>
                <c:pt idx="10">
                  <c:v>ČT</c:v>
                </c:pt>
                <c:pt idx="11">
                  <c:v>časopisy</c:v>
                </c:pt>
                <c:pt idx="12">
                  <c:v>rozhlas</c:v>
                </c:pt>
                <c:pt idx="13">
                  <c:v>noviny</c:v>
                </c:pt>
                <c:pt idx="14">
                  <c:v>REKLAMA NA INTERNETU</c:v>
                </c:pt>
                <c:pt idx="15">
                  <c:v>internet</c:v>
                </c:pt>
                <c:pt idx="16">
                  <c:v>sociální sítě - YouTube</c:v>
                </c:pt>
                <c:pt idx="17">
                  <c:v>sociální sítě - Facebook</c:v>
                </c:pt>
                <c:pt idx="18">
                  <c:v>sociální sítě - Instagram</c:v>
                </c:pt>
                <c:pt idx="19">
                  <c:v>sociální sítě - X (Twitter)</c:v>
                </c:pt>
                <c:pt idx="20">
                  <c:v>sociální sítě - Tik Tok</c:v>
                </c:pt>
                <c:pt idx="21">
                  <c:v>JINÁ REKLAMA</c:v>
                </c:pt>
                <c:pt idx="22">
                  <c:v>letáky v poštovních schránkách</c:v>
                </c:pt>
                <c:pt idx="23">
                  <c:v>filmy a seriály (zvýrazněné používání)</c:v>
                </c:pt>
                <c:pt idx="24">
                  <c:v>písemné pozvánky do spotřebitelských soutěží a loterií</c:v>
                </c:pt>
                <c:pt idx="25">
                  <c:v>VENKOVNÍ REKLAMA</c:v>
                </c:pt>
                <c:pt idx="26">
                  <c:v>plakáty, billboardy</c:v>
                </c:pt>
                <c:pt idx="27">
                  <c:v>v historických centrech měst </c:v>
                </c:pt>
                <c:pt idx="28">
                  <c:v>na dopravních prostředcích (zvenku tramvaje) </c:v>
                </c:pt>
                <c:pt idx="29">
                  <c:v>v dopravních prostředcíh (uvnitř tramvaje)</c:v>
                </c:pt>
              </c:strCache>
            </c:strRef>
          </c:cat>
          <c:val>
            <c:numRef>
              <c:f>List1!$B$2:$B$31</c:f>
              <c:numCache>
                <c:formatCode>###0.0</c:formatCode>
                <c:ptCount val="30"/>
                <c:pt idx="1">
                  <c:v>35</c:v>
                </c:pt>
                <c:pt idx="2">
                  <c:v>29.599999999999998</c:v>
                </c:pt>
                <c:pt idx="3">
                  <c:v>24.8</c:v>
                </c:pt>
                <c:pt idx="4">
                  <c:v>24.4</c:v>
                </c:pt>
                <c:pt idx="5">
                  <c:v>17</c:v>
                </c:pt>
                <c:pt idx="7">
                  <c:v>70.3</c:v>
                </c:pt>
                <c:pt idx="8">
                  <c:v>67.5</c:v>
                </c:pt>
                <c:pt idx="9">
                  <c:v>59.9</c:v>
                </c:pt>
                <c:pt idx="10">
                  <c:v>41</c:v>
                </c:pt>
                <c:pt idx="11">
                  <c:v>37.6</c:v>
                </c:pt>
                <c:pt idx="12">
                  <c:v>36.200000000000003</c:v>
                </c:pt>
                <c:pt idx="13">
                  <c:v>30.9</c:v>
                </c:pt>
                <c:pt idx="15">
                  <c:v>66.100000000000009</c:v>
                </c:pt>
                <c:pt idx="16">
                  <c:v>57.3</c:v>
                </c:pt>
                <c:pt idx="17">
                  <c:v>52.7</c:v>
                </c:pt>
                <c:pt idx="18">
                  <c:v>41.8</c:v>
                </c:pt>
                <c:pt idx="19">
                  <c:v>31.3</c:v>
                </c:pt>
                <c:pt idx="20">
                  <c:v>32.1</c:v>
                </c:pt>
                <c:pt idx="22">
                  <c:v>40.700000000000003</c:v>
                </c:pt>
                <c:pt idx="23">
                  <c:v>39.1</c:v>
                </c:pt>
                <c:pt idx="24">
                  <c:v>27.700000000000003</c:v>
                </c:pt>
                <c:pt idx="26">
                  <c:v>41</c:v>
                </c:pt>
                <c:pt idx="27">
                  <c:v>39</c:v>
                </c:pt>
                <c:pt idx="28">
                  <c:v>32.9</c:v>
                </c:pt>
                <c:pt idx="29">
                  <c:v>30.099999999999998</c:v>
                </c:pt>
              </c:numCache>
            </c:numRef>
          </c:val>
          <c:extLst>
            <c:ext xmlns:c16="http://schemas.microsoft.com/office/drawing/2014/chart" uri="{C3380CC4-5D6E-409C-BE32-E72D297353CC}">
              <c16:uniqueId val="{00000000-8134-4CEB-92C0-5F8FF703FE51}"/>
            </c:ext>
          </c:extLst>
        </c:ser>
        <c:ser>
          <c:idx val="1"/>
          <c:order val="1"/>
          <c:tx>
            <c:strRef>
              <c:f>List1!$C$1</c:f>
              <c:strCache>
                <c:ptCount val="1"/>
                <c:pt idx="0">
                  <c:v>přiměřeně</c:v>
                </c:pt>
              </c:strCache>
            </c:strRef>
          </c:tx>
          <c:spPr>
            <a:solidFill>
              <a:schemeClr val="accent4"/>
            </a:solidFill>
          </c:spPr>
          <c:invertIfNegative val="0"/>
          <c:dLbls>
            <c:numFmt formatCode="#,##0" sourceLinked="0"/>
            <c:spPr>
              <a:noFill/>
              <a:ln>
                <a:noFill/>
              </a:ln>
              <a:effectLst/>
            </c:spPr>
            <c:txPr>
              <a:bodyPr/>
              <a:lstStyle/>
              <a:p>
                <a:pPr>
                  <a:defRPr sz="9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List1!$A$2:$A$31</c:f>
              <c:strCache>
                <c:ptCount val="30"/>
                <c:pt idx="0">
                  <c:v>REKLAMA V MÍSTĚ PRODEJE</c:v>
                </c:pt>
                <c:pt idx="1">
                  <c:v>televizní obrazovky v místě prodeje</c:v>
                </c:pt>
                <c:pt idx="2">
                  <c:v>propagační rozhlas v obchodech</c:v>
                </c:pt>
                <c:pt idx="3">
                  <c:v>nabídky výrobků na propagačních stojanech/paletách</c:v>
                </c:pt>
                <c:pt idx="4">
                  <c:v>upoutávky v regálech a na pultech prodejen</c:v>
                </c:pt>
                <c:pt idx="5">
                  <c:v>ochutnávky/ prezentace na místě prodeje</c:v>
                </c:pt>
                <c:pt idx="6">
                  <c:v>NADLINKOVÁ REKLAMA</c:v>
                </c:pt>
                <c:pt idx="7">
                  <c:v>Nova</c:v>
                </c:pt>
                <c:pt idx="8">
                  <c:v>Prima</c:v>
                </c:pt>
                <c:pt idx="9">
                  <c:v>ostatní TV</c:v>
                </c:pt>
                <c:pt idx="10">
                  <c:v>ČT</c:v>
                </c:pt>
                <c:pt idx="11">
                  <c:v>časopisy</c:v>
                </c:pt>
                <c:pt idx="12">
                  <c:v>rozhlas</c:v>
                </c:pt>
                <c:pt idx="13">
                  <c:v>noviny</c:v>
                </c:pt>
                <c:pt idx="14">
                  <c:v>REKLAMA NA INTERNETU</c:v>
                </c:pt>
                <c:pt idx="15">
                  <c:v>internet</c:v>
                </c:pt>
                <c:pt idx="16">
                  <c:v>sociální sítě - YouTube</c:v>
                </c:pt>
                <c:pt idx="17">
                  <c:v>sociální sítě - Facebook</c:v>
                </c:pt>
                <c:pt idx="18">
                  <c:v>sociální sítě - Instagram</c:v>
                </c:pt>
                <c:pt idx="19">
                  <c:v>sociální sítě - X (Twitter)</c:v>
                </c:pt>
                <c:pt idx="20">
                  <c:v>sociální sítě - Tik Tok</c:v>
                </c:pt>
                <c:pt idx="21">
                  <c:v>JINÁ REKLAMA</c:v>
                </c:pt>
                <c:pt idx="22">
                  <c:v>letáky v poštovních schránkách</c:v>
                </c:pt>
                <c:pt idx="23">
                  <c:v>filmy a seriály (zvýrazněné používání)</c:v>
                </c:pt>
                <c:pt idx="24">
                  <c:v>písemné pozvánky do spotřebitelských soutěží a loterií</c:v>
                </c:pt>
                <c:pt idx="25">
                  <c:v>VENKOVNÍ REKLAMA</c:v>
                </c:pt>
                <c:pt idx="26">
                  <c:v>plakáty, billboardy</c:v>
                </c:pt>
                <c:pt idx="27">
                  <c:v>v historických centrech měst </c:v>
                </c:pt>
                <c:pt idx="28">
                  <c:v>na dopravních prostředcích (zvenku tramvaje) </c:v>
                </c:pt>
                <c:pt idx="29">
                  <c:v>v dopravních prostředcíh (uvnitř tramvaje)</c:v>
                </c:pt>
              </c:strCache>
            </c:strRef>
          </c:cat>
          <c:val>
            <c:numRef>
              <c:f>List1!$C$2:$C$31</c:f>
              <c:numCache>
                <c:formatCode>###0.0</c:formatCode>
                <c:ptCount val="30"/>
                <c:pt idx="1">
                  <c:v>44.6</c:v>
                </c:pt>
                <c:pt idx="2">
                  <c:v>50.7</c:v>
                </c:pt>
                <c:pt idx="3">
                  <c:v>58.099999999999994</c:v>
                </c:pt>
                <c:pt idx="4">
                  <c:v>59.199999999999996</c:v>
                </c:pt>
                <c:pt idx="5">
                  <c:v>39.900000000000006</c:v>
                </c:pt>
                <c:pt idx="7">
                  <c:v>19</c:v>
                </c:pt>
                <c:pt idx="8">
                  <c:v>22</c:v>
                </c:pt>
                <c:pt idx="9">
                  <c:v>25.3</c:v>
                </c:pt>
                <c:pt idx="10">
                  <c:v>44</c:v>
                </c:pt>
                <c:pt idx="11">
                  <c:v>43.1</c:v>
                </c:pt>
                <c:pt idx="12">
                  <c:v>44.2</c:v>
                </c:pt>
                <c:pt idx="13">
                  <c:v>46.300000000000004</c:v>
                </c:pt>
                <c:pt idx="15">
                  <c:v>26.8</c:v>
                </c:pt>
                <c:pt idx="16">
                  <c:v>24.5</c:v>
                </c:pt>
                <c:pt idx="17">
                  <c:v>30.7</c:v>
                </c:pt>
                <c:pt idx="18">
                  <c:v>28.4</c:v>
                </c:pt>
                <c:pt idx="19">
                  <c:v>27.500000000000004</c:v>
                </c:pt>
                <c:pt idx="20">
                  <c:v>23.5</c:v>
                </c:pt>
                <c:pt idx="22">
                  <c:v>44.800000000000004</c:v>
                </c:pt>
                <c:pt idx="23">
                  <c:v>43.7</c:v>
                </c:pt>
                <c:pt idx="24">
                  <c:v>42.7</c:v>
                </c:pt>
                <c:pt idx="26">
                  <c:v>45.7</c:v>
                </c:pt>
                <c:pt idx="27">
                  <c:v>37.799999999999997</c:v>
                </c:pt>
                <c:pt idx="28">
                  <c:v>51.4</c:v>
                </c:pt>
                <c:pt idx="29">
                  <c:v>48.3</c:v>
                </c:pt>
              </c:numCache>
            </c:numRef>
          </c:val>
          <c:extLst>
            <c:ext xmlns:c16="http://schemas.microsoft.com/office/drawing/2014/chart" uri="{C3380CC4-5D6E-409C-BE32-E72D297353CC}">
              <c16:uniqueId val="{00000001-8134-4CEB-92C0-5F8FF703FE51}"/>
            </c:ext>
          </c:extLst>
        </c:ser>
        <c:ser>
          <c:idx val="3"/>
          <c:order val="2"/>
          <c:tx>
            <c:strRef>
              <c:f>List1!$E$1</c:f>
              <c:strCache>
                <c:ptCount val="1"/>
                <c:pt idx="0">
                  <c:v>neví, bez odpovědi</c:v>
                </c:pt>
              </c:strCache>
            </c:strRef>
          </c:tx>
          <c:spPr>
            <a:solidFill>
              <a:schemeClr val="bg1">
                <a:lumMod val="85000"/>
              </a:schemeClr>
            </a:solidFill>
            <a:ln>
              <a:noFill/>
            </a:ln>
          </c:spPr>
          <c:invertIfNegative val="0"/>
          <c:dLbls>
            <c:numFmt formatCode="#,##0" sourceLinked="0"/>
            <c:spPr>
              <a:noFill/>
              <a:ln>
                <a:noFill/>
              </a:ln>
              <a:effectLst/>
            </c:spPr>
            <c:txPr>
              <a:bodyPr/>
              <a:lstStyle/>
              <a:p>
                <a:pPr>
                  <a:defRPr sz="9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List1!$A$2:$A$31</c:f>
              <c:strCache>
                <c:ptCount val="30"/>
                <c:pt idx="0">
                  <c:v>REKLAMA V MÍSTĚ PRODEJE</c:v>
                </c:pt>
                <c:pt idx="1">
                  <c:v>televizní obrazovky v místě prodeje</c:v>
                </c:pt>
                <c:pt idx="2">
                  <c:v>propagační rozhlas v obchodech</c:v>
                </c:pt>
                <c:pt idx="3">
                  <c:v>nabídky výrobků na propagačních stojanech/paletách</c:v>
                </c:pt>
                <c:pt idx="4">
                  <c:v>upoutávky v regálech a na pultech prodejen</c:v>
                </c:pt>
                <c:pt idx="5">
                  <c:v>ochutnávky/ prezentace na místě prodeje</c:v>
                </c:pt>
                <c:pt idx="6">
                  <c:v>NADLINKOVÁ REKLAMA</c:v>
                </c:pt>
                <c:pt idx="7">
                  <c:v>Nova</c:v>
                </c:pt>
                <c:pt idx="8">
                  <c:v>Prima</c:v>
                </c:pt>
                <c:pt idx="9">
                  <c:v>ostatní TV</c:v>
                </c:pt>
                <c:pt idx="10">
                  <c:v>ČT</c:v>
                </c:pt>
                <c:pt idx="11">
                  <c:v>časopisy</c:v>
                </c:pt>
                <c:pt idx="12">
                  <c:v>rozhlas</c:v>
                </c:pt>
                <c:pt idx="13">
                  <c:v>noviny</c:v>
                </c:pt>
                <c:pt idx="14">
                  <c:v>REKLAMA NA INTERNETU</c:v>
                </c:pt>
                <c:pt idx="15">
                  <c:v>internet</c:v>
                </c:pt>
                <c:pt idx="16">
                  <c:v>sociální sítě - YouTube</c:v>
                </c:pt>
                <c:pt idx="17">
                  <c:v>sociální sítě - Facebook</c:v>
                </c:pt>
                <c:pt idx="18">
                  <c:v>sociální sítě - Instagram</c:v>
                </c:pt>
                <c:pt idx="19">
                  <c:v>sociální sítě - X (Twitter)</c:v>
                </c:pt>
                <c:pt idx="20">
                  <c:v>sociální sítě - Tik Tok</c:v>
                </c:pt>
                <c:pt idx="21">
                  <c:v>JINÁ REKLAMA</c:v>
                </c:pt>
                <c:pt idx="22">
                  <c:v>letáky v poštovních schránkách</c:v>
                </c:pt>
                <c:pt idx="23">
                  <c:v>filmy a seriály (zvýrazněné používání)</c:v>
                </c:pt>
                <c:pt idx="24">
                  <c:v>písemné pozvánky do spotřebitelských soutěží a loterií</c:v>
                </c:pt>
                <c:pt idx="25">
                  <c:v>VENKOVNÍ REKLAMA</c:v>
                </c:pt>
                <c:pt idx="26">
                  <c:v>plakáty, billboardy</c:v>
                </c:pt>
                <c:pt idx="27">
                  <c:v>v historických centrech měst </c:v>
                </c:pt>
                <c:pt idx="28">
                  <c:v>na dopravních prostředcích (zvenku tramvaje) </c:v>
                </c:pt>
                <c:pt idx="29">
                  <c:v>v dopravních prostředcíh (uvnitř tramvaje)</c:v>
                </c:pt>
              </c:strCache>
            </c:strRef>
          </c:cat>
          <c:val>
            <c:numRef>
              <c:f>List1!$E$2:$E$31</c:f>
              <c:numCache>
                <c:formatCode>###0.0</c:formatCode>
                <c:ptCount val="30"/>
                <c:pt idx="1">
                  <c:v>14.399999999999999</c:v>
                </c:pt>
                <c:pt idx="2">
                  <c:v>14.6</c:v>
                </c:pt>
                <c:pt idx="3">
                  <c:v>9.6</c:v>
                </c:pt>
                <c:pt idx="4">
                  <c:v>8.5</c:v>
                </c:pt>
                <c:pt idx="5">
                  <c:v>13</c:v>
                </c:pt>
                <c:pt idx="7">
                  <c:v>7.5</c:v>
                </c:pt>
                <c:pt idx="8">
                  <c:v>8.1</c:v>
                </c:pt>
                <c:pt idx="9">
                  <c:v>10.5</c:v>
                </c:pt>
                <c:pt idx="10">
                  <c:v>10.9</c:v>
                </c:pt>
                <c:pt idx="11">
                  <c:v>14.7</c:v>
                </c:pt>
                <c:pt idx="12">
                  <c:v>15.8</c:v>
                </c:pt>
                <c:pt idx="13">
                  <c:v>18.100000000000001</c:v>
                </c:pt>
                <c:pt idx="15">
                  <c:v>4.2</c:v>
                </c:pt>
                <c:pt idx="16">
                  <c:v>14.299999999999999</c:v>
                </c:pt>
                <c:pt idx="17">
                  <c:v>13.100000000000001</c:v>
                </c:pt>
                <c:pt idx="18">
                  <c:v>26.400000000000002</c:v>
                </c:pt>
                <c:pt idx="19">
                  <c:v>37.9</c:v>
                </c:pt>
                <c:pt idx="20">
                  <c:v>40.799999999999997</c:v>
                </c:pt>
                <c:pt idx="22">
                  <c:v>7.9</c:v>
                </c:pt>
                <c:pt idx="23">
                  <c:v>12.7</c:v>
                </c:pt>
                <c:pt idx="24">
                  <c:v>21.9</c:v>
                </c:pt>
                <c:pt idx="26">
                  <c:v>8.3000000000000007</c:v>
                </c:pt>
                <c:pt idx="27">
                  <c:v>18.3</c:v>
                </c:pt>
                <c:pt idx="28">
                  <c:v>10.199999999999999</c:v>
                </c:pt>
                <c:pt idx="29">
                  <c:v>14.5</c:v>
                </c:pt>
              </c:numCache>
            </c:numRef>
          </c:val>
          <c:extLst>
            <c:ext xmlns:c16="http://schemas.microsoft.com/office/drawing/2014/chart" uri="{C3380CC4-5D6E-409C-BE32-E72D297353CC}">
              <c16:uniqueId val="{00000003-8134-4CEB-92C0-5F8FF703FE51}"/>
            </c:ext>
          </c:extLst>
        </c:ser>
        <c:ser>
          <c:idx val="2"/>
          <c:order val="3"/>
          <c:tx>
            <c:strRef>
              <c:f>List1!$D$1</c:f>
              <c:strCache>
                <c:ptCount val="1"/>
                <c:pt idx="0">
                  <c:v>mohlo by být více</c:v>
                </c:pt>
              </c:strCache>
            </c:strRef>
          </c:tx>
          <c:spPr>
            <a:solidFill>
              <a:schemeClr val="accent6"/>
            </a:solidFill>
          </c:spPr>
          <c:invertIfNegative val="0"/>
          <c:dLbls>
            <c:numFmt formatCode="#,##0" sourceLinked="0"/>
            <c:spPr>
              <a:noFill/>
              <a:ln>
                <a:noFill/>
              </a:ln>
              <a:effectLst/>
            </c:spPr>
            <c:txPr>
              <a:bodyPr/>
              <a:lstStyle/>
              <a:p>
                <a:pPr>
                  <a:defRPr sz="900" b="1">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List1!$A$2:$A$31</c:f>
              <c:strCache>
                <c:ptCount val="30"/>
                <c:pt idx="0">
                  <c:v>REKLAMA V MÍSTĚ PRODEJE</c:v>
                </c:pt>
                <c:pt idx="1">
                  <c:v>televizní obrazovky v místě prodeje</c:v>
                </c:pt>
                <c:pt idx="2">
                  <c:v>propagační rozhlas v obchodech</c:v>
                </c:pt>
                <c:pt idx="3">
                  <c:v>nabídky výrobků na propagačních stojanech/paletách</c:v>
                </c:pt>
                <c:pt idx="4">
                  <c:v>upoutávky v regálech a na pultech prodejen</c:v>
                </c:pt>
                <c:pt idx="5">
                  <c:v>ochutnávky/ prezentace na místě prodeje</c:v>
                </c:pt>
                <c:pt idx="6">
                  <c:v>NADLINKOVÁ REKLAMA</c:v>
                </c:pt>
                <c:pt idx="7">
                  <c:v>Nova</c:v>
                </c:pt>
                <c:pt idx="8">
                  <c:v>Prima</c:v>
                </c:pt>
                <c:pt idx="9">
                  <c:v>ostatní TV</c:v>
                </c:pt>
                <c:pt idx="10">
                  <c:v>ČT</c:v>
                </c:pt>
                <c:pt idx="11">
                  <c:v>časopisy</c:v>
                </c:pt>
                <c:pt idx="12">
                  <c:v>rozhlas</c:v>
                </c:pt>
                <c:pt idx="13">
                  <c:v>noviny</c:v>
                </c:pt>
                <c:pt idx="14">
                  <c:v>REKLAMA NA INTERNETU</c:v>
                </c:pt>
                <c:pt idx="15">
                  <c:v>internet</c:v>
                </c:pt>
                <c:pt idx="16">
                  <c:v>sociální sítě - YouTube</c:v>
                </c:pt>
                <c:pt idx="17">
                  <c:v>sociální sítě - Facebook</c:v>
                </c:pt>
                <c:pt idx="18">
                  <c:v>sociální sítě - Instagram</c:v>
                </c:pt>
                <c:pt idx="19">
                  <c:v>sociální sítě - X (Twitter)</c:v>
                </c:pt>
                <c:pt idx="20">
                  <c:v>sociální sítě - Tik Tok</c:v>
                </c:pt>
                <c:pt idx="21">
                  <c:v>JINÁ REKLAMA</c:v>
                </c:pt>
                <c:pt idx="22">
                  <c:v>letáky v poštovních schránkách</c:v>
                </c:pt>
                <c:pt idx="23">
                  <c:v>filmy a seriály (zvýrazněné používání)</c:v>
                </c:pt>
                <c:pt idx="24">
                  <c:v>písemné pozvánky do spotřebitelských soutěží a loterií</c:v>
                </c:pt>
                <c:pt idx="25">
                  <c:v>VENKOVNÍ REKLAMA</c:v>
                </c:pt>
                <c:pt idx="26">
                  <c:v>plakáty, billboardy</c:v>
                </c:pt>
                <c:pt idx="27">
                  <c:v>v historických centrech měst </c:v>
                </c:pt>
                <c:pt idx="28">
                  <c:v>na dopravních prostředcích (zvenku tramvaje) </c:v>
                </c:pt>
                <c:pt idx="29">
                  <c:v>v dopravních prostředcíh (uvnitř tramvaje)</c:v>
                </c:pt>
              </c:strCache>
            </c:strRef>
          </c:cat>
          <c:val>
            <c:numRef>
              <c:f>List1!$D$2:$D$31</c:f>
              <c:numCache>
                <c:formatCode>###0.0</c:formatCode>
                <c:ptCount val="30"/>
                <c:pt idx="1">
                  <c:v>6</c:v>
                </c:pt>
                <c:pt idx="2">
                  <c:v>5.0999999999999996</c:v>
                </c:pt>
                <c:pt idx="3">
                  <c:v>7.5</c:v>
                </c:pt>
                <c:pt idx="4">
                  <c:v>7.9</c:v>
                </c:pt>
                <c:pt idx="5">
                  <c:v>30.099999999999998</c:v>
                </c:pt>
                <c:pt idx="7">
                  <c:v>3.2</c:v>
                </c:pt>
                <c:pt idx="8">
                  <c:v>2.4</c:v>
                </c:pt>
                <c:pt idx="9">
                  <c:v>4.3</c:v>
                </c:pt>
                <c:pt idx="10">
                  <c:v>4.1000000000000005</c:v>
                </c:pt>
                <c:pt idx="11">
                  <c:v>4.5999999999999996</c:v>
                </c:pt>
                <c:pt idx="12">
                  <c:v>3.8</c:v>
                </c:pt>
                <c:pt idx="13">
                  <c:v>4.7</c:v>
                </c:pt>
                <c:pt idx="15">
                  <c:v>2.9000000000000004</c:v>
                </c:pt>
                <c:pt idx="16">
                  <c:v>3.9</c:v>
                </c:pt>
                <c:pt idx="17">
                  <c:v>3.5000000000000004</c:v>
                </c:pt>
                <c:pt idx="18">
                  <c:v>3.4000000000000004</c:v>
                </c:pt>
                <c:pt idx="19">
                  <c:v>3.3000000000000003</c:v>
                </c:pt>
                <c:pt idx="20">
                  <c:v>3.5999999999999996</c:v>
                </c:pt>
                <c:pt idx="22">
                  <c:v>6.6000000000000005</c:v>
                </c:pt>
                <c:pt idx="23">
                  <c:v>4.5</c:v>
                </c:pt>
                <c:pt idx="24">
                  <c:v>7.7</c:v>
                </c:pt>
                <c:pt idx="26">
                  <c:v>5</c:v>
                </c:pt>
                <c:pt idx="27">
                  <c:v>4.9000000000000004</c:v>
                </c:pt>
                <c:pt idx="28">
                  <c:v>5.5</c:v>
                </c:pt>
                <c:pt idx="29">
                  <c:v>7.1</c:v>
                </c:pt>
              </c:numCache>
            </c:numRef>
          </c:val>
          <c:extLst>
            <c:ext xmlns:c16="http://schemas.microsoft.com/office/drawing/2014/chart" uri="{C3380CC4-5D6E-409C-BE32-E72D297353CC}">
              <c16:uniqueId val="{00000002-8134-4CEB-92C0-5F8FF703FE51}"/>
            </c:ext>
          </c:extLst>
        </c:ser>
        <c:dLbls>
          <c:showLegendKey val="0"/>
          <c:showVal val="0"/>
          <c:showCatName val="0"/>
          <c:showSerName val="0"/>
          <c:showPercent val="0"/>
          <c:showBubbleSize val="0"/>
        </c:dLbls>
        <c:gapWidth val="65"/>
        <c:overlap val="100"/>
        <c:axId val="534524488"/>
        <c:axId val="534517824"/>
      </c:barChart>
      <c:catAx>
        <c:axId val="534524488"/>
        <c:scaling>
          <c:orientation val="maxMin"/>
        </c:scaling>
        <c:delete val="0"/>
        <c:axPos val="l"/>
        <c:numFmt formatCode="General" sourceLinked="0"/>
        <c:majorTickMark val="out"/>
        <c:minorTickMark val="none"/>
        <c:tickLblPos val="nextTo"/>
        <c:txPr>
          <a:bodyPr/>
          <a:lstStyle/>
          <a:p>
            <a:pPr>
              <a:defRPr sz="900"/>
            </a:pPr>
            <a:endParaRPr lang="cs-CZ"/>
          </a:p>
        </c:txPr>
        <c:crossAx val="534517824"/>
        <c:crosses val="autoZero"/>
        <c:auto val="1"/>
        <c:lblAlgn val="ctr"/>
        <c:lblOffset val="100"/>
        <c:noMultiLvlLbl val="0"/>
      </c:catAx>
      <c:valAx>
        <c:axId val="534517824"/>
        <c:scaling>
          <c:orientation val="minMax"/>
          <c:max val="1"/>
        </c:scaling>
        <c:delete val="0"/>
        <c:axPos val="b"/>
        <c:majorGridlines>
          <c:spPr>
            <a:ln>
              <a:prstDash val="sysDot"/>
            </a:ln>
          </c:spPr>
        </c:majorGridlines>
        <c:numFmt formatCode="0%" sourceLinked="1"/>
        <c:majorTickMark val="out"/>
        <c:minorTickMark val="none"/>
        <c:tickLblPos val="nextTo"/>
        <c:txPr>
          <a:bodyPr/>
          <a:lstStyle/>
          <a:p>
            <a:pPr>
              <a:defRPr sz="1000" b="0"/>
            </a:pPr>
            <a:endParaRPr lang="cs-CZ"/>
          </a:p>
        </c:txPr>
        <c:crossAx val="534524488"/>
        <c:crosses val="max"/>
        <c:crossBetween val="between"/>
        <c:majorUnit val="0.2"/>
      </c:valAx>
    </c:plotArea>
    <c:legend>
      <c:legendPos val="b"/>
      <c:layout>
        <c:manualLayout>
          <c:xMode val="edge"/>
          <c:yMode val="edge"/>
          <c:x val="0.23665351578819827"/>
          <c:y val="0.95290263498127969"/>
          <c:w val="0.52958415976824225"/>
          <c:h val="4.7097282866616803E-2"/>
        </c:manualLayout>
      </c:layout>
      <c:overlay val="0"/>
      <c:txPr>
        <a:bodyPr/>
        <a:lstStyle/>
        <a:p>
          <a:pPr>
            <a:defRPr sz="1000"/>
          </a:pPr>
          <a:endParaRPr lang="cs-CZ"/>
        </a:p>
      </c:txPr>
    </c:legend>
    <c:plotVisOnly val="1"/>
    <c:dispBlanksAs val="gap"/>
    <c:showDLblsOverMax val="0"/>
  </c:chart>
  <c:txPr>
    <a:bodyPr/>
    <a:lstStyle/>
    <a:p>
      <a:pPr>
        <a:defRPr sz="1200"/>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200" b="1" i="0" kern="1200" cap="all" baseline="0" dirty="0">
                <a:solidFill>
                  <a:srgbClr val="595959"/>
                </a:solidFill>
              </a:rPr>
              <a:t>Přesycení reklamou: </a:t>
            </a:r>
            <a:r>
              <a:rPr lang="cs-CZ" sz="1200" b="1" i="0" kern="1200" cap="all" baseline="0" dirty="0">
                <a:solidFill>
                  <a:schemeClr val="accent1"/>
                </a:solidFill>
              </a:rPr>
              <a:t>vývoj</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200" b="1" i="0" kern="1200" baseline="0" dirty="0">
                <a:solidFill>
                  <a:schemeClr val="accent1"/>
                </a:solidFill>
              </a:rPr>
              <a:t>NADLINKOVÁ REKLAMA + BILLBOARDY</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050" b="0" i="1" kern="1200" baseline="0" dirty="0">
                <a:solidFill>
                  <a:srgbClr val="595959"/>
                </a:solidFill>
              </a:rPr>
              <a:t>(data v %)</a:t>
            </a:r>
          </a:p>
        </c:rich>
      </c:tx>
      <c:overlay val="0"/>
    </c:title>
    <c:autoTitleDeleted val="0"/>
    <c:plotArea>
      <c:layout>
        <c:manualLayout>
          <c:layoutTarget val="inner"/>
          <c:xMode val="edge"/>
          <c:yMode val="edge"/>
          <c:x val="4.1623976619836148E-2"/>
          <c:y val="0.15986133398091232"/>
          <c:w val="0.94102871582685699"/>
          <c:h val="0.66951192703943763"/>
        </c:manualLayout>
      </c:layout>
      <c:lineChart>
        <c:grouping val="standard"/>
        <c:varyColors val="0"/>
        <c:ser>
          <c:idx val="0"/>
          <c:order val="0"/>
          <c:tx>
            <c:strRef>
              <c:f>List1!$A$2</c:f>
              <c:strCache>
                <c:ptCount val="1"/>
                <c:pt idx="0">
                  <c:v>na Nově</c:v>
                </c:pt>
              </c:strCache>
            </c:strRef>
          </c:tx>
          <c:spPr>
            <a:ln>
              <a:solidFill>
                <a:schemeClr val="accent1"/>
              </a:solidFill>
            </a:ln>
          </c:spPr>
          <c:marker>
            <c:symbol val="none"/>
          </c:marker>
          <c:dLbls>
            <c:dLbl>
              <c:idx val="6"/>
              <c:layout>
                <c:manualLayout>
                  <c:x val="-1.3834477773762092E-2"/>
                  <c:y val="-3.0494540814140075E-2"/>
                </c:manualLayout>
              </c:layout>
              <c:spPr>
                <a:noFill/>
                <a:ln>
                  <a:noFill/>
                </a:ln>
                <a:effectLst/>
              </c:spPr>
              <c:txPr>
                <a:bodyPr/>
                <a:lstStyle/>
                <a:p>
                  <a:pPr>
                    <a:defRPr sz="1000" b="1" i="0">
                      <a:solidFill>
                        <a:schemeClr val="accent1"/>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FC-42C8-BB11-71B93DD19761}"/>
                </c:ext>
              </c:extLst>
            </c:dLbl>
            <c:spPr>
              <a:noFill/>
              <a:ln>
                <a:noFill/>
              </a:ln>
              <a:effectLst/>
            </c:spPr>
            <c:txPr>
              <a:bodyPr/>
              <a:lstStyle/>
              <a:p>
                <a:pPr>
                  <a:defRPr sz="1000" b="0" i="0">
                    <a:solidFill>
                      <a:schemeClr val="accent1"/>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List1!$B$2:$H$2</c:f>
              <c:numCache>
                <c:formatCode>0</c:formatCode>
                <c:ptCount val="7"/>
                <c:pt idx="0">
                  <c:v>75.8</c:v>
                </c:pt>
                <c:pt idx="1">
                  <c:v>74</c:v>
                </c:pt>
                <c:pt idx="2" formatCode="###0">
                  <c:v>79.2</c:v>
                </c:pt>
                <c:pt idx="3" formatCode="###0">
                  <c:v>72.5</c:v>
                </c:pt>
                <c:pt idx="4" formatCode="###0">
                  <c:v>79.5</c:v>
                </c:pt>
                <c:pt idx="5" formatCode="###0">
                  <c:v>78.600000000000009</c:v>
                </c:pt>
                <c:pt idx="6" formatCode="###0">
                  <c:v>70.3</c:v>
                </c:pt>
              </c:numCache>
            </c:numRef>
          </c:val>
          <c:smooth val="0"/>
          <c:extLst>
            <c:ext xmlns:c16="http://schemas.microsoft.com/office/drawing/2014/chart" uri="{C3380CC4-5D6E-409C-BE32-E72D297353CC}">
              <c16:uniqueId val="{00000001-E004-484E-BA83-A1D9E7907D9E}"/>
            </c:ext>
          </c:extLst>
        </c:ser>
        <c:ser>
          <c:idx val="1"/>
          <c:order val="1"/>
          <c:tx>
            <c:strRef>
              <c:f>List1!$A$3</c:f>
              <c:strCache>
                <c:ptCount val="1"/>
                <c:pt idx="0">
                  <c:v>na Primě</c:v>
                </c:pt>
              </c:strCache>
            </c:strRef>
          </c:tx>
          <c:spPr>
            <a:ln>
              <a:solidFill>
                <a:srgbClr val="33CCCC"/>
              </a:solidFill>
            </a:ln>
          </c:spPr>
          <c:marker>
            <c:symbol val="none"/>
          </c:marker>
          <c:dLbls>
            <c:dLbl>
              <c:idx val="0"/>
              <c:layout>
                <c:manualLayout>
                  <c:x val="-1.9616913624864476E-2"/>
                  <c:y val="1.259842644661679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3.8311914024369918E-2"/>
                    </c:manualLayout>
                  </c15:layout>
                </c:ext>
                <c:ext xmlns:c16="http://schemas.microsoft.com/office/drawing/2014/chart" uri="{C3380CC4-5D6E-409C-BE32-E72D297353CC}">
                  <c16:uniqueId val="{00000001-FCFC-42C8-BB11-71B93DD19761}"/>
                </c:ext>
              </c:extLst>
            </c:dLbl>
            <c:dLbl>
              <c:idx val="1"/>
              <c:layout>
                <c:manualLayout>
                  <c:x val="-2.1062522587640017E-2"/>
                  <c:y val="-1.7637797025263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FC-42C8-BB11-71B93DD19761}"/>
                </c:ext>
              </c:extLst>
            </c:dLbl>
            <c:dLbl>
              <c:idx val="2"/>
              <c:layout>
                <c:manualLayout>
                  <c:x val="-1.8171304662088904E-2"/>
                  <c:y val="2.01574823145868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FC-42C8-BB11-71B93DD19761}"/>
                </c:ext>
              </c:extLst>
            </c:dLbl>
            <c:dLbl>
              <c:idx val="3"/>
              <c:layout>
                <c:manualLayout>
                  <c:x val="-2.1062522587640044E-2"/>
                  <c:y val="-2.015748231458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FC-42C8-BB11-71B93DD19761}"/>
                </c:ext>
              </c:extLst>
            </c:dLbl>
            <c:dLbl>
              <c:idx val="4"/>
              <c:layout>
                <c:manualLayout>
                  <c:x val="-1.5280086736537767E-2"/>
                  <c:y val="1.889763966992515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4.5870969892339998E-2"/>
                    </c:manualLayout>
                  </c15:layout>
                </c:ext>
                <c:ext xmlns:c16="http://schemas.microsoft.com/office/drawing/2014/chart" uri="{C3380CC4-5D6E-409C-BE32-E72D297353CC}">
                  <c16:uniqueId val="{00000005-FCFC-42C8-BB11-71B93DD19761}"/>
                </c:ext>
              </c:extLst>
            </c:dLbl>
            <c:dLbl>
              <c:idx val="5"/>
              <c:layout>
                <c:manualLayout>
                  <c:x val="-1.961691362486458E-2"/>
                  <c:y val="2.2677167603910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FC-42C8-BB11-71B93DD19761}"/>
                </c:ext>
              </c:extLst>
            </c:dLbl>
            <c:dLbl>
              <c:idx val="6"/>
              <c:layout>
                <c:manualLayout>
                  <c:x val="-1.3834477773762092E-2"/>
                  <c:y val="-7.559055867970078E-3"/>
                </c:manualLayout>
              </c:layout>
              <c:spPr>
                <a:noFill/>
                <a:ln>
                  <a:noFill/>
                </a:ln>
                <a:effectLst/>
              </c:spPr>
              <c:txPr>
                <a:bodyPr/>
                <a:lstStyle/>
                <a:p>
                  <a:pPr>
                    <a:defRPr sz="1000" b="1">
                      <a:solidFill>
                        <a:srgbClr val="149E87"/>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FC-42C8-BB11-71B93DD19761}"/>
                </c:ext>
              </c:extLst>
            </c:dLbl>
            <c:dLbl>
              <c:idx val="7"/>
              <c:layout>
                <c:manualLayout>
                  <c:x val="-1.9616913624864476E-2"/>
                  <c:y val="3.52755940505270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CFC-42C8-BB11-71B93DD19761}"/>
                </c:ext>
              </c:extLst>
            </c:dLbl>
            <c:dLbl>
              <c:idx val="8"/>
              <c:layout>
                <c:manualLayout>
                  <c:x val="-1.5280086736537767E-2"/>
                  <c:y val="-2.267706840370199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4.0831599313693276E-2"/>
                    </c:manualLayout>
                  </c15:layout>
                </c:ext>
                <c:ext xmlns:c16="http://schemas.microsoft.com/office/drawing/2014/chart" uri="{C3380CC4-5D6E-409C-BE32-E72D297353CC}">
                  <c16:uniqueId val="{00000009-FCFC-42C8-BB11-71B93DD19761}"/>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E9C-43B8-81BA-966DF8F5DB38}"/>
                </c:ext>
              </c:extLst>
            </c:dLbl>
            <c:dLbl>
              <c:idx val="10"/>
              <c:layout>
                <c:manualLayout>
                  <c:x val="-2.1062522587640044E-2"/>
                  <c:y val="2.2677167603910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FC-42C8-BB11-71B93DD19761}"/>
                </c:ext>
              </c:extLst>
            </c:dLbl>
            <c:spPr>
              <a:noFill/>
              <a:ln>
                <a:noFill/>
              </a:ln>
              <a:effectLst/>
            </c:spPr>
            <c:txPr>
              <a:bodyPr/>
              <a:lstStyle/>
              <a:p>
                <a:pPr>
                  <a:defRPr sz="1000" b="0">
                    <a:solidFill>
                      <a:srgbClr val="149E87"/>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List1!$B$3:$H$3</c:f>
              <c:numCache>
                <c:formatCode>0</c:formatCode>
                <c:ptCount val="7"/>
                <c:pt idx="0">
                  <c:v>66.100000000000009</c:v>
                </c:pt>
                <c:pt idx="1">
                  <c:v>65.900000000000006</c:v>
                </c:pt>
                <c:pt idx="2" formatCode="###0">
                  <c:v>77.100000000000009</c:v>
                </c:pt>
                <c:pt idx="3" formatCode="###0">
                  <c:v>65.100000000000009</c:v>
                </c:pt>
                <c:pt idx="4" formatCode="###0">
                  <c:v>78.400000000000006</c:v>
                </c:pt>
                <c:pt idx="5" formatCode="###0">
                  <c:v>77.2</c:v>
                </c:pt>
                <c:pt idx="6" formatCode="###0">
                  <c:v>67.5</c:v>
                </c:pt>
              </c:numCache>
            </c:numRef>
          </c:val>
          <c:smooth val="0"/>
          <c:extLst>
            <c:ext xmlns:c16="http://schemas.microsoft.com/office/drawing/2014/chart" uri="{C3380CC4-5D6E-409C-BE32-E72D297353CC}">
              <c16:uniqueId val="{00000003-E004-484E-BA83-A1D9E7907D9E}"/>
            </c:ext>
          </c:extLst>
        </c:ser>
        <c:ser>
          <c:idx val="2"/>
          <c:order val="2"/>
          <c:tx>
            <c:strRef>
              <c:f>List1!$A$4</c:f>
              <c:strCache>
                <c:ptCount val="1"/>
                <c:pt idx="0">
                  <c:v>v ostatních televizích</c:v>
                </c:pt>
              </c:strCache>
            </c:strRef>
          </c:tx>
          <c:spPr>
            <a:ln>
              <a:solidFill>
                <a:schemeClr val="accent2"/>
              </a:solidFill>
            </a:ln>
          </c:spPr>
          <c:marker>
            <c:symbol val="none"/>
          </c:marker>
          <c:dLbls>
            <c:dLbl>
              <c:idx val="6"/>
              <c:spPr>
                <a:noFill/>
                <a:ln>
                  <a:noFill/>
                </a:ln>
                <a:effectLst/>
              </c:spPr>
              <c:txPr>
                <a:bodyPr/>
                <a:lstStyle/>
                <a:p>
                  <a:pPr>
                    <a:defRPr sz="1000" b="1">
                      <a:solidFill>
                        <a:schemeClr val="accent2"/>
                      </a:solidFill>
                    </a:defRPr>
                  </a:pPr>
                  <a:endParaRPr lang="cs-CZ"/>
                </a:p>
              </c:txPr>
              <c:dLblPos val="b"/>
              <c:showLegendKey val="0"/>
              <c:showVal val="1"/>
              <c:showCatName val="0"/>
              <c:showSerName val="0"/>
              <c:showPercent val="0"/>
              <c:showBubbleSize val="0"/>
              <c:extLst>
                <c:ext xmlns:c16="http://schemas.microsoft.com/office/drawing/2014/chart" uri="{C3380CC4-5D6E-409C-BE32-E72D297353CC}">
                  <c16:uniqueId val="{0000000B-FCFC-42C8-BB11-71B93DD19761}"/>
                </c:ext>
              </c:extLst>
            </c:dLbl>
            <c:spPr>
              <a:noFill/>
              <a:ln>
                <a:noFill/>
              </a:ln>
              <a:effectLst/>
            </c:spPr>
            <c:txPr>
              <a:bodyPr/>
              <a:lstStyle/>
              <a:p>
                <a:pPr>
                  <a:defRPr sz="1000" b="0">
                    <a:solidFill>
                      <a:schemeClr val="accent2"/>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List1!$B$4:$H$4</c:f>
              <c:numCache>
                <c:formatCode>0</c:formatCode>
                <c:ptCount val="7"/>
                <c:pt idx="0">
                  <c:v>59.9</c:v>
                </c:pt>
                <c:pt idx="1">
                  <c:v>64.2</c:v>
                </c:pt>
                <c:pt idx="2" formatCode="###0">
                  <c:v>61.4</c:v>
                </c:pt>
                <c:pt idx="3" formatCode="###0">
                  <c:v>64.2</c:v>
                </c:pt>
                <c:pt idx="4" formatCode="###0">
                  <c:v>60.199999999999996</c:v>
                </c:pt>
                <c:pt idx="5" formatCode="###0">
                  <c:v>59.3</c:v>
                </c:pt>
                <c:pt idx="6" formatCode="###0">
                  <c:v>59.9</c:v>
                </c:pt>
              </c:numCache>
            </c:numRef>
          </c:val>
          <c:smooth val="0"/>
          <c:extLst>
            <c:ext xmlns:c16="http://schemas.microsoft.com/office/drawing/2014/chart" uri="{C3380CC4-5D6E-409C-BE32-E72D297353CC}">
              <c16:uniqueId val="{00000005-E004-484E-BA83-A1D9E7907D9E}"/>
            </c:ext>
          </c:extLst>
        </c:ser>
        <c:ser>
          <c:idx val="3"/>
          <c:order val="3"/>
          <c:tx>
            <c:strRef>
              <c:f>List1!$A$5</c:f>
              <c:strCache>
                <c:ptCount val="1"/>
                <c:pt idx="0">
                  <c:v>plakáty, billboardy</c:v>
                </c:pt>
              </c:strCache>
            </c:strRef>
          </c:tx>
          <c:spPr>
            <a:ln>
              <a:solidFill>
                <a:srgbClr val="C00000"/>
              </a:solidFill>
            </a:ln>
          </c:spPr>
          <c:marker>
            <c:symbol val="none"/>
          </c:marker>
          <c:dLbls>
            <c:dLbl>
              <c:idx val="0"/>
              <c:layout>
                <c:manualLayout>
                  <c:x val="-2.539934947596675E-2"/>
                  <c:y val="-1.789611436752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CFC-42C8-BB11-71B93DD19761}"/>
                </c:ext>
              </c:extLst>
            </c:dLbl>
            <c:dLbl>
              <c:idx val="5"/>
              <c:layout>
                <c:manualLayout>
                  <c:x val="-1.8171304662089011E-2"/>
                  <c:y val="1.23401091043569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4.335128460301664E-2"/>
                    </c:manualLayout>
                  </c15:layout>
                </c:ext>
                <c:ext xmlns:c16="http://schemas.microsoft.com/office/drawing/2014/chart" uri="{C3380CC4-5D6E-409C-BE32-E72D297353CC}">
                  <c16:uniqueId val="{0000000D-FCFC-42C8-BB11-71B93DD19761}"/>
                </c:ext>
              </c:extLst>
            </c:dLbl>
            <c:dLbl>
              <c:idx val="6"/>
              <c:layout>
                <c:manualLayout>
                  <c:x val="-1.3834477773762092E-2"/>
                  <c:y val="-4.5612652550080235E-2"/>
                </c:manualLayout>
              </c:layout>
              <c:spPr>
                <a:noFill/>
                <a:ln>
                  <a:noFill/>
                </a:ln>
                <a:effectLst/>
              </c:spPr>
              <c:txPr>
                <a:bodyPr/>
                <a:lstStyle/>
                <a:p>
                  <a:pPr>
                    <a:defRPr sz="1000" b="1">
                      <a:solidFill>
                        <a:schemeClr val="accent4"/>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CFC-42C8-BB11-71B93DD19761}"/>
                </c:ext>
              </c:extLst>
            </c:dLbl>
            <c:dLbl>
              <c:idx val="10"/>
              <c:layout>
                <c:manualLayout>
                  <c:x val="-1.2388868810986841E-2"/>
                  <c:y val="9.820423815033580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CFC-42C8-BB11-71B93DD19761}"/>
                </c:ext>
              </c:extLst>
            </c:dLbl>
            <c:spPr>
              <a:noFill/>
              <a:ln>
                <a:noFill/>
              </a:ln>
              <a:effectLst/>
            </c:spPr>
            <c:txPr>
              <a:bodyPr/>
              <a:lstStyle/>
              <a:p>
                <a:pPr>
                  <a:defRPr sz="1000" b="0">
                    <a:solidFill>
                      <a:schemeClr val="accent4"/>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List1!$B$5:$H$5</c:f>
              <c:numCache>
                <c:formatCode>0</c:formatCode>
                <c:ptCount val="7"/>
                <c:pt idx="0">
                  <c:v>48.8</c:v>
                </c:pt>
                <c:pt idx="1">
                  <c:v>40.799999999999997</c:v>
                </c:pt>
                <c:pt idx="2" formatCode="###0">
                  <c:v>38.9</c:v>
                </c:pt>
                <c:pt idx="3" formatCode="###0">
                  <c:v>41.9</c:v>
                </c:pt>
                <c:pt idx="4" formatCode="###0">
                  <c:v>43</c:v>
                </c:pt>
                <c:pt idx="5" formatCode="###0">
                  <c:v>40.9</c:v>
                </c:pt>
                <c:pt idx="6" formatCode="###0">
                  <c:v>41</c:v>
                </c:pt>
              </c:numCache>
            </c:numRef>
          </c:val>
          <c:smooth val="0"/>
          <c:extLst>
            <c:ext xmlns:c16="http://schemas.microsoft.com/office/drawing/2014/chart" uri="{C3380CC4-5D6E-409C-BE32-E72D297353CC}">
              <c16:uniqueId val="{00000007-E004-484E-BA83-A1D9E7907D9E}"/>
            </c:ext>
          </c:extLst>
        </c:ser>
        <c:ser>
          <c:idx val="4"/>
          <c:order val="4"/>
          <c:tx>
            <c:strRef>
              <c:f>List1!$A$6</c:f>
              <c:strCache>
                <c:ptCount val="1"/>
                <c:pt idx="0">
                  <c:v>v časopisech</c:v>
                </c:pt>
              </c:strCache>
            </c:strRef>
          </c:tx>
          <c:spPr>
            <a:ln>
              <a:solidFill>
                <a:schemeClr val="accent6"/>
              </a:solidFill>
            </a:ln>
          </c:spPr>
          <c:marker>
            <c:symbol val="none"/>
          </c:marker>
          <c:dLbls>
            <c:dLbl>
              <c:idx val="0"/>
              <c:layout>
                <c:manualLayout>
                  <c:x val="-2.539934947596675E-2"/>
                  <c:y val="7.55905586797007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CFC-42C8-BB11-71B93DD19761}"/>
                </c:ext>
              </c:extLst>
            </c:dLbl>
            <c:dLbl>
              <c:idx val="4"/>
              <c:layout>
                <c:manualLayout>
                  <c:x val="-2.2508131550415613E-2"/>
                  <c:y val="2.51968528932326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CFC-42C8-BB11-71B93DD19761}"/>
                </c:ext>
              </c:extLst>
            </c:dLbl>
            <c:dLbl>
              <c:idx val="5"/>
              <c:layout>
                <c:manualLayout>
                  <c:x val="-1.961691362486458E-2"/>
                  <c:y val="-1.00787411572935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CFC-42C8-BB11-71B93DD19761}"/>
                </c:ext>
              </c:extLst>
            </c:dLbl>
            <c:dLbl>
              <c:idx val="6"/>
              <c:layout>
                <c:manualLayout>
                  <c:x val="-1.3834477773762092E-2"/>
                  <c:y val="-9.2387393341471577E-17"/>
                </c:manualLayout>
              </c:layout>
              <c:spPr>
                <a:noFill/>
                <a:ln>
                  <a:noFill/>
                </a:ln>
                <a:effectLst/>
              </c:spPr>
              <c:txPr>
                <a:bodyPr/>
                <a:lstStyle/>
                <a:p>
                  <a:pPr>
                    <a:defRPr sz="1000" b="1">
                      <a:solidFill>
                        <a:schemeClr val="accent6"/>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CFC-42C8-BB11-71B93DD19761}"/>
                </c:ext>
              </c:extLst>
            </c:dLbl>
            <c:dLbl>
              <c:idx val="9"/>
              <c:layout>
                <c:manualLayout>
                  <c:x val="-2.4575352367184569E-2"/>
                  <c:y val="-1.00787411572934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CFC-42C8-BB11-71B93DD19761}"/>
                </c:ext>
              </c:extLst>
            </c:dLbl>
            <c:dLbl>
              <c:idx val="10"/>
              <c:layout>
                <c:manualLayout>
                  <c:x val="-1.3834477773762198E-2"/>
                  <c:y val="2.519685289323359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CFC-42C8-BB11-71B93DD19761}"/>
                </c:ext>
              </c:extLst>
            </c:dLbl>
            <c:spPr>
              <a:noFill/>
              <a:ln>
                <a:noFill/>
              </a:ln>
              <a:effectLst/>
            </c:spPr>
            <c:txPr>
              <a:bodyPr/>
              <a:lstStyle/>
              <a:p>
                <a:pPr>
                  <a:defRPr sz="1000" b="0">
                    <a:solidFill>
                      <a:schemeClr val="accent6"/>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List1!$B$6:$H$6</c:f>
              <c:numCache>
                <c:formatCode>0</c:formatCode>
                <c:ptCount val="7"/>
                <c:pt idx="0">
                  <c:v>46.1</c:v>
                </c:pt>
                <c:pt idx="1">
                  <c:v>38.800000000000004</c:v>
                </c:pt>
                <c:pt idx="2" formatCode="###0">
                  <c:v>32.4</c:v>
                </c:pt>
                <c:pt idx="3" formatCode="###0">
                  <c:v>41</c:v>
                </c:pt>
                <c:pt idx="4" formatCode="###0">
                  <c:v>36.1</c:v>
                </c:pt>
                <c:pt idx="5" formatCode="###0">
                  <c:v>34.300000000000004</c:v>
                </c:pt>
                <c:pt idx="6" formatCode="###0">
                  <c:v>37.6</c:v>
                </c:pt>
              </c:numCache>
            </c:numRef>
          </c:val>
          <c:smooth val="0"/>
          <c:extLst>
            <c:ext xmlns:c16="http://schemas.microsoft.com/office/drawing/2014/chart" uri="{C3380CC4-5D6E-409C-BE32-E72D297353CC}">
              <c16:uniqueId val="{0000000A-E004-484E-BA83-A1D9E7907D9E}"/>
            </c:ext>
          </c:extLst>
        </c:ser>
        <c:ser>
          <c:idx val="5"/>
          <c:order val="5"/>
          <c:tx>
            <c:strRef>
              <c:f>List1!$A$7</c:f>
              <c:strCache>
                <c:ptCount val="1"/>
                <c:pt idx="0">
                  <c:v> v České televizi</c:v>
                </c:pt>
              </c:strCache>
            </c:strRef>
          </c:tx>
          <c:spPr>
            <a:ln>
              <a:solidFill>
                <a:srgbClr val="FF0000"/>
              </a:solidFill>
            </a:ln>
          </c:spPr>
          <c:marker>
            <c:symbol val="none"/>
          </c:marker>
          <c:dLbls>
            <c:dLbl>
              <c:idx val="0"/>
              <c:layout>
                <c:manualLayout>
                  <c:x val="-2.539934947596675E-2"/>
                  <c:y val="-2.519685289323359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CFC-42C8-BB11-71B93DD19761}"/>
                </c:ext>
              </c:extLst>
            </c:dLbl>
            <c:dLbl>
              <c:idx val="2"/>
              <c:layout>
                <c:manualLayout>
                  <c:x val="-1.8171304662088904E-2"/>
                  <c:y val="1.763779702526342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3.8311914024369918E-2"/>
                    </c:manualLayout>
                  </c15:layout>
                </c:ext>
                <c:ext xmlns:c16="http://schemas.microsoft.com/office/drawing/2014/chart" uri="{C3380CC4-5D6E-409C-BE32-E72D297353CC}">
                  <c16:uniqueId val="{00000017-FCFC-42C8-BB11-71B93DD19761}"/>
                </c:ext>
              </c:extLst>
            </c:dLbl>
            <c:dLbl>
              <c:idx val="3"/>
              <c:layout>
                <c:manualLayout>
                  <c:x val="-2.1062522587640044E-2"/>
                  <c:y val="2.01574823145868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CFC-42C8-BB11-71B93DD19761}"/>
                </c:ext>
              </c:extLst>
            </c:dLbl>
            <c:dLbl>
              <c:idx val="4"/>
              <c:layout>
                <c:manualLayout>
                  <c:x val="-1.961691362486442E-2"/>
                  <c:y val="2.267716760391023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5.8469396338956793E-2"/>
                    </c:manualLayout>
                  </c15:layout>
                </c:ext>
                <c:ext xmlns:c16="http://schemas.microsoft.com/office/drawing/2014/chart" uri="{C3380CC4-5D6E-409C-BE32-E72D297353CC}">
                  <c16:uniqueId val="{00000019-FCFC-42C8-BB11-71B93DD19761}"/>
                </c:ext>
              </c:extLst>
            </c:dLbl>
            <c:dLbl>
              <c:idx val="5"/>
              <c:layout>
                <c:manualLayout>
                  <c:x val="-1.961691362486458E-2"/>
                  <c:y val="-1.007874115729352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3.8311914024369918E-2"/>
                    </c:manualLayout>
                  </c15:layout>
                </c:ext>
                <c:ext xmlns:c16="http://schemas.microsoft.com/office/drawing/2014/chart" uri="{C3380CC4-5D6E-409C-BE32-E72D297353CC}">
                  <c16:uniqueId val="{0000001A-FCFC-42C8-BB11-71B93DD19761}"/>
                </c:ext>
              </c:extLst>
            </c:dLbl>
            <c:dLbl>
              <c:idx val="6"/>
              <c:layout>
                <c:manualLayout>
                  <c:x val="-1.3834477773762092E-2"/>
                  <c:y val="-1.7637797025263514E-2"/>
                </c:manualLayout>
              </c:layout>
              <c:spPr>
                <a:noFill/>
                <a:ln>
                  <a:noFill/>
                </a:ln>
                <a:effectLst/>
              </c:spPr>
              <c:txPr>
                <a:bodyPr/>
                <a:lstStyle/>
                <a:p>
                  <a:pPr>
                    <a:defRPr sz="1000" b="1">
                      <a:solidFill>
                        <a:srgbClr val="FF0000"/>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CFC-42C8-BB11-71B93DD19761}"/>
                </c:ext>
              </c:extLst>
            </c:dLbl>
            <c:dLbl>
              <c:idx val="7"/>
              <c:layout>
                <c:manualLayout>
                  <c:x val="-1.9616913624864476E-2"/>
                  <c:y val="1.7637797025263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CFC-42C8-BB11-71B93DD19761}"/>
                </c:ext>
              </c:extLst>
            </c:dLbl>
            <c:dLbl>
              <c:idx val="9"/>
              <c:layout>
                <c:manualLayout>
                  <c:x val="-2.3129743404409212E-2"/>
                  <c:y val="-9.2387393341471577E-17"/>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3.8311914024369918E-2"/>
                    </c:manualLayout>
                  </c15:layout>
                </c:ext>
                <c:ext xmlns:c16="http://schemas.microsoft.com/office/drawing/2014/chart" uri="{C3380CC4-5D6E-409C-BE32-E72D297353CC}">
                  <c16:uniqueId val="{0000000D-AE9C-43B8-81BA-966DF8F5DB38}"/>
                </c:ext>
              </c:extLst>
            </c:dLbl>
            <c:dLbl>
              <c:idx val="10"/>
              <c:layout>
                <c:manualLayout>
                  <c:x val="-1.3834477773762198E-2"/>
                  <c:y val="-2.51968528932335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CFC-42C8-BB11-71B93DD19761}"/>
                </c:ext>
              </c:extLst>
            </c:dLbl>
            <c:spPr>
              <a:noFill/>
              <a:ln>
                <a:noFill/>
              </a:ln>
              <a:effectLst/>
            </c:spPr>
            <c:txPr>
              <a:bodyPr/>
              <a:lstStyle/>
              <a:p>
                <a:pPr>
                  <a:defRPr sz="1000" b="0">
                    <a:solidFill>
                      <a:srgbClr val="FF0000"/>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List1!$B$7:$H$7</c:f>
              <c:numCache>
                <c:formatCode>0</c:formatCode>
                <c:ptCount val="7"/>
                <c:pt idx="0">
                  <c:v>33.700000000000003</c:v>
                </c:pt>
                <c:pt idx="1">
                  <c:v>36.1</c:v>
                </c:pt>
                <c:pt idx="2" formatCode="###0">
                  <c:v>38.299999999999997</c:v>
                </c:pt>
                <c:pt idx="3" formatCode="###0">
                  <c:v>41.3</c:v>
                </c:pt>
                <c:pt idx="4" formatCode="###0">
                  <c:v>41.4</c:v>
                </c:pt>
                <c:pt idx="5" formatCode="###0">
                  <c:v>41.7</c:v>
                </c:pt>
                <c:pt idx="6" formatCode="###0">
                  <c:v>41</c:v>
                </c:pt>
              </c:numCache>
            </c:numRef>
          </c:val>
          <c:smooth val="0"/>
          <c:extLst>
            <c:ext xmlns:c16="http://schemas.microsoft.com/office/drawing/2014/chart" uri="{C3380CC4-5D6E-409C-BE32-E72D297353CC}">
              <c16:uniqueId val="{0000000C-E004-484E-BA83-A1D9E7907D9E}"/>
            </c:ext>
          </c:extLst>
        </c:ser>
        <c:ser>
          <c:idx val="6"/>
          <c:order val="6"/>
          <c:tx>
            <c:strRef>
              <c:f>List1!$A$8</c:f>
              <c:strCache>
                <c:ptCount val="1"/>
                <c:pt idx="0">
                  <c:v> v rozhlase</c:v>
                </c:pt>
              </c:strCache>
            </c:strRef>
          </c:tx>
          <c:spPr>
            <a:ln>
              <a:solidFill>
                <a:srgbClr val="002060"/>
              </a:solidFill>
            </a:ln>
          </c:spPr>
          <c:marker>
            <c:symbol val="none"/>
          </c:marker>
          <c:dLbls>
            <c:dLbl>
              <c:idx val="0"/>
              <c:layout>
                <c:manualLayout>
                  <c:x val="-2.6844958438742319E-2"/>
                  <c:y val="2.141732495924846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5.091034047098672E-2"/>
                    </c:manualLayout>
                  </c15:layout>
                </c:ext>
                <c:ext xmlns:c16="http://schemas.microsoft.com/office/drawing/2014/chart" uri="{C3380CC4-5D6E-409C-BE32-E72D297353CC}">
                  <c16:uniqueId val="{0000001E-FCFC-42C8-BB11-71B93DD19761}"/>
                </c:ext>
              </c:extLst>
            </c:dLbl>
            <c:dLbl>
              <c:idx val="2"/>
              <c:layout>
                <c:manualLayout>
                  <c:x val="-1.8171304662088904E-2"/>
                  <c:y val="-1.2598426446616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CFC-42C8-BB11-71B93DD19761}"/>
                </c:ext>
              </c:extLst>
            </c:dLbl>
            <c:dLbl>
              <c:idx val="5"/>
              <c:layout>
                <c:manualLayout>
                  <c:x val="-1.961691362486458E-2"/>
                  <c:y val="-1.2598426446616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CFC-42C8-BB11-71B93DD19761}"/>
                </c:ext>
              </c:extLst>
            </c:dLbl>
            <c:dLbl>
              <c:idx val="6"/>
              <c:layout>
                <c:manualLayout>
                  <c:x val="-1.2388868810986733E-2"/>
                  <c:y val="1.7637797025263514E-2"/>
                </c:manualLayout>
              </c:layout>
              <c:spPr>
                <a:noFill/>
                <a:ln>
                  <a:noFill/>
                </a:ln>
                <a:effectLst/>
              </c:spPr>
              <c:txPr>
                <a:bodyPr/>
                <a:lstStyle/>
                <a:p>
                  <a:pPr>
                    <a:defRPr sz="1000" b="1">
                      <a:solidFill>
                        <a:srgbClr val="002060"/>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CFC-42C8-BB11-71B93DD19761}"/>
                </c:ext>
              </c:extLst>
            </c:dLbl>
            <c:dLbl>
              <c:idx val="7"/>
              <c:layout>
                <c:manualLayout>
                  <c:x val="-1.9616913624864476E-2"/>
                  <c:y val="-1.2598426446616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CFC-42C8-BB11-71B93DD19761}"/>
                </c:ext>
              </c:extLst>
            </c:dLbl>
            <c:dLbl>
              <c:idx val="9"/>
              <c:layout>
                <c:manualLayout>
                  <c:x val="-2.168413444163354E-2"/>
                  <c:y val="-1.00787411572935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E9C-43B8-81BA-966DF8F5DB38}"/>
                </c:ext>
              </c:extLst>
            </c:dLbl>
            <c:dLbl>
              <c:idx val="10"/>
              <c:layout>
                <c:manualLayout>
                  <c:x val="-1.3834477773762198E-2"/>
                  <c:y val="-9.2387393341471577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CFC-42C8-BB11-71B93DD19761}"/>
                </c:ext>
              </c:extLst>
            </c:dLbl>
            <c:spPr>
              <a:noFill/>
              <a:ln>
                <a:noFill/>
              </a:ln>
              <a:effectLst/>
            </c:spPr>
            <c:txPr>
              <a:bodyPr/>
              <a:lstStyle/>
              <a:p>
                <a:pPr>
                  <a:defRPr sz="1000" b="0">
                    <a:solidFill>
                      <a:srgbClr val="002060"/>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List1!$B$8:$H$8</c:f>
              <c:numCache>
                <c:formatCode>###0</c:formatCode>
                <c:ptCount val="7"/>
                <c:pt idx="0">
                  <c:v>31.7</c:v>
                </c:pt>
                <c:pt idx="1">
                  <c:v>32.9</c:v>
                </c:pt>
                <c:pt idx="2">
                  <c:v>26.1</c:v>
                </c:pt>
                <c:pt idx="3">
                  <c:v>36.700000000000003</c:v>
                </c:pt>
                <c:pt idx="4">
                  <c:v>30.3</c:v>
                </c:pt>
                <c:pt idx="5">
                  <c:v>30</c:v>
                </c:pt>
                <c:pt idx="6">
                  <c:v>36.200000000000003</c:v>
                </c:pt>
              </c:numCache>
            </c:numRef>
          </c:val>
          <c:smooth val="0"/>
          <c:extLst>
            <c:ext xmlns:c16="http://schemas.microsoft.com/office/drawing/2014/chart" uri="{C3380CC4-5D6E-409C-BE32-E72D297353CC}">
              <c16:uniqueId val="{0000000D-E004-484E-BA83-A1D9E7907D9E}"/>
            </c:ext>
          </c:extLst>
        </c:ser>
        <c:ser>
          <c:idx val="7"/>
          <c:order val="7"/>
          <c:tx>
            <c:strRef>
              <c:f>List1!$A$9</c:f>
              <c:strCache>
                <c:ptCount val="1"/>
                <c:pt idx="0">
                  <c:v> v novinách</c:v>
                </c:pt>
              </c:strCache>
            </c:strRef>
          </c:tx>
          <c:spPr>
            <a:ln>
              <a:solidFill>
                <a:schemeClr val="bg1">
                  <a:lumMod val="50000"/>
                </a:schemeClr>
              </a:solidFill>
            </a:ln>
          </c:spPr>
          <c:marker>
            <c:symbol val="none"/>
          </c:marker>
          <c:dLbls>
            <c:dLbl>
              <c:idx val="0"/>
              <c:layout>
                <c:manualLayout>
                  <c:x val="-2.6844958438742319E-2"/>
                  <c:y val="-1.98991649723271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CFC-42C8-BB11-71B93DD19761}"/>
                </c:ext>
              </c:extLst>
            </c:dLbl>
            <c:dLbl>
              <c:idx val="3"/>
              <c:layout>
                <c:manualLayout>
                  <c:x val="-2.1062522587640044E-2"/>
                  <c:y val="1.789611436752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CFC-42C8-BB11-71B93DD19761}"/>
                </c:ext>
              </c:extLst>
            </c:dLbl>
            <c:dLbl>
              <c:idx val="5"/>
              <c:layout>
                <c:manualLayout>
                  <c:x val="-1.961691362486458E-2"/>
                  <c:y val="2.293558414637814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3332128659197687E-2"/>
                      <c:h val="4.3351284603016634E-2"/>
                    </c:manualLayout>
                  </c15:layout>
                </c:ext>
                <c:ext xmlns:c16="http://schemas.microsoft.com/office/drawing/2014/chart" uri="{C3380CC4-5D6E-409C-BE32-E72D297353CC}">
                  <c16:uniqueId val="{00000026-FCFC-42C8-BB11-71B93DD19761}"/>
                </c:ext>
              </c:extLst>
            </c:dLbl>
            <c:dLbl>
              <c:idx val="6"/>
              <c:layout>
                <c:manualLayout>
                  <c:x val="-1.3834477773762092E-2"/>
                  <c:y val="3.5533911392786798E-2"/>
                </c:manualLayout>
              </c:layout>
              <c:spPr>
                <a:noFill/>
                <a:ln>
                  <a:noFill/>
                </a:ln>
                <a:effectLst/>
              </c:spPr>
              <c:txPr>
                <a:bodyPr/>
                <a:lstStyle/>
                <a:p>
                  <a:pPr>
                    <a:defRPr sz="1000" b="1">
                      <a:solidFill>
                        <a:schemeClr val="tx1"/>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CFC-42C8-BB11-71B93DD19761}"/>
                </c:ext>
              </c:extLst>
            </c:dLbl>
            <c:dLbl>
              <c:idx val="10"/>
              <c:layout>
                <c:manualLayout>
                  <c:x val="-1.3834477773762198E-2"/>
                  <c:y val="2.0415799656846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CFC-42C8-BB11-71B93DD19761}"/>
                </c:ext>
              </c:extLst>
            </c:dLbl>
            <c:spPr>
              <a:noFill/>
              <a:ln>
                <a:noFill/>
              </a:ln>
              <a:effectLst/>
            </c:spPr>
            <c:txPr>
              <a:bodyPr/>
              <a:lstStyle/>
              <a:p>
                <a:pPr>
                  <a:defRPr sz="1000" b="0">
                    <a:solidFill>
                      <a:schemeClr val="tx1"/>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List1!$B$9:$H$9</c:f>
              <c:numCache>
                <c:formatCode>###0</c:formatCode>
                <c:ptCount val="7"/>
                <c:pt idx="0">
                  <c:v>34.700000000000003</c:v>
                </c:pt>
                <c:pt idx="1">
                  <c:v>32.6</c:v>
                </c:pt>
                <c:pt idx="2">
                  <c:v>23.9</c:v>
                </c:pt>
                <c:pt idx="3">
                  <c:v>37.6</c:v>
                </c:pt>
                <c:pt idx="4">
                  <c:v>28.4</c:v>
                </c:pt>
                <c:pt idx="5">
                  <c:v>26.900000000000002</c:v>
                </c:pt>
                <c:pt idx="6">
                  <c:v>30.9</c:v>
                </c:pt>
              </c:numCache>
            </c:numRef>
          </c:val>
          <c:smooth val="0"/>
          <c:extLst>
            <c:ext xmlns:c16="http://schemas.microsoft.com/office/drawing/2014/chart" uri="{C3380CC4-5D6E-409C-BE32-E72D297353CC}">
              <c16:uniqueId val="{0000000F-E004-484E-BA83-A1D9E7907D9E}"/>
            </c:ext>
          </c:extLst>
        </c:ser>
        <c:dLbls>
          <c:showLegendKey val="0"/>
          <c:showVal val="0"/>
          <c:showCatName val="0"/>
          <c:showSerName val="0"/>
          <c:showPercent val="0"/>
          <c:showBubbleSize val="0"/>
        </c:dLbls>
        <c:smooth val="0"/>
        <c:axId val="534520176"/>
        <c:axId val="534524880"/>
      </c:lineChart>
      <c:catAx>
        <c:axId val="534520176"/>
        <c:scaling>
          <c:orientation val="minMax"/>
        </c:scaling>
        <c:delete val="0"/>
        <c:axPos val="b"/>
        <c:numFmt formatCode="General" sourceLinked="0"/>
        <c:majorTickMark val="none"/>
        <c:minorTickMark val="none"/>
        <c:tickLblPos val="nextTo"/>
        <c:txPr>
          <a:bodyPr/>
          <a:lstStyle/>
          <a:p>
            <a:pPr>
              <a:defRPr sz="1050" baseline="0"/>
            </a:pPr>
            <a:endParaRPr lang="cs-CZ"/>
          </a:p>
        </c:txPr>
        <c:crossAx val="534524880"/>
        <c:crosses val="autoZero"/>
        <c:auto val="1"/>
        <c:lblAlgn val="ctr"/>
        <c:lblOffset val="100"/>
        <c:noMultiLvlLbl val="0"/>
      </c:catAx>
      <c:valAx>
        <c:axId val="534524880"/>
        <c:scaling>
          <c:orientation val="minMax"/>
        </c:scaling>
        <c:delete val="0"/>
        <c:axPos val="l"/>
        <c:majorGridlines>
          <c:spPr>
            <a:ln>
              <a:prstDash val="sysDot"/>
            </a:ln>
          </c:spPr>
        </c:majorGridlines>
        <c:numFmt formatCode="0" sourceLinked="0"/>
        <c:majorTickMark val="none"/>
        <c:minorTickMark val="none"/>
        <c:tickLblPos val="nextTo"/>
        <c:spPr>
          <a:ln w="9525">
            <a:noFill/>
          </a:ln>
        </c:spPr>
        <c:txPr>
          <a:bodyPr/>
          <a:lstStyle/>
          <a:p>
            <a:pPr>
              <a:defRPr sz="1000" baseline="0"/>
            </a:pPr>
            <a:endParaRPr lang="cs-CZ"/>
          </a:p>
        </c:txPr>
        <c:crossAx val="534520176"/>
        <c:crosses val="autoZero"/>
        <c:crossBetween val="between"/>
      </c:valAx>
      <c:spPr>
        <a:ln>
          <a:solidFill>
            <a:schemeClr val="bg1">
              <a:lumMod val="65000"/>
            </a:schemeClr>
          </a:solidFill>
        </a:ln>
      </c:spPr>
    </c:plotArea>
    <c:legend>
      <c:legendPos val="b"/>
      <c:layout>
        <c:manualLayout>
          <c:xMode val="edge"/>
          <c:yMode val="edge"/>
          <c:x val="0.13034327521492051"/>
          <c:y val="0.90210209209271153"/>
          <c:w val="0.73810630917250253"/>
          <c:h val="8.5878215475549927E-2"/>
        </c:manualLayout>
      </c:layout>
      <c:overlay val="0"/>
      <c:txPr>
        <a:bodyPr/>
        <a:lstStyle/>
        <a:p>
          <a:pPr>
            <a:defRPr sz="1000" baseline="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200" b="1" i="0" kern="1200" cap="all" baseline="0" dirty="0">
                <a:solidFill>
                  <a:srgbClr val="595959"/>
                </a:solidFill>
              </a:rPr>
              <a:t>Přesycení reklamou: </a:t>
            </a:r>
            <a:r>
              <a:rPr lang="cs-CZ" sz="1200" b="1" i="0" kern="1200" cap="all" baseline="0" dirty="0">
                <a:solidFill>
                  <a:schemeClr val="accent1"/>
                </a:solidFill>
              </a:rPr>
              <a:t>vývoj</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200" b="1" i="0" kern="1200" baseline="0" dirty="0">
                <a:solidFill>
                  <a:schemeClr val="accent1"/>
                </a:solidFill>
              </a:rPr>
              <a:t>REKLAMA V MÍSTĚ PRODEJE</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050" b="0" i="1" kern="1200" baseline="0" dirty="0">
                <a:solidFill>
                  <a:srgbClr val="595959"/>
                </a:solidFill>
              </a:rPr>
              <a:t>(data v %)</a:t>
            </a:r>
          </a:p>
        </c:rich>
      </c:tx>
      <c:overlay val="0"/>
    </c:title>
    <c:autoTitleDeleted val="0"/>
    <c:plotArea>
      <c:layout>
        <c:manualLayout>
          <c:layoutTarget val="inner"/>
          <c:xMode val="edge"/>
          <c:yMode val="edge"/>
          <c:x val="4.3069585582611716E-2"/>
          <c:y val="0.15986133398091387"/>
          <c:w val="0.94102871582685699"/>
          <c:h val="0.66930301140089066"/>
        </c:manualLayout>
      </c:layout>
      <c:lineChart>
        <c:grouping val="standard"/>
        <c:varyColors val="0"/>
        <c:ser>
          <c:idx val="0"/>
          <c:order val="0"/>
          <c:tx>
            <c:strRef>
              <c:f>List1!$A$2</c:f>
              <c:strCache>
                <c:ptCount val="1"/>
                <c:pt idx="0">
                  <c:v> televizní obrazovky na místě prodeje</c:v>
                </c:pt>
              </c:strCache>
            </c:strRef>
          </c:tx>
          <c:spPr>
            <a:ln>
              <a:solidFill>
                <a:schemeClr val="accent1"/>
              </a:solidFill>
            </a:ln>
          </c:spPr>
          <c:marker>
            <c:symbol val="none"/>
          </c:marker>
          <c:dLbls>
            <c:dLbl>
              <c:idx val="6"/>
              <c:layout>
                <c:manualLayout>
                  <c:x val="-8.0520419226598142E-3"/>
                  <c:y val="-3.3014226103463433E-2"/>
                </c:manualLayout>
              </c:layout>
              <c:spPr>
                <a:noFill/>
                <a:ln>
                  <a:noFill/>
                </a:ln>
                <a:effectLst/>
              </c:spPr>
              <c:txPr>
                <a:bodyPr/>
                <a:lstStyle/>
                <a:p>
                  <a:pPr>
                    <a:defRPr sz="1000" b="1">
                      <a:solidFill>
                        <a:schemeClr val="accent1"/>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00-445A-84C5-BA2DC1C0BF52}"/>
                </c:ext>
              </c:extLst>
            </c:dLbl>
            <c:dLbl>
              <c:idx val="10"/>
              <c:layout>
                <c:manualLayout>
                  <c:x val="-8.0520419226601317E-3"/>
                  <c:y val="-3.0494540814140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00-445A-84C5-BA2DC1C0BF52}"/>
                </c:ext>
              </c:extLst>
            </c:dLbl>
            <c:spPr>
              <a:noFill/>
              <a:ln>
                <a:noFill/>
              </a:ln>
              <a:effectLst/>
            </c:spPr>
            <c:txPr>
              <a:bodyPr/>
              <a:lstStyle/>
              <a:p>
                <a:pPr>
                  <a:defRPr sz="1000">
                    <a:solidFill>
                      <a:schemeClr val="accent1"/>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List1!$B$2:$H$2</c:f>
              <c:numCache>
                <c:formatCode>0</c:formatCode>
                <c:ptCount val="7"/>
                <c:pt idx="0">
                  <c:v>33.700000000000003</c:v>
                </c:pt>
                <c:pt idx="1">
                  <c:v>34.700000000000003</c:v>
                </c:pt>
                <c:pt idx="2" formatCode="###0">
                  <c:v>19.8</c:v>
                </c:pt>
                <c:pt idx="3" formatCode="###0">
                  <c:v>39.1</c:v>
                </c:pt>
                <c:pt idx="4" formatCode="###0">
                  <c:v>26.900000000000002</c:v>
                </c:pt>
                <c:pt idx="5" formatCode="###0">
                  <c:v>24</c:v>
                </c:pt>
                <c:pt idx="6" formatCode="###0">
                  <c:v>35</c:v>
                </c:pt>
              </c:numCache>
            </c:numRef>
          </c:val>
          <c:smooth val="0"/>
          <c:extLst>
            <c:ext xmlns:c16="http://schemas.microsoft.com/office/drawing/2014/chart" uri="{C3380CC4-5D6E-409C-BE32-E72D297353CC}">
              <c16:uniqueId val="{00000002-AC25-4039-A923-0A97287F2D47}"/>
            </c:ext>
          </c:extLst>
        </c:ser>
        <c:ser>
          <c:idx val="1"/>
          <c:order val="1"/>
          <c:tx>
            <c:strRef>
              <c:f>List1!$A$3</c:f>
              <c:strCache>
                <c:ptCount val="1"/>
                <c:pt idx="0">
                  <c:v>propagační rozhlas v obchodech</c:v>
                </c:pt>
              </c:strCache>
            </c:strRef>
          </c:tx>
          <c:spPr>
            <a:ln>
              <a:solidFill>
                <a:srgbClr val="33CCCC"/>
              </a:solidFill>
            </a:ln>
          </c:spPr>
          <c:marker>
            <c:symbol val="none"/>
          </c:marker>
          <c:dLbls>
            <c:dLbl>
              <c:idx val="6"/>
              <c:layout>
                <c:manualLayout>
                  <c:x val="-8.0520419226598142E-3"/>
                  <c:y val="0"/>
                </c:manualLayout>
              </c:layout>
              <c:spPr>
                <a:noFill/>
                <a:ln>
                  <a:noFill/>
                </a:ln>
                <a:effectLst/>
              </c:spPr>
              <c:txPr>
                <a:bodyPr/>
                <a:lstStyle/>
                <a:p>
                  <a:pPr>
                    <a:defRPr sz="1000" b="1">
                      <a:solidFill>
                        <a:srgbClr val="149E87"/>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00-445A-84C5-BA2DC1C0BF52}"/>
                </c:ext>
              </c:extLst>
            </c:dLbl>
            <c:dLbl>
              <c:idx val="10"/>
              <c:layout>
                <c:manualLayout>
                  <c:x val="-8.0520419226601317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00-445A-84C5-BA2DC1C0BF52}"/>
                </c:ext>
              </c:extLst>
            </c:dLbl>
            <c:spPr>
              <a:noFill/>
              <a:ln>
                <a:noFill/>
              </a:ln>
              <a:effectLst/>
            </c:spPr>
            <c:txPr>
              <a:bodyPr/>
              <a:lstStyle/>
              <a:p>
                <a:pPr>
                  <a:defRPr sz="1000">
                    <a:solidFill>
                      <a:srgbClr val="149E87"/>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List1!$B$3:$H$3</c:f>
              <c:numCache>
                <c:formatCode>0</c:formatCode>
                <c:ptCount val="7"/>
                <c:pt idx="0">
                  <c:v>30.3</c:v>
                </c:pt>
                <c:pt idx="1">
                  <c:v>30</c:v>
                </c:pt>
                <c:pt idx="2" formatCode="###0">
                  <c:v>20.7</c:v>
                </c:pt>
                <c:pt idx="3" formatCode="###0">
                  <c:v>34.300000000000004</c:v>
                </c:pt>
                <c:pt idx="4" formatCode="###0">
                  <c:v>26.5</c:v>
                </c:pt>
                <c:pt idx="5" formatCode="###0">
                  <c:v>24.4</c:v>
                </c:pt>
                <c:pt idx="6" formatCode="###0">
                  <c:v>29.599999999999998</c:v>
                </c:pt>
              </c:numCache>
            </c:numRef>
          </c:val>
          <c:smooth val="0"/>
          <c:extLst>
            <c:ext xmlns:c16="http://schemas.microsoft.com/office/drawing/2014/chart" uri="{C3380CC4-5D6E-409C-BE32-E72D297353CC}">
              <c16:uniqueId val="{00000004-AC25-4039-A923-0A97287F2D47}"/>
            </c:ext>
          </c:extLst>
        </c:ser>
        <c:ser>
          <c:idx val="2"/>
          <c:order val="2"/>
          <c:tx>
            <c:strRef>
              <c:f>List1!$A$4</c:f>
              <c:strCache>
                <c:ptCount val="1"/>
                <c:pt idx="0">
                  <c:v> nabídky výrobků na propagačních stojanech a paletách</c:v>
                </c:pt>
              </c:strCache>
            </c:strRef>
          </c:tx>
          <c:spPr>
            <a:ln>
              <a:solidFill>
                <a:schemeClr val="accent2"/>
              </a:solidFill>
            </a:ln>
          </c:spPr>
          <c:marker>
            <c:symbol val="none"/>
          </c:marker>
          <c:dLbls>
            <c:dLbl>
              <c:idx val="6"/>
              <c:layout>
                <c:manualLayout>
                  <c:x val="-8.0520419226598142E-3"/>
                  <c:y val="2.519685289323267E-3"/>
                </c:manualLayout>
              </c:layout>
              <c:spPr>
                <a:noFill/>
                <a:ln>
                  <a:noFill/>
                </a:ln>
                <a:effectLst/>
              </c:spPr>
              <c:txPr>
                <a:bodyPr/>
                <a:lstStyle/>
                <a:p>
                  <a:pPr>
                    <a:defRPr sz="1000" b="1">
                      <a:solidFill>
                        <a:schemeClr val="accent2"/>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00-445A-84C5-BA2DC1C0BF52}"/>
                </c:ext>
              </c:extLst>
            </c:dLbl>
            <c:dLbl>
              <c:idx val="10"/>
              <c:layout>
                <c:manualLayout>
                  <c:x val="-8.0520419226601317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00-445A-84C5-BA2DC1C0BF52}"/>
                </c:ext>
              </c:extLst>
            </c:dLbl>
            <c:spPr>
              <a:noFill/>
              <a:ln>
                <a:noFill/>
              </a:ln>
              <a:effectLst/>
            </c:spPr>
            <c:txPr>
              <a:bodyPr/>
              <a:lstStyle/>
              <a:p>
                <a:pPr>
                  <a:defRPr sz="1000">
                    <a:solidFill>
                      <a:schemeClr val="accent2"/>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List1!$B$4:$H$4</c:f>
              <c:numCache>
                <c:formatCode>0</c:formatCode>
                <c:ptCount val="7"/>
                <c:pt idx="0">
                  <c:v>23.1</c:v>
                </c:pt>
                <c:pt idx="1">
                  <c:v>21.1</c:v>
                </c:pt>
                <c:pt idx="2" formatCode="###0">
                  <c:v>17</c:v>
                </c:pt>
                <c:pt idx="3" formatCode="###0">
                  <c:v>26.1</c:v>
                </c:pt>
                <c:pt idx="4" formatCode="###0">
                  <c:v>22.7</c:v>
                </c:pt>
                <c:pt idx="5" formatCode="###0">
                  <c:v>20.200000000000003</c:v>
                </c:pt>
                <c:pt idx="6" formatCode="###0">
                  <c:v>24.8</c:v>
                </c:pt>
              </c:numCache>
            </c:numRef>
          </c:val>
          <c:smooth val="0"/>
          <c:extLst>
            <c:ext xmlns:c16="http://schemas.microsoft.com/office/drawing/2014/chart" uri="{C3380CC4-5D6E-409C-BE32-E72D297353CC}">
              <c16:uniqueId val="{00000006-AC25-4039-A923-0A97287F2D47}"/>
            </c:ext>
          </c:extLst>
        </c:ser>
        <c:ser>
          <c:idx val="3"/>
          <c:order val="3"/>
          <c:tx>
            <c:strRef>
              <c:f>List1!$A$5</c:f>
              <c:strCache>
                <c:ptCount val="1"/>
                <c:pt idx="0">
                  <c:v>upoutávky v regálech a na pultech</c:v>
                </c:pt>
              </c:strCache>
            </c:strRef>
          </c:tx>
          <c:spPr>
            <a:ln>
              <a:solidFill>
                <a:srgbClr val="C00000"/>
              </a:solidFill>
            </a:ln>
          </c:spPr>
          <c:marker>
            <c:symbol val="none"/>
          </c:marker>
          <c:dLbls>
            <c:dLbl>
              <c:idx val="6"/>
              <c:layout>
                <c:manualLayout>
                  <c:x val="-8.0520419226598142E-3"/>
                  <c:y val="3.0494540814140075E-2"/>
                </c:manualLayout>
              </c:layout>
              <c:spPr>
                <a:noFill/>
                <a:ln>
                  <a:noFill/>
                </a:ln>
                <a:effectLst/>
              </c:spPr>
              <c:txPr>
                <a:bodyPr/>
                <a:lstStyle/>
                <a:p>
                  <a:pPr>
                    <a:defRPr sz="1000" b="1">
                      <a:solidFill>
                        <a:schemeClr val="accent4"/>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00-445A-84C5-BA2DC1C0BF52}"/>
                </c:ext>
              </c:extLst>
            </c:dLbl>
            <c:dLbl>
              <c:idx val="7"/>
              <c:layout>
                <c:manualLayout>
                  <c:x val="-1.9616913624864476E-2"/>
                  <c:y val="1.53764290781999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00-445A-84C5-BA2DC1C0BF52}"/>
                </c:ext>
              </c:extLst>
            </c:dLbl>
            <c:dLbl>
              <c:idx val="10"/>
              <c:layout>
                <c:manualLayout>
                  <c:x val="-8.0520419226601317E-3"/>
                  <c:y val="2.04157996568465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00-445A-84C5-BA2DC1C0BF52}"/>
                </c:ext>
              </c:extLst>
            </c:dLbl>
            <c:spPr>
              <a:noFill/>
              <a:ln>
                <a:noFill/>
              </a:ln>
              <a:effectLst/>
            </c:spPr>
            <c:txPr>
              <a:bodyPr/>
              <a:lstStyle/>
              <a:p>
                <a:pPr>
                  <a:defRPr sz="1000" b="0">
                    <a:solidFill>
                      <a:schemeClr val="accent4"/>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List1!$B$5:$H$5</c:f>
              <c:numCache>
                <c:formatCode>0</c:formatCode>
                <c:ptCount val="7"/>
                <c:pt idx="0">
                  <c:v>18.600000000000001</c:v>
                </c:pt>
                <c:pt idx="1">
                  <c:v>19.2</c:v>
                </c:pt>
                <c:pt idx="2" formatCode="###0">
                  <c:v>14.5</c:v>
                </c:pt>
                <c:pt idx="3" formatCode="###0">
                  <c:v>24.6</c:v>
                </c:pt>
                <c:pt idx="4" formatCode="###0">
                  <c:v>21</c:v>
                </c:pt>
                <c:pt idx="5" formatCode="###0">
                  <c:v>19.2</c:v>
                </c:pt>
                <c:pt idx="6" formatCode="###0">
                  <c:v>24.4</c:v>
                </c:pt>
              </c:numCache>
            </c:numRef>
          </c:val>
          <c:smooth val="0"/>
          <c:extLst>
            <c:ext xmlns:c16="http://schemas.microsoft.com/office/drawing/2014/chart" uri="{C3380CC4-5D6E-409C-BE32-E72D297353CC}">
              <c16:uniqueId val="{00000008-AC25-4039-A923-0A97287F2D47}"/>
            </c:ext>
          </c:extLst>
        </c:ser>
        <c:ser>
          <c:idx val="4"/>
          <c:order val="4"/>
          <c:tx>
            <c:strRef>
              <c:f>List1!$A$6</c:f>
              <c:strCache>
                <c:ptCount val="1"/>
                <c:pt idx="0">
                  <c:v> ochutnávky a prezentace na místě prodeje</c:v>
                </c:pt>
              </c:strCache>
            </c:strRef>
          </c:tx>
          <c:spPr>
            <a:ln>
              <a:solidFill>
                <a:schemeClr val="accent6"/>
              </a:solidFill>
            </a:ln>
          </c:spPr>
          <c:marker>
            <c:symbol val="none"/>
          </c:marker>
          <c:dLbls>
            <c:dLbl>
              <c:idx val="6"/>
              <c:layout>
                <c:manualLayout>
                  <c:x val="-8.0520419226598142E-3"/>
                  <c:y val="3.3014226103463433E-2"/>
                </c:manualLayout>
              </c:layout>
              <c:spPr>
                <a:noFill/>
                <a:ln>
                  <a:noFill/>
                </a:ln>
                <a:effectLst/>
              </c:spPr>
              <c:txPr>
                <a:bodyPr/>
                <a:lstStyle/>
                <a:p>
                  <a:pPr>
                    <a:defRPr sz="1000" b="1">
                      <a:solidFill>
                        <a:schemeClr val="accent6"/>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00-445A-84C5-BA2DC1C0BF52}"/>
                </c:ext>
              </c:extLst>
            </c:dLbl>
            <c:dLbl>
              <c:idx val="10"/>
              <c:layout>
                <c:manualLayout>
                  <c:x val="-8.0520419226601317E-3"/>
                  <c:y val="1.033705849955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600-445A-84C5-BA2DC1C0BF52}"/>
                </c:ext>
              </c:extLst>
            </c:dLbl>
            <c:spPr>
              <a:noFill/>
              <a:ln>
                <a:noFill/>
              </a:ln>
              <a:effectLst/>
            </c:spPr>
            <c:txPr>
              <a:bodyPr/>
              <a:lstStyle/>
              <a:p>
                <a:pPr>
                  <a:defRPr sz="1000">
                    <a:solidFill>
                      <a:schemeClr val="accent6"/>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List1!$B$6:$H$6</c:f>
              <c:numCache>
                <c:formatCode>0</c:formatCode>
                <c:ptCount val="7"/>
                <c:pt idx="0">
                  <c:v>12.3</c:v>
                </c:pt>
                <c:pt idx="1">
                  <c:v>13</c:v>
                </c:pt>
                <c:pt idx="2" formatCode="###0">
                  <c:v>12.3</c:v>
                </c:pt>
                <c:pt idx="3" formatCode="###0">
                  <c:v>16.2</c:v>
                </c:pt>
                <c:pt idx="4" formatCode="###0">
                  <c:v>16.100000000000001</c:v>
                </c:pt>
                <c:pt idx="5" formatCode="###0">
                  <c:v>13.900000000000002</c:v>
                </c:pt>
                <c:pt idx="6" formatCode="###0">
                  <c:v>17</c:v>
                </c:pt>
              </c:numCache>
            </c:numRef>
          </c:val>
          <c:smooth val="0"/>
          <c:extLst>
            <c:ext xmlns:c16="http://schemas.microsoft.com/office/drawing/2014/chart" uri="{C3380CC4-5D6E-409C-BE32-E72D297353CC}">
              <c16:uniqueId val="{0000000A-AC25-4039-A923-0A97287F2D47}"/>
            </c:ext>
          </c:extLst>
        </c:ser>
        <c:dLbls>
          <c:showLegendKey val="0"/>
          <c:showVal val="0"/>
          <c:showCatName val="0"/>
          <c:showSerName val="0"/>
          <c:showPercent val="0"/>
          <c:showBubbleSize val="0"/>
        </c:dLbls>
        <c:smooth val="0"/>
        <c:axId val="534517432"/>
        <c:axId val="534518216"/>
      </c:lineChart>
      <c:catAx>
        <c:axId val="534517432"/>
        <c:scaling>
          <c:orientation val="minMax"/>
        </c:scaling>
        <c:delete val="0"/>
        <c:axPos val="b"/>
        <c:numFmt formatCode="General" sourceLinked="0"/>
        <c:majorTickMark val="none"/>
        <c:minorTickMark val="none"/>
        <c:tickLblPos val="nextTo"/>
        <c:txPr>
          <a:bodyPr/>
          <a:lstStyle/>
          <a:p>
            <a:pPr>
              <a:defRPr sz="900" baseline="0"/>
            </a:pPr>
            <a:endParaRPr lang="cs-CZ"/>
          </a:p>
        </c:txPr>
        <c:crossAx val="534518216"/>
        <c:crosses val="autoZero"/>
        <c:auto val="1"/>
        <c:lblAlgn val="ctr"/>
        <c:lblOffset val="100"/>
        <c:noMultiLvlLbl val="0"/>
      </c:catAx>
      <c:valAx>
        <c:axId val="534518216"/>
        <c:scaling>
          <c:orientation val="minMax"/>
          <c:max val="90"/>
        </c:scaling>
        <c:delete val="0"/>
        <c:axPos val="l"/>
        <c:majorGridlines>
          <c:spPr>
            <a:ln>
              <a:prstDash val="sysDot"/>
            </a:ln>
          </c:spPr>
        </c:majorGridlines>
        <c:numFmt formatCode="0" sourceLinked="0"/>
        <c:majorTickMark val="none"/>
        <c:minorTickMark val="none"/>
        <c:tickLblPos val="nextTo"/>
        <c:spPr>
          <a:ln w="9525">
            <a:noFill/>
          </a:ln>
        </c:spPr>
        <c:txPr>
          <a:bodyPr/>
          <a:lstStyle/>
          <a:p>
            <a:pPr>
              <a:defRPr sz="1000" baseline="0"/>
            </a:pPr>
            <a:endParaRPr lang="cs-CZ"/>
          </a:p>
        </c:txPr>
        <c:crossAx val="534517432"/>
        <c:crosses val="autoZero"/>
        <c:crossBetween val="between"/>
      </c:valAx>
      <c:spPr>
        <a:ln>
          <a:solidFill>
            <a:schemeClr val="bg1">
              <a:lumMod val="65000"/>
            </a:schemeClr>
          </a:solidFill>
        </a:ln>
      </c:spPr>
    </c:plotArea>
    <c:legend>
      <c:legendPos val="b"/>
      <c:layout>
        <c:manualLayout>
          <c:xMode val="edge"/>
          <c:yMode val="edge"/>
          <c:x val="3.9269910560060052E-2"/>
          <c:y val="0.89900367278851501"/>
          <c:w val="0.94338278188662206"/>
          <c:h val="0.10099632721149022"/>
        </c:manualLayout>
      </c:layout>
      <c:overlay val="0"/>
      <c:txPr>
        <a:bodyPr/>
        <a:lstStyle/>
        <a:p>
          <a:pPr>
            <a:defRPr sz="1000" baseline="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200" b="1" i="0" kern="1200" cap="all" baseline="0" dirty="0">
                <a:solidFill>
                  <a:srgbClr val="595959"/>
                </a:solidFill>
              </a:rPr>
              <a:t>Přesycení reklamou: </a:t>
            </a:r>
            <a:r>
              <a:rPr lang="cs-CZ" sz="1200" b="1" i="0" kern="1200" cap="all" baseline="0" dirty="0">
                <a:solidFill>
                  <a:schemeClr val="accent1"/>
                </a:solidFill>
              </a:rPr>
              <a:t>vývoj</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200" b="1" i="0" u="none" strike="noStrike" kern="1200" cap="all" baseline="0" dirty="0">
                <a:solidFill>
                  <a:schemeClr val="accent1"/>
                </a:solidFill>
                <a:latin typeface="+mn-lt"/>
                <a:ea typeface="+mn-ea"/>
                <a:cs typeface="+mn-cs"/>
              </a:rPr>
              <a:t>REKLAMA na internetu a sociálních sítích</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595959"/>
                </a:solidFill>
                <a:latin typeface="+mn-lt"/>
                <a:ea typeface="+mn-ea"/>
                <a:cs typeface="+mn-cs"/>
              </a:defRPr>
            </a:pPr>
            <a:r>
              <a:rPr lang="cs-CZ" sz="1050" b="0" i="1" kern="1200" baseline="0" dirty="0">
                <a:solidFill>
                  <a:srgbClr val="595959"/>
                </a:solidFill>
              </a:rPr>
              <a:t>(data v %)</a:t>
            </a:r>
          </a:p>
        </c:rich>
      </c:tx>
      <c:overlay val="0"/>
    </c:title>
    <c:autoTitleDeleted val="0"/>
    <c:plotArea>
      <c:layout>
        <c:manualLayout>
          <c:layoutTarget val="inner"/>
          <c:xMode val="edge"/>
          <c:yMode val="edge"/>
          <c:x val="4.1623999726810169E-2"/>
          <c:y val="0.13634543131234148"/>
          <c:w val="0.94102871582685699"/>
          <c:h val="0.69512974394136651"/>
        </c:manualLayout>
      </c:layout>
      <c:lineChart>
        <c:grouping val="standard"/>
        <c:varyColors val="0"/>
        <c:ser>
          <c:idx val="0"/>
          <c:order val="0"/>
          <c:tx>
            <c:strRef>
              <c:f>List1!$A$2</c:f>
              <c:strCache>
                <c:ptCount val="1"/>
                <c:pt idx="0">
                  <c:v> internet</c:v>
                </c:pt>
              </c:strCache>
            </c:strRef>
          </c:tx>
          <c:spPr>
            <a:ln>
              <a:solidFill>
                <a:schemeClr val="accent1"/>
              </a:solidFill>
            </a:ln>
          </c:spPr>
          <c:marker>
            <c:symbol val="none"/>
          </c:marker>
          <c:dLbls>
            <c:dLbl>
              <c:idx val="6"/>
              <c:spPr>
                <a:noFill/>
                <a:ln>
                  <a:noFill/>
                </a:ln>
                <a:effectLst/>
              </c:spPr>
              <c:txPr>
                <a:bodyPr/>
                <a:lstStyle/>
                <a:p>
                  <a:pPr>
                    <a:defRPr sz="1000" b="1">
                      <a:solidFill>
                        <a:schemeClr val="accent1"/>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0-ECB3-4087-9471-366E7372D97A}"/>
                </c:ext>
              </c:extLst>
            </c:dLbl>
            <c:spPr>
              <a:noFill/>
              <a:ln>
                <a:noFill/>
              </a:ln>
              <a:effectLst/>
            </c:spPr>
            <c:txPr>
              <a:bodyPr/>
              <a:lstStyle/>
              <a:p>
                <a:pPr>
                  <a:defRPr sz="1000">
                    <a:solidFill>
                      <a:schemeClr val="accent1"/>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List1!$B$2:$H$2</c:f>
              <c:numCache>
                <c:formatCode>###0</c:formatCode>
                <c:ptCount val="7"/>
                <c:pt idx="0" formatCode="0">
                  <c:v>68.100000000000009</c:v>
                </c:pt>
                <c:pt idx="1">
                  <c:v>64.600000000000009</c:v>
                </c:pt>
                <c:pt idx="2">
                  <c:v>70.099999999999994</c:v>
                </c:pt>
                <c:pt idx="3">
                  <c:v>70.2</c:v>
                </c:pt>
                <c:pt idx="4">
                  <c:v>68.8</c:v>
                </c:pt>
                <c:pt idx="5">
                  <c:v>68.600000000000009</c:v>
                </c:pt>
                <c:pt idx="6">
                  <c:v>66.100000000000009</c:v>
                </c:pt>
              </c:numCache>
            </c:numRef>
          </c:val>
          <c:smooth val="0"/>
          <c:extLst>
            <c:ext xmlns:c16="http://schemas.microsoft.com/office/drawing/2014/chart" uri="{C3380CC4-5D6E-409C-BE32-E72D297353CC}">
              <c16:uniqueId val="{00000001-004F-4AD0-8410-BACB4490D70F}"/>
            </c:ext>
          </c:extLst>
        </c:ser>
        <c:ser>
          <c:idx val="1"/>
          <c:order val="1"/>
          <c:tx>
            <c:strRef>
              <c:f>List1!$A$3</c:f>
              <c:strCache>
                <c:ptCount val="1"/>
                <c:pt idx="0">
                  <c:v>na sociálních sítích - Youtube*</c:v>
                </c:pt>
              </c:strCache>
            </c:strRef>
          </c:tx>
          <c:spPr>
            <a:ln>
              <a:solidFill>
                <a:srgbClr val="33CCCC"/>
              </a:solidFill>
            </a:ln>
          </c:spPr>
          <c:marker>
            <c:symbol val="none"/>
          </c:marker>
          <c:dLbls>
            <c:dLbl>
              <c:idx val="1"/>
              <c:layout>
                <c:manualLayout>
                  <c:x val="-1.8171563214989042E-2"/>
                  <c:y val="-1.9498287916848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B3-4087-9471-366E7372D97A}"/>
                </c:ext>
              </c:extLst>
            </c:dLbl>
            <c:dLbl>
              <c:idx val="2"/>
              <c:layout>
                <c:manualLayout>
                  <c:x val="-1.9617192746809939E-2"/>
                  <c:y val="-1.22789455364094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B3-4087-9471-366E7372D97A}"/>
                </c:ext>
              </c:extLst>
            </c:dLbl>
            <c:dLbl>
              <c:idx val="3"/>
              <c:layout>
                <c:manualLayout>
                  <c:x val="-1.8171563214989122E-2"/>
                  <c:y val="-1.46853929965557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B3-4087-9471-366E7372D97A}"/>
                </c:ext>
              </c:extLst>
            </c:dLbl>
            <c:dLbl>
              <c:idx val="6"/>
              <c:layout>
                <c:manualLayout>
                  <c:x val="-1.5988662621939525E-2"/>
                  <c:y val="-1.5267750855044043E-2"/>
                </c:manualLayout>
              </c:layout>
              <c:spPr>
                <a:noFill/>
                <a:ln>
                  <a:noFill/>
                </a:ln>
                <a:effectLst/>
              </c:spPr>
              <c:txPr>
                <a:bodyPr/>
                <a:lstStyle/>
                <a:p>
                  <a:pPr>
                    <a:defRPr sz="1000" b="1">
                      <a:solidFill>
                        <a:srgbClr val="149E87"/>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B3-4087-9471-366E7372D97A}"/>
                </c:ext>
              </c:extLst>
            </c:dLbl>
            <c:dLbl>
              <c:idx val="7"/>
              <c:layout>
                <c:manualLayout>
                  <c:x val="-1.887992168558127E-2"/>
                  <c:y val="-1.29161598556012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B3-4087-9471-366E7372D97A}"/>
                </c:ext>
              </c:extLst>
            </c:dLbl>
            <c:dLbl>
              <c:idx val="8"/>
              <c:layout>
                <c:manualLayout>
                  <c:x val="-2.1771180749223115E-2"/>
                  <c:y val="-1.7619341854486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B3-4087-9471-366E7372D97A}"/>
                </c:ext>
              </c:extLst>
            </c:dLbl>
            <c:spPr>
              <a:noFill/>
              <a:ln>
                <a:noFill/>
              </a:ln>
              <a:effectLst/>
            </c:spPr>
            <c:txPr>
              <a:bodyPr/>
              <a:lstStyle/>
              <a:p>
                <a:pPr>
                  <a:defRPr sz="1000">
                    <a:solidFill>
                      <a:srgbClr val="149E87"/>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List1!$B$3:$H$3</c:f>
              <c:numCache>
                <c:formatCode>###0</c:formatCode>
                <c:ptCount val="7"/>
                <c:pt idx="1">
                  <c:v>53.800000000000004</c:v>
                </c:pt>
                <c:pt idx="2">
                  <c:v>55.7</c:v>
                </c:pt>
                <c:pt idx="3">
                  <c:v>60.699999999999996</c:v>
                </c:pt>
                <c:pt idx="4">
                  <c:v>53.900000000000006</c:v>
                </c:pt>
                <c:pt idx="5">
                  <c:v>54.7</c:v>
                </c:pt>
                <c:pt idx="6">
                  <c:v>57.3</c:v>
                </c:pt>
              </c:numCache>
            </c:numRef>
          </c:val>
          <c:smooth val="0"/>
          <c:extLst>
            <c:ext xmlns:c16="http://schemas.microsoft.com/office/drawing/2014/chart" uri="{C3380CC4-5D6E-409C-BE32-E72D297353CC}">
              <c16:uniqueId val="{00000003-004F-4AD0-8410-BACB4490D70F}"/>
            </c:ext>
          </c:extLst>
        </c:ser>
        <c:ser>
          <c:idx val="2"/>
          <c:order val="2"/>
          <c:tx>
            <c:strRef>
              <c:f>List1!$A$4</c:f>
              <c:strCache>
                <c:ptCount val="1"/>
                <c:pt idx="0">
                  <c:v>na sociálních sítích - Facebook*</c:v>
                </c:pt>
              </c:strCache>
            </c:strRef>
          </c:tx>
          <c:spPr>
            <a:ln>
              <a:solidFill>
                <a:schemeClr val="accent2"/>
              </a:solidFill>
            </a:ln>
          </c:spPr>
          <c:marker>
            <c:symbol val="none"/>
          </c:marker>
          <c:dLbls>
            <c:dLbl>
              <c:idx val="4"/>
              <c:spPr/>
              <c:txPr>
                <a:bodyPr/>
                <a:lstStyle/>
                <a:p>
                  <a:pPr>
                    <a:defRPr sz="1000" b="1">
                      <a:solidFill>
                        <a:schemeClr val="accent2"/>
                      </a:solidFill>
                    </a:defRPr>
                  </a:pPr>
                  <a:endParaRPr lang="cs-CZ"/>
                </a:p>
              </c:txPr>
              <c:dLblPos val="b"/>
              <c:showLegendKey val="0"/>
              <c:showVal val="1"/>
              <c:showCatName val="0"/>
              <c:showSerName val="0"/>
              <c:showPercent val="0"/>
              <c:showBubbleSize val="0"/>
              <c:extLst>
                <c:ext xmlns:c16="http://schemas.microsoft.com/office/drawing/2014/chart" uri="{C3380CC4-5D6E-409C-BE32-E72D297353CC}">
                  <c16:uniqueId val="{00000007-ECB3-4087-9471-366E7372D97A}"/>
                </c:ext>
              </c:extLst>
            </c:dLbl>
            <c:dLbl>
              <c:idx val="6"/>
              <c:layout>
                <c:manualLayout>
                  <c:x val="-1.8171563214989014E-2"/>
                  <c:y val="2.5514406567214067E-2"/>
                </c:manualLayout>
              </c:layout>
              <c:spPr>
                <a:noFill/>
                <a:ln>
                  <a:noFill/>
                </a:ln>
                <a:effectLst/>
              </c:spPr>
              <c:txPr>
                <a:bodyPr/>
                <a:lstStyle/>
                <a:p>
                  <a:pPr>
                    <a:defRPr sz="1000" b="1">
                      <a:solidFill>
                        <a:schemeClr val="accent2"/>
                      </a:solidFill>
                    </a:defRPr>
                  </a:pPr>
                  <a:endParaRPr lang="cs-CZ"/>
                </a:p>
              </c:txPr>
              <c:dLblPos val="r"/>
              <c:showLegendKey val="0"/>
              <c:showVal val="1"/>
              <c:showCatName val="0"/>
              <c:showSerName val="0"/>
              <c:showPercent val="0"/>
              <c:showBubbleSize val="0"/>
              <c:extLst>
                <c:ext xmlns:c15="http://schemas.microsoft.com/office/drawing/2012/chart" uri="{CE6537A1-D6FC-4f65-9D91-7224C49458BB}">
                  <c15:layout>
                    <c:manualLayout>
                      <c:w val="2.3332460643589716E-2"/>
                      <c:h val="4.3809470753989256E-2"/>
                    </c:manualLayout>
                  </c15:layout>
                </c:ext>
                <c:ext xmlns:c16="http://schemas.microsoft.com/office/drawing/2014/chart" uri="{C3380CC4-5D6E-409C-BE32-E72D297353CC}">
                  <c16:uniqueId val="{00000008-ECB3-4087-9471-366E7372D97A}"/>
                </c:ext>
              </c:extLst>
            </c:dLbl>
            <c:spPr>
              <a:noFill/>
              <a:ln>
                <a:noFill/>
              </a:ln>
              <a:effectLst/>
            </c:spPr>
            <c:txPr>
              <a:bodyPr/>
              <a:lstStyle/>
              <a:p>
                <a:pPr>
                  <a:defRPr sz="1000">
                    <a:solidFill>
                      <a:schemeClr val="accent2"/>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List1!$B$4:$H$4</c:f>
              <c:numCache>
                <c:formatCode>###0</c:formatCode>
                <c:ptCount val="7"/>
                <c:pt idx="1">
                  <c:v>48</c:v>
                </c:pt>
                <c:pt idx="2">
                  <c:v>53.7</c:v>
                </c:pt>
                <c:pt idx="3">
                  <c:v>57</c:v>
                </c:pt>
                <c:pt idx="4">
                  <c:v>51.6</c:v>
                </c:pt>
                <c:pt idx="5">
                  <c:v>53.7</c:v>
                </c:pt>
                <c:pt idx="6">
                  <c:v>52.7</c:v>
                </c:pt>
              </c:numCache>
            </c:numRef>
          </c:val>
          <c:smooth val="0"/>
          <c:extLst>
            <c:ext xmlns:c16="http://schemas.microsoft.com/office/drawing/2014/chart" uri="{C3380CC4-5D6E-409C-BE32-E72D297353CC}">
              <c16:uniqueId val="{00000005-004F-4AD0-8410-BACB4490D70F}"/>
            </c:ext>
          </c:extLst>
        </c:ser>
        <c:ser>
          <c:idx val="3"/>
          <c:order val="3"/>
          <c:tx>
            <c:strRef>
              <c:f>List1!$A$5</c:f>
              <c:strCache>
                <c:ptCount val="1"/>
                <c:pt idx="0">
                  <c:v>na sociálních sítích - Instagram*</c:v>
                </c:pt>
              </c:strCache>
            </c:strRef>
          </c:tx>
          <c:spPr>
            <a:ln>
              <a:solidFill>
                <a:srgbClr val="C00000"/>
              </a:solidFill>
            </a:ln>
          </c:spPr>
          <c:marker>
            <c:symbol val="diamond"/>
            <c:size val="5"/>
            <c:spPr>
              <a:solidFill>
                <a:srgbClr val="C00000"/>
              </a:solidFill>
            </c:spPr>
          </c:marker>
          <c:dLbls>
            <c:dLbl>
              <c:idx val="6"/>
              <c:spPr>
                <a:noFill/>
                <a:ln>
                  <a:noFill/>
                </a:ln>
                <a:effectLst/>
              </c:spPr>
              <c:txPr>
                <a:bodyPr/>
                <a:lstStyle/>
                <a:p>
                  <a:pPr>
                    <a:defRPr sz="1000" b="1">
                      <a:solidFill>
                        <a:schemeClr val="accent4"/>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9-ECB3-4087-9471-366E7372D97A}"/>
                </c:ext>
              </c:extLst>
            </c:dLbl>
            <c:spPr>
              <a:noFill/>
              <a:ln>
                <a:noFill/>
              </a:ln>
              <a:effectLst/>
            </c:spPr>
            <c:txPr>
              <a:bodyPr/>
              <a:lstStyle/>
              <a:p>
                <a:pPr>
                  <a:defRPr sz="1000">
                    <a:solidFill>
                      <a:schemeClr val="accent4"/>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List1!$B$5:$H$5</c:f>
              <c:numCache>
                <c:formatCode>###0</c:formatCode>
                <c:ptCount val="7"/>
                <c:pt idx="1">
                  <c:v>34.4</c:v>
                </c:pt>
                <c:pt idx="2">
                  <c:v>34.200000000000003</c:v>
                </c:pt>
                <c:pt idx="3">
                  <c:v>44.4</c:v>
                </c:pt>
                <c:pt idx="4">
                  <c:v>38.9</c:v>
                </c:pt>
                <c:pt idx="5">
                  <c:v>40</c:v>
                </c:pt>
                <c:pt idx="6">
                  <c:v>41.8</c:v>
                </c:pt>
              </c:numCache>
            </c:numRef>
          </c:val>
          <c:smooth val="0"/>
          <c:extLst>
            <c:ext xmlns:c16="http://schemas.microsoft.com/office/drawing/2014/chart" uri="{C3380CC4-5D6E-409C-BE32-E72D297353CC}">
              <c16:uniqueId val="{00000009-004F-4AD0-8410-BACB4490D70F}"/>
            </c:ext>
          </c:extLst>
        </c:ser>
        <c:ser>
          <c:idx val="4"/>
          <c:order val="4"/>
          <c:tx>
            <c:strRef>
              <c:f>List1!$A$6</c:f>
              <c:strCache>
                <c:ptCount val="1"/>
                <c:pt idx="0">
                  <c:v>na sociálních sítích - X (Twitter)*</c:v>
                </c:pt>
              </c:strCache>
            </c:strRef>
          </c:tx>
          <c:spPr>
            <a:ln>
              <a:solidFill>
                <a:schemeClr val="accent6"/>
              </a:solidFill>
            </a:ln>
          </c:spPr>
          <c:marker>
            <c:symbol val="none"/>
          </c:marker>
          <c:dLbls>
            <c:dLbl>
              <c:idx val="6"/>
              <c:spPr>
                <a:noFill/>
                <a:ln>
                  <a:noFill/>
                </a:ln>
                <a:effectLst/>
              </c:spPr>
              <c:txPr>
                <a:bodyPr/>
                <a:lstStyle/>
                <a:p>
                  <a:pPr>
                    <a:defRPr sz="1000" b="1">
                      <a:solidFill>
                        <a:schemeClr val="accent6"/>
                      </a:solidFill>
                    </a:defRPr>
                  </a:pPr>
                  <a:endParaRPr lang="cs-CZ"/>
                </a:p>
              </c:txPr>
              <c:dLblPos val="b"/>
              <c:showLegendKey val="0"/>
              <c:showVal val="1"/>
              <c:showCatName val="0"/>
              <c:showSerName val="0"/>
              <c:showPercent val="0"/>
              <c:showBubbleSize val="0"/>
              <c:extLst>
                <c:ext xmlns:c16="http://schemas.microsoft.com/office/drawing/2014/chart" uri="{C3380CC4-5D6E-409C-BE32-E72D297353CC}">
                  <c16:uniqueId val="{0000000A-ECB3-4087-9471-366E7372D97A}"/>
                </c:ext>
              </c:extLst>
            </c:dLbl>
            <c:dLbl>
              <c:idx val="9"/>
              <c:layout>
                <c:manualLayout>
                  <c:x val="-1.4456295318210301E-3"/>
                  <c:y val="2.35159099944283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30-45DC-961B-0934B411BDD1}"/>
                </c:ext>
              </c:extLst>
            </c:dLbl>
            <c:spPr>
              <a:noFill/>
              <a:ln>
                <a:noFill/>
              </a:ln>
              <a:effectLst/>
            </c:spPr>
            <c:txPr>
              <a:bodyPr/>
              <a:lstStyle/>
              <a:p>
                <a:pPr>
                  <a:defRPr sz="1000">
                    <a:solidFill>
                      <a:schemeClr val="accent6"/>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List1!$B$6:$H$6</c:f>
              <c:numCache>
                <c:formatCode>###0</c:formatCode>
                <c:ptCount val="7"/>
                <c:pt idx="1">
                  <c:v>27</c:v>
                </c:pt>
                <c:pt idx="2">
                  <c:v>25.8</c:v>
                </c:pt>
                <c:pt idx="3">
                  <c:v>32.4</c:v>
                </c:pt>
                <c:pt idx="4">
                  <c:v>28.4</c:v>
                </c:pt>
                <c:pt idx="5">
                  <c:v>30</c:v>
                </c:pt>
                <c:pt idx="6">
                  <c:v>31.3</c:v>
                </c:pt>
              </c:numCache>
            </c:numRef>
          </c:val>
          <c:smooth val="0"/>
          <c:extLst>
            <c:ext xmlns:c16="http://schemas.microsoft.com/office/drawing/2014/chart" uri="{C3380CC4-5D6E-409C-BE32-E72D297353CC}">
              <c16:uniqueId val="{0000000C-004F-4AD0-8410-BACB4490D70F}"/>
            </c:ext>
          </c:extLst>
        </c:ser>
        <c:ser>
          <c:idx val="5"/>
          <c:order val="5"/>
          <c:tx>
            <c:strRef>
              <c:f>List1!$A$7</c:f>
              <c:strCache>
                <c:ptCount val="1"/>
                <c:pt idx="0">
                  <c:v>na sociálních sítích - TikTok*</c:v>
                </c:pt>
              </c:strCache>
            </c:strRef>
          </c:tx>
          <c:spPr>
            <a:ln>
              <a:solidFill>
                <a:srgbClr val="0000FF"/>
              </a:solidFill>
            </a:ln>
          </c:spPr>
          <c:marker>
            <c:symbol val="none"/>
          </c:marker>
          <c:dLbls>
            <c:dLbl>
              <c:idx val="6"/>
              <c:spPr>
                <a:noFill/>
                <a:ln>
                  <a:noFill/>
                </a:ln>
                <a:effectLst/>
              </c:spPr>
              <c:txPr>
                <a:bodyPr wrap="square" lIns="38100" tIns="19050" rIns="38100" bIns="19050" anchor="ctr">
                  <a:spAutoFit/>
                </a:bodyPr>
                <a:lstStyle/>
                <a:p>
                  <a:pPr>
                    <a:defRPr sz="1000" b="1">
                      <a:solidFill>
                        <a:srgbClr val="0A1DA8"/>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B-ECB3-4087-9471-366E7372D97A}"/>
                </c:ext>
              </c:extLst>
            </c:dLbl>
            <c:dLbl>
              <c:idx val="9"/>
              <c:layout>
                <c:manualLayout>
                  <c:x val="-3.7152678967796687E-3"/>
                  <c:y val="-3.7866540359689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F30-45DC-961B-0934B411BDD1}"/>
                </c:ext>
              </c:extLst>
            </c:dLbl>
            <c:spPr>
              <a:noFill/>
              <a:ln>
                <a:noFill/>
              </a:ln>
              <a:effectLst/>
            </c:spPr>
            <c:txPr>
              <a:bodyPr wrap="square" lIns="38100" tIns="19050" rIns="38100" bIns="19050" anchor="ctr">
                <a:spAutoFit/>
              </a:bodyPr>
              <a:lstStyle/>
              <a:p>
                <a:pPr>
                  <a:defRPr sz="1000">
                    <a:solidFill>
                      <a:srgbClr val="0A1DA8"/>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List1!$B$1:$H$1</c:f>
              <c:strCache>
                <c:ptCount val="7"/>
                <c:pt idx="0">
                  <c:v>2019</c:v>
                </c:pt>
                <c:pt idx="1">
                  <c:v>2020</c:v>
                </c:pt>
                <c:pt idx="2">
                  <c:v>2021</c:v>
                </c:pt>
                <c:pt idx="3">
                  <c:v>2022</c:v>
                </c:pt>
                <c:pt idx="4">
                  <c:v>2023</c:v>
                </c:pt>
                <c:pt idx="5">
                  <c:v>2024</c:v>
                </c:pt>
                <c:pt idx="6">
                  <c:v>2025</c:v>
                </c:pt>
              </c:strCache>
            </c:strRef>
          </c:cat>
          <c:val>
            <c:numRef>
              <c:f>List1!$B$7:$H$7</c:f>
              <c:numCache>
                <c:formatCode>General</c:formatCode>
                <c:ptCount val="7"/>
                <c:pt idx="4" formatCode="###0">
                  <c:v>28.799999999999997</c:v>
                </c:pt>
                <c:pt idx="5" formatCode="###0">
                  <c:v>29.599999999999998</c:v>
                </c:pt>
                <c:pt idx="6" formatCode="###0">
                  <c:v>32.1</c:v>
                </c:pt>
              </c:numCache>
            </c:numRef>
          </c:val>
          <c:smooth val="0"/>
          <c:extLst>
            <c:ext xmlns:c16="http://schemas.microsoft.com/office/drawing/2014/chart" uri="{C3380CC4-5D6E-409C-BE32-E72D297353CC}">
              <c16:uniqueId val="{00000006-8F30-45DC-961B-0934B411BDD1}"/>
            </c:ext>
          </c:extLst>
        </c:ser>
        <c:ser>
          <c:idx val="6"/>
          <c:order val="6"/>
          <c:tx>
            <c:strRef>
              <c:f>List1!$A$8</c:f>
              <c:strCache>
                <c:ptCount val="1"/>
                <c:pt idx="0">
                  <c:v>na sociálních sítích - všechny**</c:v>
                </c:pt>
              </c:strCache>
            </c:strRef>
          </c:tx>
          <c:spPr>
            <a:ln>
              <a:solidFill>
                <a:srgbClr val="E9693C"/>
              </a:solidFill>
            </a:ln>
          </c:spPr>
          <c:marker>
            <c:symbol val="none"/>
          </c:marker>
          <c:dLbls>
            <c:dLbl>
              <c:idx val="4"/>
              <c:layout>
                <c:manualLayout>
                  <c:x val="-1.9617192746809939E-2"/>
                  <c:y val="-1.9498287916848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CB3-4087-9471-366E7372D97A}"/>
                </c:ext>
              </c:extLst>
            </c:dLbl>
            <c:dLbl>
              <c:idx val="5"/>
              <c:layout>
                <c:manualLayout>
                  <c:x val="-1.5280304151347167E-2"/>
                  <c:y val="1.17855290650534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CB3-4087-9471-366E7372D97A}"/>
                </c:ext>
              </c:extLst>
            </c:dLbl>
            <c:dLbl>
              <c:idx val="6"/>
              <c:spPr>
                <a:noFill/>
                <a:ln>
                  <a:noFill/>
                </a:ln>
                <a:effectLst/>
              </c:spPr>
              <c:txPr>
                <a:bodyPr wrap="square" lIns="38100" tIns="19050" rIns="38100" bIns="19050" anchor="ctr">
                  <a:spAutoFit/>
                </a:bodyPr>
                <a:lstStyle/>
                <a:p>
                  <a:pPr>
                    <a:defRPr sz="1000" b="1">
                      <a:solidFill>
                        <a:schemeClr val="accent3"/>
                      </a:solidFill>
                    </a:defRPr>
                  </a:pPr>
                  <a:endParaRPr lang="cs-CZ"/>
                </a:p>
              </c:txPr>
              <c:dLblPos val="t"/>
              <c:showLegendKey val="0"/>
              <c:showVal val="1"/>
              <c:showCatName val="0"/>
              <c:showSerName val="0"/>
              <c:showPercent val="0"/>
              <c:showBubbleSize val="0"/>
              <c:extLst>
                <c:ext xmlns:c16="http://schemas.microsoft.com/office/drawing/2014/chart" uri="{C3380CC4-5D6E-409C-BE32-E72D297353CC}">
                  <c16:uniqueId val="{0000000E-ECB3-4087-9471-366E7372D97A}"/>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3A-4242-9A06-B700900BB95B}"/>
                </c:ext>
              </c:extLst>
            </c:dLbl>
            <c:dLbl>
              <c:idx val="10"/>
              <c:layout>
                <c:manualLayout>
                  <c:x val="-1.9617192746810046E-2"/>
                  <c:y val="1.3868461628052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CB3-4087-9471-366E7372D97A}"/>
                </c:ext>
              </c:extLst>
            </c:dLbl>
            <c:spPr>
              <a:noFill/>
              <a:ln>
                <a:noFill/>
              </a:ln>
              <a:effectLst/>
            </c:spPr>
            <c:txPr>
              <a:bodyPr wrap="square" lIns="38100" tIns="19050" rIns="38100" bIns="19050" anchor="ctr">
                <a:spAutoFit/>
              </a:bodyPr>
              <a:lstStyle/>
              <a:p>
                <a:pPr>
                  <a:defRPr sz="1000">
                    <a:solidFill>
                      <a:schemeClr val="accent3"/>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List1!$B$1:$H$1</c:f>
              <c:strCache>
                <c:ptCount val="7"/>
                <c:pt idx="0">
                  <c:v>2019</c:v>
                </c:pt>
                <c:pt idx="1">
                  <c:v>2020</c:v>
                </c:pt>
                <c:pt idx="2">
                  <c:v>2021</c:v>
                </c:pt>
                <c:pt idx="3">
                  <c:v>2022</c:v>
                </c:pt>
                <c:pt idx="4">
                  <c:v>2023</c:v>
                </c:pt>
                <c:pt idx="5">
                  <c:v>2024</c:v>
                </c:pt>
                <c:pt idx="6">
                  <c:v>2025</c:v>
                </c:pt>
              </c:strCache>
            </c:strRef>
          </c:cat>
          <c:val>
            <c:numRef>
              <c:f>List1!$B$8:$H$8</c:f>
              <c:numCache>
                <c:formatCode>###0</c:formatCode>
                <c:ptCount val="7"/>
                <c:pt idx="0" formatCode="0">
                  <c:v>57.199999999999996</c:v>
                </c:pt>
                <c:pt idx="1">
                  <c:v>58</c:v>
                </c:pt>
                <c:pt idx="2">
                  <c:v>59.199999999999996</c:v>
                </c:pt>
                <c:pt idx="3" formatCode="0">
                  <c:v>63.7</c:v>
                </c:pt>
                <c:pt idx="4" formatCode="0">
                  <c:v>65.3</c:v>
                </c:pt>
                <c:pt idx="5" formatCode="0">
                  <c:v>67.5</c:v>
                </c:pt>
                <c:pt idx="6">
                  <c:v>72.099999999999994</c:v>
                </c:pt>
              </c:numCache>
            </c:numRef>
          </c:val>
          <c:smooth val="0"/>
          <c:extLst>
            <c:ext xmlns:c16="http://schemas.microsoft.com/office/drawing/2014/chart" uri="{C3380CC4-5D6E-409C-BE32-E72D297353CC}">
              <c16:uniqueId val="{00000007-8F30-45DC-961B-0934B411BDD1}"/>
            </c:ext>
          </c:extLst>
        </c:ser>
        <c:dLbls>
          <c:showLegendKey val="0"/>
          <c:showVal val="0"/>
          <c:showCatName val="0"/>
          <c:showSerName val="0"/>
          <c:showPercent val="0"/>
          <c:showBubbleSize val="0"/>
        </c:dLbls>
        <c:smooth val="0"/>
        <c:axId val="538058480"/>
        <c:axId val="538060440"/>
      </c:lineChart>
      <c:catAx>
        <c:axId val="538058480"/>
        <c:scaling>
          <c:orientation val="minMax"/>
        </c:scaling>
        <c:delete val="0"/>
        <c:axPos val="b"/>
        <c:numFmt formatCode="General" sourceLinked="0"/>
        <c:majorTickMark val="none"/>
        <c:minorTickMark val="none"/>
        <c:tickLblPos val="nextTo"/>
        <c:txPr>
          <a:bodyPr/>
          <a:lstStyle/>
          <a:p>
            <a:pPr>
              <a:defRPr sz="900" baseline="0"/>
            </a:pPr>
            <a:endParaRPr lang="cs-CZ"/>
          </a:p>
        </c:txPr>
        <c:crossAx val="538060440"/>
        <c:crosses val="autoZero"/>
        <c:auto val="1"/>
        <c:lblAlgn val="ctr"/>
        <c:lblOffset val="100"/>
        <c:noMultiLvlLbl val="0"/>
      </c:catAx>
      <c:valAx>
        <c:axId val="538060440"/>
        <c:scaling>
          <c:orientation val="minMax"/>
          <c:max val="90"/>
        </c:scaling>
        <c:delete val="0"/>
        <c:axPos val="l"/>
        <c:majorGridlines>
          <c:spPr>
            <a:ln>
              <a:prstDash val="sysDot"/>
            </a:ln>
          </c:spPr>
        </c:majorGridlines>
        <c:numFmt formatCode="0" sourceLinked="0"/>
        <c:majorTickMark val="none"/>
        <c:minorTickMark val="none"/>
        <c:tickLblPos val="nextTo"/>
        <c:spPr>
          <a:ln w="9525">
            <a:noFill/>
          </a:ln>
        </c:spPr>
        <c:txPr>
          <a:bodyPr/>
          <a:lstStyle/>
          <a:p>
            <a:pPr>
              <a:defRPr sz="1200" baseline="0"/>
            </a:pPr>
            <a:endParaRPr lang="cs-CZ"/>
          </a:p>
        </c:txPr>
        <c:crossAx val="538058480"/>
        <c:crosses val="autoZero"/>
        <c:crossBetween val="between"/>
      </c:valAx>
      <c:spPr>
        <a:ln>
          <a:solidFill>
            <a:schemeClr val="bg1">
              <a:lumMod val="65000"/>
            </a:schemeClr>
          </a:solidFill>
        </a:ln>
      </c:spPr>
    </c:plotArea>
    <c:legend>
      <c:legendPos val="b"/>
      <c:layout>
        <c:manualLayout>
          <c:xMode val="edge"/>
          <c:yMode val="edge"/>
          <c:x val="3.2041866341874309E-2"/>
          <c:y val="0.89400849532798643"/>
          <c:w val="0.88521974707174633"/>
          <c:h val="8.1519846224465106E-2"/>
        </c:manualLayout>
      </c:layout>
      <c:overlay val="0"/>
      <c:txPr>
        <a:bodyPr/>
        <a:lstStyle/>
        <a:p>
          <a:pPr>
            <a:defRPr sz="1000" baseline="0"/>
          </a:pPr>
          <a:endParaRPr lang="cs-CZ"/>
        </a:p>
      </c:txPr>
    </c:legend>
    <c:plotVisOnly val="1"/>
    <c:dispBlanksAs val="gap"/>
    <c:showDLblsOverMax val="0"/>
  </c:chart>
  <c:txPr>
    <a:bodyPr/>
    <a:lstStyle/>
    <a:p>
      <a:pPr>
        <a:defRPr sz="1800"/>
      </a:pPr>
      <a:endParaRPr lang="cs-CZ"/>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400" dirty="0"/>
              <a:t>Osobní </a:t>
            </a:r>
            <a:r>
              <a:rPr lang="cs-CZ" sz="1400" cap="all" baseline="0" dirty="0">
                <a:solidFill>
                  <a:schemeClr val="accent1"/>
                </a:solidFill>
              </a:rPr>
              <a:t>postoje k nevhodným tématům</a:t>
            </a:r>
            <a:r>
              <a:rPr lang="cs-CZ" sz="1400" dirty="0">
                <a:solidFill>
                  <a:schemeClr val="accent1"/>
                </a:solidFill>
              </a:rPr>
              <a:t> </a:t>
            </a:r>
            <a:r>
              <a:rPr lang="cs-CZ" sz="1400" dirty="0"/>
              <a:t>v reklamách</a:t>
            </a:r>
            <a:endParaRPr lang="cs-CZ" sz="1400" baseline="0" dirty="0"/>
          </a:p>
          <a:p>
            <a:pPr>
              <a:defRPr/>
            </a:pPr>
            <a:r>
              <a:rPr lang="cs-CZ" sz="1200" b="0" i="1" baseline="0" dirty="0"/>
              <a:t>n=1000, data v %</a:t>
            </a:r>
            <a:endParaRPr lang="cs-CZ" sz="1200" b="0" i="1" dirty="0"/>
          </a:p>
        </c:rich>
      </c:tx>
      <c:layout>
        <c:manualLayout>
          <c:xMode val="edge"/>
          <c:yMode val="edge"/>
          <c:x val="0.36471002132660835"/>
          <c:y val="1.6461133948079843E-2"/>
        </c:manualLayout>
      </c:layout>
      <c:overlay val="0"/>
    </c:title>
    <c:autoTitleDeleted val="0"/>
    <c:plotArea>
      <c:layout>
        <c:manualLayout>
          <c:layoutTarget val="inner"/>
          <c:xMode val="edge"/>
          <c:yMode val="edge"/>
          <c:x val="0.32987372169765899"/>
          <c:y val="0.11309220540315862"/>
          <c:w val="0.62411490835429861"/>
          <c:h val="0.67411898677924653"/>
        </c:manualLayout>
      </c:layout>
      <c:barChart>
        <c:barDir val="bar"/>
        <c:grouping val="percentStacked"/>
        <c:varyColors val="0"/>
        <c:ser>
          <c:idx val="0"/>
          <c:order val="0"/>
          <c:tx>
            <c:strRef>
              <c:f>List1!$B$1</c:f>
              <c:strCache>
                <c:ptCount val="1"/>
                <c:pt idx="0">
                  <c:v>reklamu na tento druh výrobku je třeba naprosto zakázat</c:v>
                </c:pt>
              </c:strCache>
            </c:strRef>
          </c:tx>
          <c:spPr>
            <a:solidFill>
              <a:srgbClr val="C00000"/>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na CIGARETY</c:v>
                </c:pt>
                <c:pt idx="1">
                  <c:v>reklama na DESTILÁTY, TVRDÝ ALKOHOL</c:v>
                </c:pt>
                <c:pt idx="2">
                  <c:v>reklama na ENERGETICKÉ NÁPOJE</c:v>
                </c:pt>
                <c:pt idx="3">
                  <c:v>reklama na VÍNO A SEKT</c:v>
                </c:pt>
                <c:pt idx="4">
                  <c:v>reklama na PIVO</c:v>
                </c:pt>
                <c:pt idx="5">
                  <c:v>reklama na VOLNĚ PRODEJNÉ LÉKY</c:v>
                </c:pt>
              </c:strCache>
            </c:strRef>
          </c:cat>
          <c:val>
            <c:numRef>
              <c:f>List1!$B$2:$B$7</c:f>
              <c:numCache>
                <c:formatCode>###0</c:formatCode>
                <c:ptCount val="6"/>
                <c:pt idx="0">
                  <c:v>43.6</c:v>
                </c:pt>
                <c:pt idx="1">
                  <c:v>31.900000000000002</c:v>
                </c:pt>
                <c:pt idx="2">
                  <c:v>26.200000000000003</c:v>
                </c:pt>
                <c:pt idx="3">
                  <c:v>15.4</c:v>
                </c:pt>
                <c:pt idx="4">
                  <c:v>14.899999999999999</c:v>
                </c:pt>
                <c:pt idx="5">
                  <c:v>10.100000000000001</c:v>
                </c:pt>
              </c:numCache>
            </c:numRef>
          </c:val>
          <c:extLst>
            <c:ext xmlns:c16="http://schemas.microsoft.com/office/drawing/2014/chart" uri="{C3380CC4-5D6E-409C-BE32-E72D297353CC}">
              <c16:uniqueId val="{00000000-EEB0-4F05-9807-1B3CAC274D46}"/>
            </c:ext>
          </c:extLst>
        </c:ser>
        <c:ser>
          <c:idx val="1"/>
          <c:order val="1"/>
          <c:tx>
            <c:strRef>
              <c:f>List1!$C$1</c:f>
              <c:strCache>
                <c:ptCount val="1"/>
                <c:pt idx="0">
                  <c:v>taková reklama může být provozována jen s určitým omezením</c:v>
                </c:pt>
              </c:strCache>
            </c:strRef>
          </c:tx>
          <c:spPr>
            <a:solidFill>
              <a:srgbClr val="F2A58A"/>
            </a:solidFill>
          </c:spPr>
          <c:invertIfNegative val="0"/>
          <c:dLbls>
            <c:spPr>
              <a:noFill/>
              <a:ln>
                <a:noFill/>
              </a:ln>
              <a:effectLst/>
            </c:spPr>
            <c:txPr>
              <a:bodyPr/>
              <a:lstStyle/>
              <a:p>
                <a:pPr>
                  <a:defRPr sz="1000" b="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na CIGARETY</c:v>
                </c:pt>
                <c:pt idx="1">
                  <c:v>reklama na DESTILÁTY, TVRDÝ ALKOHOL</c:v>
                </c:pt>
                <c:pt idx="2">
                  <c:v>reklama na ENERGETICKÉ NÁPOJE</c:v>
                </c:pt>
                <c:pt idx="3">
                  <c:v>reklama na VÍNO A SEKT</c:v>
                </c:pt>
                <c:pt idx="4">
                  <c:v>reklama na PIVO</c:v>
                </c:pt>
                <c:pt idx="5">
                  <c:v>reklama na VOLNĚ PRODEJNÉ LÉKY</c:v>
                </c:pt>
              </c:strCache>
            </c:strRef>
          </c:cat>
          <c:val>
            <c:numRef>
              <c:f>List1!$C$2:$C$7</c:f>
              <c:numCache>
                <c:formatCode>###0</c:formatCode>
                <c:ptCount val="6"/>
                <c:pt idx="0">
                  <c:v>29.2</c:v>
                </c:pt>
                <c:pt idx="1">
                  <c:v>37.200000000000003</c:v>
                </c:pt>
                <c:pt idx="2">
                  <c:v>37.9</c:v>
                </c:pt>
                <c:pt idx="3">
                  <c:v>44.3</c:v>
                </c:pt>
                <c:pt idx="4">
                  <c:v>41.5</c:v>
                </c:pt>
                <c:pt idx="5">
                  <c:v>39.800000000000004</c:v>
                </c:pt>
              </c:numCache>
            </c:numRef>
          </c:val>
          <c:extLst>
            <c:ext xmlns:c16="http://schemas.microsoft.com/office/drawing/2014/chart" uri="{C3380CC4-5D6E-409C-BE32-E72D297353CC}">
              <c16:uniqueId val="{00000001-EEB0-4F05-9807-1B3CAC274D46}"/>
            </c:ext>
          </c:extLst>
        </c:ser>
        <c:ser>
          <c:idx val="3"/>
          <c:order val="2"/>
          <c:tx>
            <c:strRef>
              <c:f>List1!$E$1</c:f>
              <c:strCache>
                <c:ptCount val="1"/>
                <c:pt idx="0">
                  <c:v>nevím, záležitost je příliš složitá, než aby bylo možno vybrat jedno z nabízených řešení</c:v>
                </c:pt>
              </c:strCache>
            </c:strRef>
          </c:tx>
          <c:spPr>
            <a:solidFill>
              <a:schemeClr val="bg1">
                <a:lumMod val="85000"/>
              </a:schemeClr>
            </a:solidFill>
            <a:ln>
              <a:noFill/>
            </a:ln>
          </c:spPr>
          <c:invertIfNegative val="0"/>
          <c:dLbls>
            <c:dLbl>
              <c:idx val="0"/>
              <c:layout>
                <c:manualLayout>
                  <c:x val="-2.0746887966804992E-3"/>
                  <c:y val="1.851646113394839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B0-4F05-9807-1B3CAC274D46}"/>
                </c:ext>
              </c:extLst>
            </c:dLbl>
            <c:spPr>
              <a:noFill/>
              <a:ln>
                <a:noFill/>
              </a:ln>
              <a:effectLst/>
            </c:spPr>
            <c:txPr>
              <a:bodyPr/>
              <a:lstStyle/>
              <a:p>
                <a:pPr>
                  <a:defRPr sz="1000" b="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na CIGARETY</c:v>
                </c:pt>
                <c:pt idx="1">
                  <c:v>reklama na DESTILÁTY, TVRDÝ ALKOHOL</c:v>
                </c:pt>
                <c:pt idx="2">
                  <c:v>reklama na ENERGETICKÉ NÁPOJE</c:v>
                </c:pt>
                <c:pt idx="3">
                  <c:v>reklama na VÍNO A SEKT</c:v>
                </c:pt>
                <c:pt idx="4">
                  <c:v>reklama na PIVO</c:v>
                </c:pt>
                <c:pt idx="5">
                  <c:v>reklama na VOLNĚ PRODEJNÉ LÉKY</c:v>
                </c:pt>
              </c:strCache>
            </c:strRef>
          </c:cat>
          <c:val>
            <c:numRef>
              <c:f>List1!$E$2:$E$7</c:f>
              <c:numCache>
                <c:formatCode>###0</c:formatCode>
                <c:ptCount val="6"/>
                <c:pt idx="0">
                  <c:v>6.1</c:v>
                </c:pt>
                <c:pt idx="1">
                  <c:v>7.1999999999999993</c:v>
                </c:pt>
                <c:pt idx="2">
                  <c:v>7.0000000000000009</c:v>
                </c:pt>
                <c:pt idx="3">
                  <c:v>7.0000000000000009</c:v>
                </c:pt>
                <c:pt idx="4">
                  <c:v>5.9</c:v>
                </c:pt>
                <c:pt idx="5">
                  <c:v>9.6</c:v>
                </c:pt>
              </c:numCache>
            </c:numRef>
          </c:val>
          <c:extLst>
            <c:ext xmlns:c16="http://schemas.microsoft.com/office/drawing/2014/chart" uri="{C3380CC4-5D6E-409C-BE32-E72D297353CC}">
              <c16:uniqueId val="{00000004-EEB0-4F05-9807-1B3CAC274D46}"/>
            </c:ext>
          </c:extLst>
        </c:ser>
        <c:ser>
          <c:idx val="2"/>
          <c:order val="3"/>
          <c:tx>
            <c:strRef>
              <c:f>List1!$D$1</c:f>
              <c:strCache>
                <c:ptCount val="1"/>
                <c:pt idx="0">
                  <c:v>ať si každý dává takovou reklamu, jakou chce a kde chce</c:v>
                </c:pt>
              </c:strCache>
            </c:strRef>
          </c:tx>
          <c:spPr>
            <a:solidFill>
              <a:schemeClr val="accent6"/>
            </a:solidFill>
          </c:spPr>
          <c:invertIfNegative val="0"/>
          <c:dLbls>
            <c:spPr>
              <a:noFill/>
              <a:ln>
                <a:noFill/>
              </a:ln>
              <a:effectLst/>
            </c:spPr>
            <c:txPr>
              <a:bodyPr/>
              <a:lstStyle/>
              <a:p>
                <a:pPr>
                  <a:defRPr sz="1000" b="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List1!$A$2:$A$7</c:f>
              <c:strCache>
                <c:ptCount val="6"/>
                <c:pt idx="0">
                  <c:v>reklama na CIGARETY</c:v>
                </c:pt>
                <c:pt idx="1">
                  <c:v>reklama na DESTILÁTY, TVRDÝ ALKOHOL</c:v>
                </c:pt>
                <c:pt idx="2">
                  <c:v>reklama na ENERGETICKÉ NÁPOJE</c:v>
                </c:pt>
                <c:pt idx="3">
                  <c:v>reklama na VÍNO A SEKT</c:v>
                </c:pt>
                <c:pt idx="4">
                  <c:v>reklama na PIVO</c:v>
                </c:pt>
                <c:pt idx="5">
                  <c:v>reklama na VOLNĚ PRODEJNÉ LÉKY</c:v>
                </c:pt>
              </c:strCache>
            </c:strRef>
          </c:cat>
          <c:val>
            <c:numRef>
              <c:f>List1!$D$2:$D$7</c:f>
              <c:numCache>
                <c:formatCode>###0</c:formatCode>
                <c:ptCount val="6"/>
                <c:pt idx="0">
                  <c:v>21.1</c:v>
                </c:pt>
                <c:pt idx="1">
                  <c:v>23.7</c:v>
                </c:pt>
                <c:pt idx="2">
                  <c:v>28.9</c:v>
                </c:pt>
                <c:pt idx="3">
                  <c:v>33.300000000000004</c:v>
                </c:pt>
                <c:pt idx="4">
                  <c:v>37.700000000000003</c:v>
                </c:pt>
                <c:pt idx="5">
                  <c:v>40.5</c:v>
                </c:pt>
              </c:numCache>
            </c:numRef>
          </c:val>
          <c:extLst>
            <c:ext xmlns:c16="http://schemas.microsoft.com/office/drawing/2014/chart" uri="{C3380CC4-5D6E-409C-BE32-E72D297353CC}">
              <c16:uniqueId val="{00000002-EEB0-4F05-9807-1B3CAC274D46}"/>
            </c:ext>
          </c:extLst>
        </c:ser>
        <c:dLbls>
          <c:showLegendKey val="0"/>
          <c:showVal val="0"/>
          <c:showCatName val="0"/>
          <c:showSerName val="0"/>
          <c:showPercent val="0"/>
          <c:showBubbleSize val="0"/>
        </c:dLbls>
        <c:gapWidth val="65"/>
        <c:overlap val="100"/>
        <c:axId val="411263248"/>
        <c:axId val="538061616"/>
      </c:barChart>
      <c:catAx>
        <c:axId val="411263248"/>
        <c:scaling>
          <c:orientation val="maxMin"/>
        </c:scaling>
        <c:delete val="0"/>
        <c:axPos val="l"/>
        <c:numFmt formatCode="General" sourceLinked="0"/>
        <c:majorTickMark val="out"/>
        <c:minorTickMark val="none"/>
        <c:tickLblPos val="nextTo"/>
        <c:txPr>
          <a:bodyPr/>
          <a:lstStyle/>
          <a:p>
            <a:pPr>
              <a:defRPr sz="1100"/>
            </a:pPr>
            <a:endParaRPr lang="cs-CZ"/>
          </a:p>
        </c:txPr>
        <c:crossAx val="538061616"/>
        <c:crosses val="autoZero"/>
        <c:auto val="1"/>
        <c:lblAlgn val="ctr"/>
        <c:lblOffset val="100"/>
        <c:noMultiLvlLbl val="0"/>
      </c:catAx>
      <c:valAx>
        <c:axId val="538061616"/>
        <c:scaling>
          <c:orientation val="minMax"/>
          <c:max val="1"/>
        </c:scaling>
        <c:delete val="0"/>
        <c:axPos val="b"/>
        <c:majorGridlines>
          <c:spPr>
            <a:ln>
              <a:prstDash val="sysDot"/>
            </a:ln>
          </c:spPr>
        </c:majorGridlines>
        <c:numFmt formatCode="0%" sourceLinked="1"/>
        <c:majorTickMark val="out"/>
        <c:minorTickMark val="none"/>
        <c:tickLblPos val="nextTo"/>
        <c:txPr>
          <a:bodyPr/>
          <a:lstStyle/>
          <a:p>
            <a:pPr>
              <a:defRPr sz="900"/>
            </a:pPr>
            <a:endParaRPr lang="cs-CZ"/>
          </a:p>
        </c:txPr>
        <c:crossAx val="411263248"/>
        <c:crosses val="max"/>
        <c:crossBetween val="between"/>
        <c:majorUnit val="0.2"/>
      </c:valAx>
    </c:plotArea>
    <c:legend>
      <c:legendPos val="t"/>
      <c:layout>
        <c:manualLayout>
          <c:xMode val="edge"/>
          <c:yMode val="edge"/>
          <c:x val="0.22371070970327914"/>
          <c:y val="0.84073788097618785"/>
          <c:w val="0.75039075179010661"/>
          <c:h val="0.14685312743028553"/>
        </c:manualLayout>
      </c:layout>
      <c:overlay val="0"/>
      <c:txPr>
        <a:bodyPr/>
        <a:lstStyle/>
        <a:p>
          <a:pPr>
            <a:defRPr sz="1000"/>
          </a:pPr>
          <a:endParaRPr lang="cs-CZ"/>
        </a:p>
      </c:txPr>
    </c:legend>
    <c:plotVisOnly val="1"/>
    <c:dispBlanksAs val="gap"/>
    <c:showDLblsOverMax val="0"/>
  </c:chart>
  <c:txPr>
    <a:bodyPr/>
    <a:lstStyle/>
    <a:p>
      <a:pPr>
        <a:defRPr sz="1200"/>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37989920577133E-2"/>
          <c:y val="2.408352159322703E-2"/>
          <c:w val="0.91940180644150693"/>
          <c:h val="0.67401726086872182"/>
        </c:manualLayout>
      </c:layout>
      <c:lineChart>
        <c:grouping val="standard"/>
        <c:varyColors val="0"/>
        <c:ser>
          <c:idx val="0"/>
          <c:order val="0"/>
          <c:tx>
            <c:strRef>
              <c:f>List1!$A$2</c:f>
              <c:strCache>
                <c:ptCount val="1"/>
                <c:pt idx="0">
                  <c:v>naprosto zakázat</c:v>
                </c:pt>
              </c:strCache>
            </c:strRef>
          </c:tx>
          <c:spPr>
            <a:ln>
              <a:solidFill>
                <a:srgbClr val="FF0000"/>
              </a:solidFill>
            </a:ln>
          </c:spPr>
          <c:marker>
            <c:symbol val="none"/>
          </c:marker>
          <c:dLbls>
            <c:numFmt formatCode="#,##0" sourceLinked="0"/>
            <c:spPr>
              <a:noFill/>
              <a:ln>
                <a:noFill/>
              </a:ln>
              <a:effectLst/>
            </c:spPr>
            <c:txPr>
              <a:bodyPr wrap="square" lIns="38100" tIns="19050" rIns="38100" bIns="19050" anchor="ctr">
                <a:spAutoFit/>
              </a:bodyPr>
              <a:lstStyle/>
              <a:p>
                <a:pPr>
                  <a:defRPr sz="900">
                    <a:solidFill>
                      <a:srgbClr val="FF0000"/>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List1!$B$1:$H$1</c:f>
              <c:strCache>
                <c:ptCount val="7"/>
                <c:pt idx="0">
                  <c:v>2019</c:v>
                </c:pt>
                <c:pt idx="1">
                  <c:v>2020</c:v>
                </c:pt>
                <c:pt idx="2">
                  <c:v>2021</c:v>
                </c:pt>
                <c:pt idx="3">
                  <c:v>2022</c:v>
                </c:pt>
                <c:pt idx="4">
                  <c:v>2023</c:v>
                </c:pt>
                <c:pt idx="5">
                  <c:v>2024</c:v>
                </c:pt>
                <c:pt idx="6">
                  <c:v>2025</c:v>
                </c:pt>
              </c:strCache>
            </c:strRef>
          </c:cat>
          <c:val>
            <c:numRef>
              <c:f>List1!$B$2:$H$2</c:f>
              <c:numCache>
                <c:formatCode>0.0</c:formatCode>
                <c:ptCount val="7"/>
                <c:pt idx="0">
                  <c:v>52.2</c:v>
                </c:pt>
                <c:pt idx="1">
                  <c:v>46.1</c:v>
                </c:pt>
                <c:pt idx="2" formatCode="###0.0">
                  <c:v>44.4</c:v>
                </c:pt>
                <c:pt idx="3" formatCode="@">
                  <c:v>42</c:v>
                </c:pt>
                <c:pt idx="4" formatCode="###0">
                  <c:v>42.9</c:v>
                </c:pt>
                <c:pt idx="5" formatCode="@">
                  <c:v>41.6</c:v>
                </c:pt>
                <c:pt idx="6" formatCode="###0.0">
                  <c:v>43.6</c:v>
                </c:pt>
              </c:numCache>
            </c:numRef>
          </c:val>
          <c:smooth val="0"/>
          <c:extLst>
            <c:ext xmlns:c16="http://schemas.microsoft.com/office/drawing/2014/chart" uri="{C3380CC4-5D6E-409C-BE32-E72D297353CC}">
              <c16:uniqueId val="{00000001-4323-46AC-9916-413F6A370E0E}"/>
            </c:ext>
          </c:extLst>
        </c:ser>
        <c:ser>
          <c:idx val="1"/>
          <c:order val="1"/>
          <c:tx>
            <c:strRef>
              <c:f>List1!$A$3</c:f>
              <c:strCache>
                <c:ptCount val="1"/>
                <c:pt idx="0">
                  <c:v>s určitým omezením</c:v>
                </c:pt>
              </c:strCache>
            </c:strRef>
          </c:tx>
          <c:spPr>
            <a:ln>
              <a:solidFill>
                <a:schemeClr val="accent4">
                  <a:lumMod val="60000"/>
                  <a:lumOff val="40000"/>
                </a:schemeClr>
              </a:solidFill>
            </a:ln>
          </c:spPr>
          <c:marker>
            <c:symbol val="none"/>
          </c:marker>
          <c:dLbls>
            <c:numFmt formatCode="#,##0" sourceLinked="0"/>
            <c:spPr>
              <a:noFill/>
              <a:ln>
                <a:noFill/>
              </a:ln>
              <a:effectLst/>
            </c:spPr>
            <c:txPr>
              <a:bodyPr wrap="square" lIns="38100" tIns="19050" rIns="38100" bIns="19050" anchor="ctr">
                <a:spAutoFit/>
              </a:bodyPr>
              <a:lstStyle/>
              <a:p>
                <a:pPr>
                  <a:defRPr sz="900">
                    <a:solidFill>
                      <a:schemeClr val="accent4">
                        <a:lumMod val="60000"/>
                        <a:lumOff val="40000"/>
                      </a:schemeClr>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List1!$B$1:$H$1</c:f>
              <c:strCache>
                <c:ptCount val="7"/>
                <c:pt idx="0">
                  <c:v>2019</c:v>
                </c:pt>
                <c:pt idx="1">
                  <c:v>2020</c:v>
                </c:pt>
                <c:pt idx="2">
                  <c:v>2021</c:v>
                </c:pt>
                <c:pt idx="3">
                  <c:v>2022</c:v>
                </c:pt>
                <c:pt idx="4">
                  <c:v>2023</c:v>
                </c:pt>
                <c:pt idx="5">
                  <c:v>2024</c:v>
                </c:pt>
                <c:pt idx="6">
                  <c:v>2025</c:v>
                </c:pt>
              </c:strCache>
            </c:strRef>
          </c:cat>
          <c:val>
            <c:numRef>
              <c:f>List1!$B$3:$H$3</c:f>
              <c:numCache>
                <c:formatCode>0.0</c:formatCode>
                <c:ptCount val="7"/>
                <c:pt idx="0">
                  <c:v>27.400000000000002</c:v>
                </c:pt>
                <c:pt idx="1">
                  <c:v>27.1</c:v>
                </c:pt>
                <c:pt idx="2" formatCode="###0.0">
                  <c:v>27</c:v>
                </c:pt>
                <c:pt idx="3" formatCode="@">
                  <c:v>25.900000000000002</c:v>
                </c:pt>
                <c:pt idx="4" formatCode="###0">
                  <c:v>29.7</c:v>
                </c:pt>
                <c:pt idx="5" formatCode="@">
                  <c:v>31.900000000000002</c:v>
                </c:pt>
                <c:pt idx="6" formatCode="###0.0">
                  <c:v>29.2</c:v>
                </c:pt>
              </c:numCache>
            </c:numRef>
          </c:val>
          <c:smooth val="0"/>
          <c:extLst>
            <c:ext xmlns:c16="http://schemas.microsoft.com/office/drawing/2014/chart" uri="{C3380CC4-5D6E-409C-BE32-E72D297353CC}">
              <c16:uniqueId val="{00000003-4323-46AC-9916-413F6A370E0E}"/>
            </c:ext>
          </c:extLst>
        </c:ser>
        <c:ser>
          <c:idx val="2"/>
          <c:order val="2"/>
          <c:tx>
            <c:strRef>
              <c:f>List1!$A$4</c:f>
              <c:strCache>
                <c:ptCount val="1"/>
                <c:pt idx="0">
                  <c:v>ať si každý dává reklamu jakou chce</c:v>
                </c:pt>
              </c:strCache>
            </c:strRef>
          </c:tx>
          <c:spPr>
            <a:ln>
              <a:solidFill>
                <a:schemeClr val="accent6"/>
              </a:solidFill>
            </a:ln>
          </c:spPr>
          <c:marker>
            <c:symbol val="none"/>
          </c:marker>
          <c:dLbls>
            <c:numFmt formatCode="#,##0" sourceLinked="0"/>
            <c:spPr>
              <a:noFill/>
              <a:ln>
                <a:noFill/>
              </a:ln>
              <a:effectLst/>
            </c:spPr>
            <c:txPr>
              <a:bodyPr wrap="square" lIns="38100" tIns="19050" rIns="38100" bIns="19050" anchor="ctr">
                <a:spAutoFit/>
              </a:bodyPr>
              <a:lstStyle/>
              <a:p>
                <a:pPr>
                  <a:defRPr sz="900">
                    <a:solidFill>
                      <a:schemeClr val="accent6"/>
                    </a:solidFill>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List1!$B$1:$H$1</c:f>
              <c:strCache>
                <c:ptCount val="7"/>
                <c:pt idx="0">
                  <c:v>2019</c:v>
                </c:pt>
                <c:pt idx="1">
                  <c:v>2020</c:v>
                </c:pt>
                <c:pt idx="2">
                  <c:v>2021</c:v>
                </c:pt>
                <c:pt idx="3">
                  <c:v>2022</c:v>
                </c:pt>
                <c:pt idx="4">
                  <c:v>2023</c:v>
                </c:pt>
                <c:pt idx="5">
                  <c:v>2024</c:v>
                </c:pt>
                <c:pt idx="6">
                  <c:v>2025</c:v>
                </c:pt>
              </c:strCache>
            </c:strRef>
          </c:cat>
          <c:val>
            <c:numRef>
              <c:f>List1!$B$4:$H$4</c:f>
              <c:numCache>
                <c:formatCode>0.0</c:formatCode>
                <c:ptCount val="7"/>
                <c:pt idx="0">
                  <c:v>15.8</c:v>
                </c:pt>
                <c:pt idx="1">
                  <c:v>20.100000000000001</c:v>
                </c:pt>
                <c:pt idx="2" formatCode="###0.0">
                  <c:v>22.1</c:v>
                </c:pt>
                <c:pt idx="3" formatCode="@">
                  <c:v>24</c:v>
                </c:pt>
                <c:pt idx="4" formatCode="###0">
                  <c:v>19.7</c:v>
                </c:pt>
                <c:pt idx="5" formatCode="@">
                  <c:v>19.7</c:v>
                </c:pt>
                <c:pt idx="6" formatCode="###0.0">
                  <c:v>21.1</c:v>
                </c:pt>
              </c:numCache>
            </c:numRef>
          </c:val>
          <c:smooth val="0"/>
          <c:extLst>
            <c:ext xmlns:c16="http://schemas.microsoft.com/office/drawing/2014/chart" uri="{C3380CC4-5D6E-409C-BE32-E72D297353CC}">
              <c16:uniqueId val="{00000005-4323-46AC-9916-413F6A370E0E}"/>
            </c:ext>
          </c:extLst>
        </c:ser>
        <c:ser>
          <c:idx val="3"/>
          <c:order val="3"/>
          <c:tx>
            <c:strRef>
              <c:f>List1!$A$5</c:f>
              <c:strCache>
                <c:ptCount val="1"/>
                <c:pt idx="0">
                  <c:v>nevím, záležitost je příliš složitá</c:v>
                </c:pt>
              </c:strCache>
            </c:strRef>
          </c:tx>
          <c:spPr>
            <a:ln w="19050">
              <a:solidFill>
                <a:schemeClr val="tx1"/>
              </a:solidFill>
            </a:ln>
          </c:spPr>
          <c:marker>
            <c:symbol val="none"/>
          </c:marker>
          <c:cat>
            <c:strRef>
              <c:f>List1!$B$1:$H$1</c:f>
              <c:strCache>
                <c:ptCount val="7"/>
                <c:pt idx="0">
                  <c:v>2019</c:v>
                </c:pt>
                <c:pt idx="1">
                  <c:v>2020</c:v>
                </c:pt>
                <c:pt idx="2">
                  <c:v>2021</c:v>
                </c:pt>
                <c:pt idx="3">
                  <c:v>2022</c:v>
                </c:pt>
                <c:pt idx="4">
                  <c:v>2023</c:v>
                </c:pt>
                <c:pt idx="5">
                  <c:v>2024</c:v>
                </c:pt>
                <c:pt idx="6">
                  <c:v>2025</c:v>
                </c:pt>
              </c:strCache>
            </c:strRef>
          </c:cat>
          <c:val>
            <c:numRef>
              <c:f>List1!$B$5:$H$5</c:f>
              <c:numCache>
                <c:formatCode>0.0</c:formatCode>
                <c:ptCount val="7"/>
                <c:pt idx="0">
                  <c:v>4.5999999999999996</c:v>
                </c:pt>
                <c:pt idx="1">
                  <c:v>6.7</c:v>
                </c:pt>
                <c:pt idx="2" formatCode="###0.0">
                  <c:v>6.5</c:v>
                </c:pt>
                <c:pt idx="3" formatCode="@">
                  <c:v>8.1</c:v>
                </c:pt>
                <c:pt idx="4" formatCode="###0">
                  <c:v>7.7</c:v>
                </c:pt>
                <c:pt idx="5" formatCode="@">
                  <c:v>6.8000000000000007</c:v>
                </c:pt>
                <c:pt idx="6" formatCode="###0.0">
                  <c:v>6.1</c:v>
                </c:pt>
              </c:numCache>
            </c:numRef>
          </c:val>
          <c:smooth val="0"/>
          <c:extLst>
            <c:ext xmlns:c16="http://schemas.microsoft.com/office/drawing/2014/chart" uri="{C3380CC4-5D6E-409C-BE32-E72D297353CC}">
              <c16:uniqueId val="{00000006-4323-46AC-9916-413F6A370E0E}"/>
            </c:ext>
          </c:extLst>
        </c:ser>
        <c:dLbls>
          <c:showLegendKey val="0"/>
          <c:showVal val="0"/>
          <c:showCatName val="0"/>
          <c:showSerName val="0"/>
          <c:showPercent val="0"/>
          <c:showBubbleSize val="0"/>
        </c:dLbls>
        <c:smooth val="0"/>
        <c:axId val="539368344"/>
        <c:axId val="539364816"/>
      </c:lineChart>
      <c:catAx>
        <c:axId val="539368344"/>
        <c:scaling>
          <c:orientation val="minMax"/>
        </c:scaling>
        <c:delete val="0"/>
        <c:axPos val="b"/>
        <c:numFmt formatCode="General" sourceLinked="0"/>
        <c:majorTickMark val="none"/>
        <c:minorTickMark val="none"/>
        <c:tickLblPos val="nextTo"/>
        <c:txPr>
          <a:bodyPr rot="0"/>
          <a:lstStyle/>
          <a:p>
            <a:pPr>
              <a:defRPr sz="900"/>
            </a:pPr>
            <a:endParaRPr lang="cs-CZ"/>
          </a:p>
        </c:txPr>
        <c:crossAx val="539364816"/>
        <c:crosses val="autoZero"/>
        <c:auto val="1"/>
        <c:lblAlgn val="ctr"/>
        <c:lblOffset val="100"/>
        <c:noMultiLvlLbl val="0"/>
      </c:catAx>
      <c:valAx>
        <c:axId val="539364816"/>
        <c:scaling>
          <c:orientation val="minMax"/>
          <c:max val="60"/>
        </c:scaling>
        <c:delete val="0"/>
        <c:axPos val="l"/>
        <c:majorGridlines/>
        <c:numFmt formatCode="#,##0" sourceLinked="0"/>
        <c:majorTickMark val="none"/>
        <c:minorTickMark val="none"/>
        <c:tickLblPos val="nextTo"/>
        <c:spPr>
          <a:ln w="9525">
            <a:noFill/>
          </a:ln>
        </c:spPr>
        <c:crossAx val="539368344"/>
        <c:crosses val="autoZero"/>
        <c:crossBetween val="midCat"/>
      </c:valAx>
    </c:plotArea>
    <c:legend>
      <c:legendPos val="b"/>
      <c:layout>
        <c:manualLayout>
          <c:xMode val="edge"/>
          <c:yMode val="edge"/>
          <c:x val="0.24834104988773764"/>
          <c:y val="0.81074369161803894"/>
          <c:w val="0.61877846042645468"/>
          <c:h val="0.11749554282328419"/>
        </c:manualLayout>
      </c:layout>
      <c:overlay val="0"/>
    </c:legend>
    <c:plotVisOnly val="1"/>
    <c:dispBlanksAs val="gap"/>
    <c:showDLblsOverMax val="0"/>
  </c:chart>
  <c:txPr>
    <a:bodyPr/>
    <a:lstStyle/>
    <a:p>
      <a:pPr>
        <a:defRPr sz="1000">
          <a:solidFill>
            <a:schemeClr val="tx1"/>
          </a:solidFill>
        </a:defRPr>
      </a:pPr>
      <a:endParaRPr lang="cs-CZ"/>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0.20895</cdr:x>
      <cdr:y>0.09947</cdr:y>
    </cdr:from>
    <cdr:to>
      <cdr:x>0.39748</cdr:x>
      <cdr:y>0.34507</cdr:y>
    </cdr:to>
    <cdr:sp macro="" textlink="">
      <cdr:nvSpPr>
        <cdr:cNvPr id="2" name="TextovéPole 1"/>
        <cdr:cNvSpPr txBox="1"/>
      </cdr:nvSpPr>
      <cdr:spPr>
        <a:xfrm xmlns:a="http://schemas.openxmlformats.org/drawingml/2006/main">
          <a:off x="1835674" y="524961"/>
          <a:ext cx="1656184" cy="12961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cs-CZ" sz="1100" dirty="0"/>
        </a:p>
      </cdr:txBody>
    </cdr:sp>
  </cdr:relSizeAnchor>
  <cdr:relSizeAnchor xmlns:cdr="http://schemas.openxmlformats.org/drawingml/2006/chartDrawing">
    <cdr:from>
      <cdr:x>0.14338</cdr:x>
      <cdr:y>0.11312</cdr:y>
    </cdr:from>
    <cdr:to>
      <cdr:x>0.3319</cdr:x>
      <cdr:y>0.31778</cdr:y>
    </cdr:to>
    <cdr:sp macro="" textlink="">
      <cdr:nvSpPr>
        <cdr:cNvPr id="3" name="TextovéPole 2"/>
        <cdr:cNvSpPr txBox="1"/>
      </cdr:nvSpPr>
      <cdr:spPr>
        <a:xfrm xmlns:a="http://schemas.openxmlformats.org/drawingml/2006/main">
          <a:off x="1259610" y="596969"/>
          <a:ext cx="1656184" cy="1080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cs-CZ"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890515" cy="496732"/>
          </a:xfrm>
          <a:prstGeom prst="rect">
            <a:avLst/>
          </a:prstGeom>
        </p:spPr>
        <p:txBody>
          <a:bodyPr vert="horz" lIns="91979" tIns="45990" rIns="91979" bIns="45990" rtlCol="0"/>
          <a:lstStyle>
            <a:lvl1pPr algn="l">
              <a:defRPr sz="1200"/>
            </a:lvl1pPr>
          </a:lstStyle>
          <a:p>
            <a:endParaRPr lang="cs-CZ" dirty="0"/>
          </a:p>
        </p:txBody>
      </p:sp>
      <p:sp>
        <p:nvSpPr>
          <p:cNvPr id="3" name="Zástupný symbol pro datum 2"/>
          <p:cNvSpPr>
            <a:spLocks noGrp="1"/>
          </p:cNvSpPr>
          <p:nvPr>
            <p:ph type="dt" sz="quarter" idx="1"/>
          </p:nvPr>
        </p:nvSpPr>
        <p:spPr>
          <a:xfrm>
            <a:off x="3777002" y="0"/>
            <a:ext cx="2890514" cy="496732"/>
          </a:xfrm>
          <a:prstGeom prst="rect">
            <a:avLst/>
          </a:prstGeom>
        </p:spPr>
        <p:txBody>
          <a:bodyPr vert="horz" lIns="91979" tIns="45990" rIns="91979" bIns="45990" rtlCol="0"/>
          <a:lstStyle>
            <a:lvl1pPr algn="r">
              <a:defRPr sz="1200"/>
            </a:lvl1pPr>
          </a:lstStyle>
          <a:p>
            <a:fld id="{57D24BA8-18F5-4BDE-8F11-B8039600C71A}" type="datetimeFigureOut">
              <a:rPr lang="cs-CZ" smtClean="0"/>
              <a:pPr/>
              <a:t>29.03.2025</a:t>
            </a:fld>
            <a:endParaRPr lang="cs-CZ" dirty="0"/>
          </a:p>
        </p:txBody>
      </p:sp>
      <p:sp>
        <p:nvSpPr>
          <p:cNvPr id="4" name="Zástupný symbol pro zápatí 3"/>
          <p:cNvSpPr>
            <a:spLocks noGrp="1"/>
          </p:cNvSpPr>
          <p:nvPr>
            <p:ph type="ftr" sz="quarter" idx="2"/>
          </p:nvPr>
        </p:nvSpPr>
        <p:spPr>
          <a:xfrm>
            <a:off x="1" y="9428310"/>
            <a:ext cx="2890515" cy="496731"/>
          </a:xfrm>
          <a:prstGeom prst="rect">
            <a:avLst/>
          </a:prstGeom>
        </p:spPr>
        <p:txBody>
          <a:bodyPr vert="horz" lIns="91979" tIns="45990" rIns="91979" bIns="4599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777002" y="9428310"/>
            <a:ext cx="2890514" cy="496731"/>
          </a:xfrm>
          <a:prstGeom prst="rect">
            <a:avLst/>
          </a:prstGeom>
        </p:spPr>
        <p:txBody>
          <a:bodyPr vert="horz" lIns="91979" tIns="45990" rIns="91979" bIns="45990" rtlCol="0" anchor="b"/>
          <a:lstStyle>
            <a:lvl1pPr algn="r">
              <a:defRPr sz="1200"/>
            </a:lvl1pPr>
          </a:lstStyle>
          <a:p>
            <a:fld id="{6E478B5C-B551-40CC-816C-AB8600828920}" type="slidenum">
              <a:rPr lang="cs-CZ" smtClean="0"/>
              <a:pPr/>
              <a:t>‹#›</a:t>
            </a:fld>
            <a:endParaRPr lang="cs-CZ" dirty="0"/>
          </a:p>
        </p:txBody>
      </p:sp>
    </p:spTree>
    <p:extLst>
      <p:ext uri="{BB962C8B-B14F-4D97-AF65-F5344CB8AC3E}">
        <p14:creationId xmlns:p14="http://schemas.microsoft.com/office/powerpoint/2010/main" val="1558259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9" cy="496332"/>
          </a:xfrm>
          <a:prstGeom prst="rect">
            <a:avLst/>
          </a:prstGeom>
        </p:spPr>
        <p:txBody>
          <a:bodyPr vert="horz" lIns="91189" tIns="45594" rIns="91189" bIns="45594" rtlCol="0"/>
          <a:lstStyle>
            <a:lvl1pPr algn="l">
              <a:defRPr sz="1200"/>
            </a:lvl1pPr>
          </a:lstStyle>
          <a:p>
            <a:endParaRPr lang="cs-CZ" dirty="0"/>
          </a:p>
        </p:txBody>
      </p:sp>
      <p:sp>
        <p:nvSpPr>
          <p:cNvPr id="3" name="Zástupný symbol pro datum 2"/>
          <p:cNvSpPr>
            <a:spLocks noGrp="1"/>
          </p:cNvSpPr>
          <p:nvPr>
            <p:ph type="dt" idx="1"/>
          </p:nvPr>
        </p:nvSpPr>
        <p:spPr>
          <a:xfrm>
            <a:off x="3777607" y="0"/>
            <a:ext cx="2889939" cy="496332"/>
          </a:xfrm>
          <a:prstGeom prst="rect">
            <a:avLst/>
          </a:prstGeom>
        </p:spPr>
        <p:txBody>
          <a:bodyPr vert="horz" lIns="91189" tIns="45594" rIns="91189" bIns="45594" rtlCol="0"/>
          <a:lstStyle>
            <a:lvl1pPr algn="r">
              <a:defRPr sz="1200"/>
            </a:lvl1pPr>
          </a:lstStyle>
          <a:p>
            <a:fld id="{D4E0FD27-06ED-4E5B-A9C3-2FA64C46007C}" type="datetimeFigureOut">
              <a:rPr lang="cs-CZ" smtClean="0"/>
              <a:pPr/>
              <a:t>29.03.2025</a:t>
            </a:fld>
            <a:endParaRPr lang="cs-CZ" dirty="0"/>
          </a:p>
        </p:txBody>
      </p:sp>
      <p:sp>
        <p:nvSpPr>
          <p:cNvPr id="4" name="Zástupný symbol pro obrázek snímku 3"/>
          <p:cNvSpPr>
            <a:spLocks noGrp="1" noRot="1" noChangeAspect="1"/>
          </p:cNvSpPr>
          <p:nvPr>
            <p:ph type="sldImg" idx="2"/>
          </p:nvPr>
        </p:nvSpPr>
        <p:spPr>
          <a:xfrm>
            <a:off x="855663" y="746125"/>
            <a:ext cx="4959350" cy="3719513"/>
          </a:xfrm>
          <a:prstGeom prst="rect">
            <a:avLst/>
          </a:prstGeom>
          <a:noFill/>
          <a:ln w="12700">
            <a:solidFill>
              <a:prstClr val="black"/>
            </a:solidFill>
          </a:ln>
        </p:spPr>
        <p:txBody>
          <a:bodyPr vert="horz" lIns="91189" tIns="45594" rIns="91189" bIns="45594" rtlCol="0" anchor="ctr"/>
          <a:lstStyle/>
          <a:p>
            <a:endParaRPr lang="cs-CZ" dirty="0"/>
          </a:p>
        </p:txBody>
      </p:sp>
      <p:sp>
        <p:nvSpPr>
          <p:cNvPr id="5" name="Zástupný symbol pro poznámky 4"/>
          <p:cNvSpPr>
            <a:spLocks noGrp="1"/>
          </p:cNvSpPr>
          <p:nvPr>
            <p:ph type="body" sz="quarter" idx="3"/>
          </p:nvPr>
        </p:nvSpPr>
        <p:spPr>
          <a:xfrm>
            <a:off x="666910" y="4715155"/>
            <a:ext cx="5335270" cy="4466987"/>
          </a:xfrm>
          <a:prstGeom prst="rect">
            <a:avLst/>
          </a:prstGeom>
        </p:spPr>
        <p:txBody>
          <a:bodyPr vert="horz" lIns="91189" tIns="45594" rIns="91189" bIns="45594"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889939" cy="496332"/>
          </a:xfrm>
          <a:prstGeom prst="rect">
            <a:avLst/>
          </a:prstGeom>
        </p:spPr>
        <p:txBody>
          <a:bodyPr vert="horz" lIns="91189" tIns="45594" rIns="91189" bIns="45594"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777607" y="9428583"/>
            <a:ext cx="2889939" cy="496332"/>
          </a:xfrm>
          <a:prstGeom prst="rect">
            <a:avLst/>
          </a:prstGeom>
        </p:spPr>
        <p:txBody>
          <a:bodyPr vert="horz" lIns="91189" tIns="45594" rIns="91189" bIns="45594" rtlCol="0" anchor="b"/>
          <a:lstStyle>
            <a:lvl1pPr algn="r">
              <a:defRPr sz="1200"/>
            </a:lvl1pPr>
          </a:lstStyle>
          <a:p>
            <a:fld id="{A27FF8C5-5B07-4798-9E60-817C358A3CAC}" type="slidenum">
              <a:rPr lang="cs-CZ" smtClean="0"/>
              <a:pPr/>
              <a:t>‹#›</a:t>
            </a:fld>
            <a:endParaRPr lang="cs-CZ" dirty="0"/>
          </a:p>
        </p:txBody>
      </p:sp>
    </p:spTree>
    <p:extLst>
      <p:ext uri="{BB962C8B-B14F-4D97-AF65-F5344CB8AC3E}">
        <p14:creationId xmlns:p14="http://schemas.microsoft.com/office/powerpoint/2010/main" val="3929775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4</a:t>
            </a:fld>
            <a:endParaRPr lang="cs-CZ" dirty="0"/>
          </a:p>
        </p:txBody>
      </p:sp>
    </p:spTree>
    <p:extLst>
      <p:ext uri="{BB962C8B-B14F-4D97-AF65-F5344CB8AC3E}">
        <p14:creationId xmlns:p14="http://schemas.microsoft.com/office/powerpoint/2010/main" val="3110788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27FF8C5-5B07-4798-9E60-817C358A3CAC}" type="slidenum">
              <a:rPr lang="cs-CZ" smtClean="0"/>
              <a:pPr/>
              <a:t>31</a:t>
            </a:fld>
            <a:endParaRPr lang="cs-CZ" dirty="0"/>
          </a:p>
        </p:txBody>
      </p:sp>
    </p:spTree>
    <p:extLst>
      <p:ext uri="{BB962C8B-B14F-4D97-AF65-F5344CB8AC3E}">
        <p14:creationId xmlns:p14="http://schemas.microsoft.com/office/powerpoint/2010/main" val="98891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6</a:t>
            </a:fld>
            <a:endParaRPr lang="cs-CZ" dirty="0"/>
          </a:p>
        </p:txBody>
      </p:sp>
    </p:spTree>
    <p:extLst>
      <p:ext uri="{BB962C8B-B14F-4D97-AF65-F5344CB8AC3E}">
        <p14:creationId xmlns:p14="http://schemas.microsoft.com/office/powerpoint/2010/main" val="368126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27FF8C5-5B07-4798-9E60-817C358A3CAC}" type="slidenum">
              <a:rPr lang="cs-CZ" smtClean="0"/>
              <a:pPr/>
              <a:t>9</a:t>
            </a:fld>
            <a:endParaRPr lang="cs-CZ" dirty="0"/>
          </a:p>
        </p:txBody>
      </p:sp>
    </p:spTree>
    <p:extLst>
      <p:ext uri="{BB962C8B-B14F-4D97-AF65-F5344CB8AC3E}">
        <p14:creationId xmlns:p14="http://schemas.microsoft.com/office/powerpoint/2010/main" val="2106742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11</a:t>
            </a:fld>
            <a:endParaRPr lang="cs-CZ" dirty="0"/>
          </a:p>
        </p:txBody>
      </p:sp>
    </p:spTree>
    <p:extLst>
      <p:ext uri="{BB962C8B-B14F-4D97-AF65-F5344CB8AC3E}">
        <p14:creationId xmlns:p14="http://schemas.microsoft.com/office/powerpoint/2010/main" val="388512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12</a:t>
            </a:fld>
            <a:endParaRPr lang="cs-CZ" dirty="0"/>
          </a:p>
        </p:txBody>
      </p:sp>
    </p:spTree>
    <p:extLst>
      <p:ext uri="{BB962C8B-B14F-4D97-AF65-F5344CB8AC3E}">
        <p14:creationId xmlns:p14="http://schemas.microsoft.com/office/powerpoint/2010/main" val="274570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14</a:t>
            </a:fld>
            <a:endParaRPr lang="cs-CZ" dirty="0"/>
          </a:p>
        </p:txBody>
      </p:sp>
    </p:spTree>
    <p:extLst>
      <p:ext uri="{BB962C8B-B14F-4D97-AF65-F5344CB8AC3E}">
        <p14:creationId xmlns:p14="http://schemas.microsoft.com/office/powerpoint/2010/main" val="4104768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15</a:t>
            </a:fld>
            <a:endParaRPr lang="cs-CZ" dirty="0"/>
          </a:p>
        </p:txBody>
      </p:sp>
    </p:spTree>
    <p:extLst>
      <p:ext uri="{BB962C8B-B14F-4D97-AF65-F5344CB8AC3E}">
        <p14:creationId xmlns:p14="http://schemas.microsoft.com/office/powerpoint/2010/main" val="348979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17</a:t>
            </a:fld>
            <a:endParaRPr lang="cs-CZ" dirty="0"/>
          </a:p>
        </p:txBody>
      </p:sp>
    </p:spTree>
    <p:extLst>
      <p:ext uri="{BB962C8B-B14F-4D97-AF65-F5344CB8AC3E}">
        <p14:creationId xmlns:p14="http://schemas.microsoft.com/office/powerpoint/2010/main" val="3393498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27FF8C5-5B07-4798-9E60-817C358A3CAC}" type="slidenum">
              <a:rPr lang="cs-CZ" smtClean="0"/>
              <a:pPr/>
              <a:t>29</a:t>
            </a:fld>
            <a:endParaRPr lang="cs-CZ" dirty="0"/>
          </a:p>
        </p:txBody>
      </p:sp>
    </p:spTree>
    <p:extLst>
      <p:ext uri="{BB962C8B-B14F-4D97-AF65-F5344CB8AC3E}">
        <p14:creationId xmlns:p14="http://schemas.microsoft.com/office/powerpoint/2010/main" val="188067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Úvodní slide">
    <p:spTree>
      <p:nvGrpSpPr>
        <p:cNvPr id="1" name=""/>
        <p:cNvGrpSpPr/>
        <p:nvPr/>
      </p:nvGrpSpPr>
      <p:grpSpPr>
        <a:xfrm>
          <a:off x="0" y="0"/>
          <a:ext cx="0" cy="0"/>
          <a:chOff x="0" y="0"/>
          <a:chExt cx="0" cy="0"/>
        </a:xfrm>
      </p:grpSpPr>
      <p:pic>
        <p:nvPicPr>
          <p:cNvPr id="19" name="Obrázek 18" descr="Nový obrázek (27).jpg"/>
          <p:cNvPicPr>
            <a:picLocks noChangeAspect="1"/>
          </p:cNvPicPr>
          <p:nvPr userDrawn="1"/>
        </p:nvPicPr>
        <p:blipFill>
          <a:blip r:embed="rId2" cstate="print">
            <a:lum bright="40000" contrast="-50000"/>
          </a:blip>
          <a:stretch>
            <a:fillRect/>
          </a:stretch>
        </p:blipFill>
        <p:spPr>
          <a:xfrm>
            <a:off x="225393" y="789179"/>
            <a:ext cx="8110778" cy="4894982"/>
          </a:xfrm>
          <a:prstGeom prst="rect">
            <a:avLst/>
          </a:prstGeom>
        </p:spPr>
      </p:pic>
      <p:sp>
        <p:nvSpPr>
          <p:cNvPr id="13" name="Obdélník 12"/>
          <p:cNvSpPr/>
          <p:nvPr userDrawn="1"/>
        </p:nvSpPr>
        <p:spPr>
          <a:xfrm>
            <a:off x="1588" y="4869160"/>
            <a:ext cx="9144000" cy="1224136"/>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5" name="Zástupný symbol pro text 24"/>
          <p:cNvSpPr>
            <a:spLocks noGrp="1"/>
          </p:cNvSpPr>
          <p:nvPr userDrawn="1">
            <p:ph type="body" sz="quarter" idx="11" hasCustomPrompt="1"/>
          </p:nvPr>
        </p:nvSpPr>
        <p:spPr>
          <a:xfrm>
            <a:off x="251520" y="5877273"/>
            <a:ext cx="8640960" cy="288032"/>
          </a:xfrm>
          <a:prstGeom prst="rect">
            <a:avLst/>
          </a:prstGeom>
        </p:spPr>
        <p:txBody>
          <a:bodyPr lIns="36000" tIns="0" rIns="36000" bIns="0"/>
          <a:lstStyle>
            <a:lvl1pPr algn="r">
              <a:buFontTx/>
              <a:buNone/>
              <a:defRPr sz="1600" b="1">
                <a:solidFill>
                  <a:schemeClr val="tx1"/>
                </a:solidFill>
              </a:defRPr>
            </a:lvl1pPr>
          </a:lstStyle>
          <a:p>
            <a:pPr lvl="0"/>
            <a:r>
              <a:rPr lang="cs-CZ" dirty="0"/>
              <a:t>Název klienta</a:t>
            </a:r>
          </a:p>
        </p:txBody>
      </p:sp>
      <p:sp>
        <p:nvSpPr>
          <p:cNvPr id="26" name="Zástupný symbol pro text 24"/>
          <p:cNvSpPr>
            <a:spLocks noGrp="1"/>
          </p:cNvSpPr>
          <p:nvPr userDrawn="1">
            <p:ph type="body" sz="quarter" idx="12" hasCustomPrompt="1"/>
          </p:nvPr>
        </p:nvSpPr>
        <p:spPr>
          <a:xfrm>
            <a:off x="251520" y="6165305"/>
            <a:ext cx="8640960" cy="288031"/>
          </a:xfrm>
          <a:prstGeom prst="rect">
            <a:avLst/>
          </a:prstGeom>
        </p:spPr>
        <p:txBody>
          <a:bodyPr lIns="36000" tIns="0" rIns="36000" bIns="0"/>
          <a:lstStyle>
            <a:lvl1pPr algn="r">
              <a:buFontTx/>
              <a:buNone/>
              <a:defRPr sz="1600" b="0">
                <a:solidFill>
                  <a:schemeClr val="tx1"/>
                </a:solidFill>
              </a:defRPr>
            </a:lvl1pPr>
          </a:lstStyle>
          <a:p>
            <a:pPr lvl="0"/>
            <a:r>
              <a:rPr lang="cs-CZ" dirty="0"/>
              <a:t>Datum</a:t>
            </a:r>
          </a:p>
        </p:txBody>
      </p:sp>
      <p:sp>
        <p:nvSpPr>
          <p:cNvPr id="23" name="Zástupný symbol pro text 22"/>
          <p:cNvSpPr>
            <a:spLocks noGrp="1"/>
          </p:cNvSpPr>
          <p:nvPr userDrawn="1">
            <p:ph type="body" sz="quarter" idx="10" hasCustomPrompt="1"/>
          </p:nvPr>
        </p:nvSpPr>
        <p:spPr>
          <a:xfrm>
            <a:off x="2124050" y="4941168"/>
            <a:ext cx="6768430" cy="720725"/>
          </a:xfrm>
          <a:prstGeom prst="rect">
            <a:avLst/>
          </a:prstGeom>
        </p:spPr>
        <p:txBody>
          <a:bodyPr lIns="36000" tIns="0" rIns="36000" bIns="0" anchor="ctr" anchorCtr="0"/>
          <a:lstStyle>
            <a:lvl1pPr marL="0" marR="0" indent="0" algn="r" defTabSz="914400" rtl="0" eaLnBrk="1" fontAlgn="base" latinLnBrk="0" hangingPunct="1">
              <a:lnSpc>
                <a:spcPct val="100000"/>
              </a:lnSpc>
              <a:spcBef>
                <a:spcPts val="0"/>
              </a:spcBef>
              <a:spcAft>
                <a:spcPct val="0"/>
              </a:spcAft>
              <a:buClrTx/>
              <a:buSzTx/>
              <a:buFont typeface="Arial" pitchFamily="34" charset="0"/>
              <a:buNone/>
              <a:tabLst/>
              <a:defRPr sz="2400" b="1" cap="all" baseline="0">
                <a:solidFill>
                  <a:srgbClr val="5BB531"/>
                </a:solidFill>
                <a:latin typeface="+mn-lt"/>
              </a:defRPr>
            </a:lvl1pPr>
          </a:lstStyle>
          <a:p>
            <a:pPr marL="0" marR="0" lvl="0" indent="0" algn="r" defTabSz="914400" rtl="0" eaLnBrk="1" fontAlgn="base" latinLnBrk="0" hangingPunct="1">
              <a:lnSpc>
                <a:spcPct val="100000"/>
              </a:lnSpc>
              <a:spcBef>
                <a:spcPts val="0"/>
              </a:spcBef>
              <a:spcAft>
                <a:spcPct val="0"/>
              </a:spcAft>
              <a:buClrTx/>
              <a:buSzTx/>
              <a:buFont typeface="Arial" pitchFamily="34" charset="0"/>
              <a:buNone/>
              <a:tabLst/>
              <a:defRPr/>
            </a:pPr>
            <a:r>
              <a:rPr lang="cs-CZ" dirty="0"/>
              <a:t>Titul dokumentu</a:t>
            </a:r>
          </a:p>
        </p:txBody>
      </p:sp>
      <p:sp>
        <p:nvSpPr>
          <p:cNvPr id="16" name="Zástupný symbol pro obsah 3"/>
          <p:cNvSpPr>
            <a:spLocks noGrp="1"/>
          </p:cNvSpPr>
          <p:nvPr>
            <p:ph sz="half" idx="2" hasCustomPrompt="1"/>
          </p:nvPr>
        </p:nvSpPr>
        <p:spPr>
          <a:xfrm>
            <a:off x="217612" y="4941168"/>
            <a:ext cx="1908000" cy="720080"/>
          </a:xfrm>
          <a:prstGeom prst="rect">
            <a:avLst/>
          </a:prstGeom>
        </p:spPr>
        <p:txBody>
          <a:bodyPr lIns="0" tIns="0" rIns="0" bIns="0" anchor="ctr" anchorCtr="0"/>
          <a:lstStyle>
            <a:lvl1pPr marL="0" indent="0">
              <a:buClr>
                <a:srgbClr val="5BB531"/>
              </a:buClr>
              <a:buSzPct val="125000"/>
              <a:buFont typeface="Arial" pitchFamily="34" charset="0"/>
              <a:buNone/>
              <a:defRPr sz="1400" b="0">
                <a:solidFill>
                  <a:schemeClr val="tx1">
                    <a:lumMod val="65000"/>
                    <a:lumOff val="35000"/>
                  </a:schemeClr>
                </a:solidFill>
                <a:latin typeface="Calibri" pitchFamily="34" charset="0"/>
                <a:cs typeface="Calibri" pitchFamily="34" charset="0"/>
              </a:defRPr>
            </a:lvl1pPr>
            <a:lvl2pPr marL="361950"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2pPr>
            <a:lvl3pPr marL="5429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3pPr>
            <a:lvl4pPr marL="895350" indent="-171450">
              <a:buSzPct val="125000"/>
              <a:buFont typeface="Arial" pitchFamily="34" charset="0"/>
              <a:buChar char="•"/>
              <a:defRPr sz="1400">
                <a:solidFill>
                  <a:schemeClr val="tx1">
                    <a:lumMod val="65000"/>
                    <a:lumOff val="35000"/>
                  </a:schemeClr>
                </a:solidFill>
                <a:latin typeface="Calibri" pitchFamily="34" charset="0"/>
                <a:cs typeface="Calibri" pitchFamily="34" charset="0"/>
              </a:defRPr>
            </a:lvl4pPr>
            <a:lvl5pPr marL="10763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logo klienta</a:t>
            </a:r>
          </a:p>
        </p:txBody>
      </p:sp>
      <p:grpSp>
        <p:nvGrpSpPr>
          <p:cNvPr id="12" name="Skupina 11"/>
          <p:cNvGrpSpPr/>
          <p:nvPr userDrawn="1"/>
        </p:nvGrpSpPr>
        <p:grpSpPr>
          <a:xfrm>
            <a:off x="285428" y="6483340"/>
            <a:ext cx="1315194" cy="310355"/>
            <a:chOff x="285428" y="6483340"/>
            <a:chExt cx="1315194" cy="310355"/>
          </a:xfrm>
        </p:grpSpPr>
        <p:pic>
          <p:nvPicPr>
            <p:cNvPr id="14" name="Picture 10"/>
            <p:cNvPicPr>
              <a:picLocks noChangeAspect="1" noChangeArrowheads="1"/>
            </p:cNvPicPr>
            <p:nvPr/>
          </p:nvPicPr>
          <p:blipFill>
            <a:blip r:embed="rId3" cstate="print"/>
            <a:srcRect/>
            <a:stretch>
              <a:fillRect/>
            </a:stretch>
          </p:blipFill>
          <p:spPr bwMode="auto">
            <a:xfrm>
              <a:off x="285428" y="6483340"/>
              <a:ext cx="628471" cy="310355"/>
            </a:xfrm>
            <a:prstGeom prst="rect">
              <a:avLst/>
            </a:prstGeom>
            <a:noFill/>
            <a:ln w="9525">
              <a:noFill/>
              <a:miter lim="800000"/>
              <a:headEnd/>
              <a:tailEnd/>
            </a:ln>
          </p:spPr>
        </p:pic>
        <p:pic>
          <p:nvPicPr>
            <p:cNvPr id="17" name="obrázek 3" descr="http://www.conversition.com/wp-content/uploads/2011/02/esomar-logo.png"/>
            <p:cNvPicPr>
              <a:picLocks noChangeAspect="1" noChangeArrowheads="1"/>
            </p:cNvPicPr>
            <p:nvPr userDrawn="1"/>
          </p:nvPicPr>
          <p:blipFill>
            <a:blip r:embed="rId4" cstate="print"/>
            <a:srcRect/>
            <a:stretch>
              <a:fillRect/>
            </a:stretch>
          </p:blipFill>
          <p:spPr bwMode="auto">
            <a:xfrm>
              <a:off x="952550" y="6539745"/>
              <a:ext cx="648072" cy="215334"/>
            </a:xfrm>
            <a:prstGeom prst="rect">
              <a:avLst/>
            </a:prstGeom>
            <a:noFill/>
            <a:ln w="9525">
              <a:noFill/>
              <a:miter lim="800000"/>
              <a:headEnd/>
              <a:tailEnd/>
            </a:ln>
          </p:spPr>
        </p:pic>
      </p:grpSp>
      <p:sp>
        <p:nvSpPr>
          <p:cNvPr id="18" name="Obdélník 17"/>
          <p:cNvSpPr/>
          <p:nvPr userDrawn="1"/>
        </p:nvSpPr>
        <p:spPr>
          <a:xfrm>
            <a:off x="7413079" y="6462861"/>
            <a:ext cx="1548822" cy="261610"/>
          </a:xfrm>
          <a:prstGeom prst="rect">
            <a:avLst/>
          </a:prstGeom>
        </p:spPr>
        <p:txBody>
          <a:bodyPr wrap="none">
            <a:spAutoFit/>
          </a:bodyPr>
          <a:lstStyle/>
          <a:p>
            <a:pPr marL="0" lvl="1" algn="r">
              <a:spcBef>
                <a:spcPts val="1800"/>
              </a:spcBef>
            </a:pPr>
            <a:r>
              <a:rPr lang="cs-CZ" sz="1100" i="0" kern="1200" dirty="0">
                <a:solidFill>
                  <a:schemeClr val="tx1">
                    <a:lumMod val="65000"/>
                    <a:lumOff val="35000"/>
                  </a:schemeClr>
                </a:solidFill>
                <a:latin typeface="+mn-lt"/>
                <a:ea typeface="+mn-ea"/>
                <a:cs typeface="Times New Roman" charset="0"/>
              </a:rPr>
              <a:t>© ppm</a:t>
            </a:r>
            <a:r>
              <a:rPr lang="cs-CZ" sz="1100" i="0" kern="1200" baseline="0" dirty="0">
                <a:solidFill>
                  <a:schemeClr val="tx1">
                    <a:lumMod val="65000"/>
                    <a:lumOff val="35000"/>
                  </a:schemeClr>
                </a:solidFill>
                <a:latin typeface="+mn-lt"/>
                <a:ea typeface="+mn-ea"/>
                <a:cs typeface="Times New Roman" charset="0"/>
              </a:rPr>
              <a:t> f</a:t>
            </a:r>
            <a:r>
              <a:rPr lang="cs-CZ" sz="1100" i="0" kern="1200" dirty="0">
                <a:solidFill>
                  <a:schemeClr val="tx1">
                    <a:lumMod val="65000"/>
                    <a:lumOff val="35000"/>
                  </a:schemeClr>
                </a:solidFill>
                <a:latin typeface="+mn-lt"/>
                <a:ea typeface="+mn-ea"/>
                <a:cs typeface="Times New Roman" charset="0"/>
              </a:rPr>
              <a:t>actum</a:t>
            </a:r>
            <a:r>
              <a:rPr lang="cs-CZ" sz="1100" i="0" kern="1200" baseline="0" dirty="0">
                <a:solidFill>
                  <a:schemeClr val="tx1">
                    <a:lumMod val="65000"/>
                    <a:lumOff val="35000"/>
                  </a:schemeClr>
                </a:solidFill>
                <a:latin typeface="+mn-lt"/>
                <a:ea typeface="+mn-ea"/>
                <a:cs typeface="Times New Roman" charset="0"/>
              </a:rPr>
              <a:t> research</a:t>
            </a:r>
            <a:endParaRPr lang="en-US" sz="1100" i="0" kern="1200" dirty="0">
              <a:solidFill>
                <a:schemeClr val="tx1">
                  <a:lumMod val="65000"/>
                  <a:lumOff val="35000"/>
                </a:schemeClr>
              </a:solidFill>
              <a:latin typeface="+mn-lt"/>
              <a:ea typeface="+mn-ea"/>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612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9" name="Zástupný symbol pro obsah 3"/>
          <p:cNvSpPr>
            <a:spLocks noGrp="1"/>
          </p:cNvSpPr>
          <p:nvPr>
            <p:ph sz="half" idx="11"/>
          </p:nvPr>
        </p:nvSpPr>
        <p:spPr>
          <a:xfrm>
            <a:off x="6444000" y="1332000"/>
            <a:ext cx="252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12"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11"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extLst>
      <p:ext uri="{BB962C8B-B14F-4D97-AF65-F5344CB8AC3E}">
        <p14:creationId xmlns:p14="http://schemas.microsoft.com/office/powerpoint/2010/main" val="151049562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252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9" name="Zástupný symbol pro obsah 3"/>
          <p:cNvSpPr>
            <a:spLocks noGrp="1"/>
          </p:cNvSpPr>
          <p:nvPr>
            <p:ph sz="half" idx="11"/>
          </p:nvPr>
        </p:nvSpPr>
        <p:spPr>
          <a:xfrm>
            <a:off x="2844000" y="1332000"/>
            <a:ext cx="612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12"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11"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432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9" name="Zástupný symbol pro obsah 3"/>
          <p:cNvSpPr>
            <a:spLocks noGrp="1"/>
          </p:cNvSpPr>
          <p:nvPr>
            <p:ph sz="half" idx="11"/>
          </p:nvPr>
        </p:nvSpPr>
        <p:spPr>
          <a:xfrm>
            <a:off x="4644000" y="1332000"/>
            <a:ext cx="432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12"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11"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Základní textové pole">
    <p:spTree>
      <p:nvGrpSpPr>
        <p:cNvPr id="1" name=""/>
        <p:cNvGrpSpPr/>
        <p:nvPr/>
      </p:nvGrpSpPr>
      <p:grpSpPr>
        <a:xfrm>
          <a:off x="0" y="0"/>
          <a:ext cx="0" cy="0"/>
          <a:chOff x="0" y="0"/>
          <a:chExt cx="0" cy="0"/>
        </a:xfrm>
      </p:grpSpPr>
      <p:sp>
        <p:nvSpPr>
          <p:cNvPr id="14" name="Zástupný symbol pro text 13"/>
          <p:cNvSpPr>
            <a:spLocks noGrp="1"/>
          </p:cNvSpPr>
          <p:nvPr>
            <p:ph type="body" sz="quarter" idx="14"/>
          </p:nvPr>
        </p:nvSpPr>
        <p:spPr>
          <a:xfrm>
            <a:off x="180000" y="1332000"/>
            <a:ext cx="4320000" cy="576000"/>
          </a:xfrm>
          <a:prstGeom prst="rect">
            <a:avLst/>
          </a:prstGeom>
        </p:spPr>
        <p:txBody>
          <a:bodyPr lIns="36000" tIns="36000" rIns="36000" bIns="36000"/>
          <a:lstStyle>
            <a:lvl1pPr>
              <a:buNone/>
              <a:defRPr lang="cs-CZ" sz="1600" b="1" kern="1200" cap="all" baseline="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908000"/>
            <a:ext cx="432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9" name="Zástupný symbol pro obsah 3"/>
          <p:cNvSpPr>
            <a:spLocks noGrp="1"/>
          </p:cNvSpPr>
          <p:nvPr>
            <p:ph sz="half" idx="11"/>
          </p:nvPr>
        </p:nvSpPr>
        <p:spPr>
          <a:xfrm>
            <a:off x="4644000" y="1908000"/>
            <a:ext cx="432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5" name="Zástupný symbol pro text 13"/>
          <p:cNvSpPr>
            <a:spLocks noGrp="1"/>
          </p:cNvSpPr>
          <p:nvPr>
            <p:ph type="body" sz="quarter" idx="15"/>
          </p:nvPr>
        </p:nvSpPr>
        <p:spPr>
          <a:xfrm>
            <a:off x="4644000" y="1332000"/>
            <a:ext cx="4320000" cy="576000"/>
          </a:xfrm>
          <a:prstGeom prst="rect">
            <a:avLst/>
          </a:prstGeom>
        </p:spPr>
        <p:txBody>
          <a:bodyPr lIns="36000" tIns="36000" rIns="36000" bIns="36000"/>
          <a:lstStyle>
            <a:lvl1pPr>
              <a:buNone/>
              <a:defRPr lang="cs-CZ" sz="1600" b="1" kern="1200" cap="all" baseline="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cxnSp>
        <p:nvCxnSpPr>
          <p:cNvPr id="12"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11"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10" name="Zástupný symbol pro obsah 3"/>
          <p:cNvSpPr>
            <a:spLocks noGrp="1"/>
          </p:cNvSpPr>
          <p:nvPr>
            <p:ph sz="half" idx="12"/>
          </p:nvPr>
        </p:nvSpPr>
        <p:spPr>
          <a:xfrm>
            <a:off x="180000" y="13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2" name="Zástupný symbol pro obsah 3"/>
          <p:cNvSpPr>
            <a:spLocks noGrp="1"/>
          </p:cNvSpPr>
          <p:nvPr>
            <p:ph sz="half" idx="13"/>
          </p:nvPr>
        </p:nvSpPr>
        <p:spPr>
          <a:xfrm>
            <a:off x="4644000" y="13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3" name="Zástupný symbol pro obsah 3"/>
          <p:cNvSpPr>
            <a:spLocks noGrp="1"/>
          </p:cNvSpPr>
          <p:nvPr>
            <p:ph sz="half" idx="14"/>
          </p:nvPr>
        </p:nvSpPr>
        <p:spPr>
          <a:xfrm>
            <a:off x="180000" y="40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4" name="Zástupný symbol pro obsah 3"/>
          <p:cNvSpPr>
            <a:spLocks noGrp="1"/>
          </p:cNvSpPr>
          <p:nvPr>
            <p:ph sz="half" idx="11"/>
          </p:nvPr>
        </p:nvSpPr>
        <p:spPr>
          <a:xfrm>
            <a:off x="4644000" y="40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16"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11"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Základní textové pole">
    <p:spTree>
      <p:nvGrpSpPr>
        <p:cNvPr id="1" name=""/>
        <p:cNvGrpSpPr/>
        <p:nvPr/>
      </p:nvGrpSpPr>
      <p:grpSpPr>
        <a:xfrm>
          <a:off x="0" y="0"/>
          <a:ext cx="0" cy="0"/>
          <a:chOff x="0" y="0"/>
          <a:chExt cx="0" cy="0"/>
        </a:xfrm>
      </p:grpSpPr>
      <p:sp>
        <p:nvSpPr>
          <p:cNvPr id="14" name="Zástupný symbol pro text 13"/>
          <p:cNvSpPr>
            <a:spLocks noGrp="1"/>
          </p:cNvSpPr>
          <p:nvPr>
            <p:ph type="body" sz="quarter" idx="14"/>
          </p:nvPr>
        </p:nvSpPr>
        <p:spPr>
          <a:xfrm>
            <a:off x="180000" y="1332000"/>
            <a:ext cx="2880000" cy="576000"/>
          </a:xfrm>
          <a:prstGeom prst="rect">
            <a:avLst/>
          </a:prstGeom>
        </p:spPr>
        <p:txBody>
          <a:bodyPr lIns="36000" tIns="36000" rIns="36000" bIns="36000"/>
          <a:lstStyle>
            <a:lvl1pPr>
              <a:buNone/>
              <a:defRPr lang="cs-CZ" sz="1600" b="1" kern="1200" cap="all" baseline="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908000"/>
            <a:ext cx="288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9" name="Zástupný symbol pro obsah 3"/>
          <p:cNvSpPr>
            <a:spLocks noGrp="1"/>
          </p:cNvSpPr>
          <p:nvPr>
            <p:ph sz="half" idx="11"/>
          </p:nvPr>
        </p:nvSpPr>
        <p:spPr>
          <a:xfrm>
            <a:off x="6084000" y="1908000"/>
            <a:ext cx="288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5" name="Zástupný symbol pro text 13"/>
          <p:cNvSpPr>
            <a:spLocks noGrp="1"/>
          </p:cNvSpPr>
          <p:nvPr>
            <p:ph type="body" sz="quarter" idx="15"/>
          </p:nvPr>
        </p:nvSpPr>
        <p:spPr>
          <a:xfrm>
            <a:off x="6084000" y="1332000"/>
            <a:ext cx="2880000" cy="576000"/>
          </a:xfrm>
          <a:prstGeom prst="rect">
            <a:avLst/>
          </a:prstGeom>
        </p:spPr>
        <p:txBody>
          <a:bodyPr lIns="36000" tIns="36000" rIns="36000" bIns="36000"/>
          <a:lstStyle>
            <a:lvl1pPr>
              <a:buNone/>
              <a:defRPr lang="cs-CZ" sz="1600" b="1" kern="1200" cap="all" baseline="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10" name="Zástupný symbol pro obsah 3"/>
          <p:cNvSpPr>
            <a:spLocks noGrp="1"/>
          </p:cNvSpPr>
          <p:nvPr>
            <p:ph sz="half" idx="16"/>
          </p:nvPr>
        </p:nvSpPr>
        <p:spPr>
          <a:xfrm>
            <a:off x="3132000" y="1908000"/>
            <a:ext cx="2880000" cy="4464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2" name="Zástupný symbol pro text 13"/>
          <p:cNvSpPr>
            <a:spLocks noGrp="1"/>
          </p:cNvSpPr>
          <p:nvPr>
            <p:ph type="body" sz="quarter" idx="17"/>
          </p:nvPr>
        </p:nvSpPr>
        <p:spPr>
          <a:xfrm>
            <a:off x="3132000" y="1332000"/>
            <a:ext cx="2880000" cy="576000"/>
          </a:xfrm>
          <a:prstGeom prst="rect">
            <a:avLst/>
          </a:prstGeom>
        </p:spPr>
        <p:txBody>
          <a:bodyPr lIns="36000" tIns="36000" rIns="36000" bIns="36000"/>
          <a:lstStyle>
            <a:lvl1pPr>
              <a:buNone/>
              <a:defRPr lang="cs-CZ" sz="1600" b="1" kern="1200" cap="all" baseline="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cxnSp>
        <p:nvCxnSpPr>
          <p:cNvPr id="16"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17"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Základní textové pole">
    <p:spTree>
      <p:nvGrpSpPr>
        <p:cNvPr id="1" name=""/>
        <p:cNvGrpSpPr/>
        <p:nvPr/>
      </p:nvGrpSpPr>
      <p:grpSpPr>
        <a:xfrm>
          <a:off x="0" y="0"/>
          <a:ext cx="0" cy="0"/>
          <a:chOff x="0" y="0"/>
          <a:chExt cx="0" cy="0"/>
        </a:xfrm>
      </p:grpSpPr>
      <p:sp>
        <p:nvSpPr>
          <p:cNvPr id="13" name="Zástupný symbol pro text 13"/>
          <p:cNvSpPr>
            <a:spLocks noGrp="1"/>
          </p:cNvSpPr>
          <p:nvPr>
            <p:ph type="body" sz="quarter" idx="18"/>
          </p:nvPr>
        </p:nvSpPr>
        <p:spPr>
          <a:xfrm>
            <a:off x="3132000" y="1332000"/>
            <a:ext cx="2880000" cy="252000"/>
          </a:xfrm>
          <a:prstGeom prst="rect">
            <a:avLst/>
          </a:prstGeom>
        </p:spPr>
        <p:txBody>
          <a:bodyPr lIns="36000" tIns="36000" rIns="36000" bIns="36000"/>
          <a:lstStyle>
            <a:lvl1pPr>
              <a:buNone/>
              <a:defRPr lang="cs-CZ" sz="1400" b="1" kern="1200" cap="all" baseline="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14" name="Zástupný symbol pro text 13"/>
          <p:cNvSpPr>
            <a:spLocks noGrp="1"/>
          </p:cNvSpPr>
          <p:nvPr>
            <p:ph type="body" sz="quarter" idx="14"/>
          </p:nvPr>
        </p:nvSpPr>
        <p:spPr>
          <a:xfrm>
            <a:off x="180000" y="1332000"/>
            <a:ext cx="2880000" cy="252000"/>
          </a:xfrm>
          <a:prstGeom prst="rect">
            <a:avLst/>
          </a:prstGeom>
        </p:spPr>
        <p:txBody>
          <a:bodyPr lIns="36000" tIns="36000" rIns="36000" bIns="36000"/>
          <a:lstStyle>
            <a:lvl1pPr>
              <a:buNone/>
              <a:defRPr lang="cs-CZ" sz="1400" b="1" kern="1200" cap="all" baseline="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584000"/>
            <a:ext cx="2880000" cy="216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15" name="Zástupný symbol pro text 13"/>
          <p:cNvSpPr>
            <a:spLocks noGrp="1"/>
          </p:cNvSpPr>
          <p:nvPr>
            <p:ph type="body" sz="quarter" idx="15"/>
          </p:nvPr>
        </p:nvSpPr>
        <p:spPr>
          <a:xfrm>
            <a:off x="6084000" y="1332000"/>
            <a:ext cx="2880000" cy="252000"/>
          </a:xfrm>
          <a:prstGeom prst="rect">
            <a:avLst/>
          </a:prstGeom>
        </p:spPr>
        <p:txBody>
          <a:bodyPr lIns="36000" tIns="36000" rIns="36000" bIns="36000"/>
          <a:lstStyle>
            <a:lvl1pPr>
              <a:buNone/>
              <a:defRPr lang="cs-CZ" sz="1400" b="1" kern="1200" cap="all" baseline="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17" name="Zástupný symbol pro obsah 3"/>
          <p:cNvSpPr>
            <a:spLocks noGrp="1"/>
          </p:cNvSpPr>
          <p:nvPr>
            <p:ph sz="half" idx="19"/>
          </p:nvPr>
        </p:nvSpPr>
        <p:spPr>
          <a:xfrm>
            <a:off x="3132000" y="1584000"/>
            <a:ext cx="2880000" cy="216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8" name="Zástupný symbol pro obsah 3"/>
          <p:cNvSpPr>
            <a:spLocks noGrp="1"/>
          </p:cNvSpPr>
          <p:nvPr>
            <p:ph sz="half" idx="20"/>
          </p:nvPr>
        </p:nvSpPr>
        <p:spPr>
          <a:xfrm>
            <a:off x="6084000" y="1584000"/>
            <a:ext cx="2880000" cy="216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20" name="Zástupný symbol pro text 13"/>
          <p:cNvSpPr>
            <a:spLocks noGrp="1"/>
          </p:cNvSpPr>
          <p:nvPr>
            <p:ph type="body" sz="quarter" idx="22"/>
          </p:nvPr>
        </p:nvSpPr>
        <p:spPr>
          <a:xfrm>
            <a:off x="3132000" y="3950038"/>
            <a:ext cx="2880000" cy="252000"/>
          </a:xfrm>
          <a:prstGeom prst="rect">
            <a:avLst/>
          </a:prstGeom>
        </p:spPr>
        <p:txBody>
          <a:bodyPr lIns="36000" tIns="36000" rIns="36000" bIns="36000"/>
          <a:lstStyle>
            <a:lvl1pPr>
              <a:buNone/>
              <a:defRPr lang="cs-CZ" sz="1400" b="1" kern="1200" cap="all" baseline="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21" name="Zástupný symbol pro text 13"/>
          <p:cNvSpPr>
            <a:spLocks noGrp="1"/>
          </p:cNvSpPr>
          <p:nvPr>
            <p:ph type="body" sz="quarter" idx="23"/>
          </p:nvPr>
        </p:nvSpPr>
        <p:spPr>
          <a:xfrm>
            <a:off x="180000" y="3950038"/>
            <a:ext cx="2880000" cy="252000"/>
          </a:xfrm>
          <a:prstGeom prst="rect">
            <a:avLst/>
          </a:prstGeom>
        </p:spPr>
        <p:txBody>
          <a:bodyPr lIns="36000" tIns="36000" rIns="36000" bIns="36000"/>
          <a:lstStyle>
            <a:lvl1pPr>
              <a:buNone/>
              <a:defRPr lang="cs-CZ" sz="1400" b="1" kern="1200" cap="all" baseline="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22" name="Zástupný symbol pro obsah 3"/>
          <p:cNvSpPr>
            <a:spLocks noGrp="1"/>
          </p:cNvSpPr>
          <p:nvPr>
            <p:ph sz="half" idx="24"/>
          </p:nvPr>
        </p:nvSpPr>
        <p:spPr>
          <a:xfrm>
            <a:off x="180000" y="4212000"/>
            <a:ext cx="2880000" cy="216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23" name="Zástupný symbol pro text 13"/>
          <p:cNvSpPr>
            <a:spLocks noGrp="1"/>
          </p:cNvSpPr>
          <p:nvPr>
            <p:ph type="body" sz="quarter" idx="25"/>
          </p:nvPr>
        </p:nvSpPr>
        <p:spPr>
          <a:xfrm>
            <a:off x="6084000" y="3950038"/>
            <a:ext cx="2880000" cy="252000"/>
          </a:xfrm>
          <a:prstGeom prst="rect">
            <a:avLst/>
          </a:prstGeom>
        </p:spPr>
        <p:txBody>
          <a:bodyPr lIns="36000" tIns="36000" rIns="36000" bIns="36000"/>
          <a:lstStyle>
            <a:lvl1pPr>
              <a:buNone/>
              <a:defRPr lang="cs-CZ" sz="1400" b="1" kern="1200" cap="all" baseline="0" noProof="0" dirty="0" smtClean="0">
                <a:solidFill>
                  <a:schemeClr val="tx1"/>
                </a:solidFill>
                <a:latin typeface="Calibri" pitchFamily="34" charset="0"/>
                <a:ea typeface="+mn-ea"/>
                <a:cs typeface="Calibri" pitchFamily="34" charset="0"/>
              </a:defRPr>
            </a:lvl1pPr>
          </a:lstStyle>
          <a:p>
            <a:pPr marL="0" lvl="0" indent="0" algn="l" rtl="0" eaLnBrk="1" fontAlgn="base" hangingPunct="1">
              <a:spcBef>
                <a:spcPts val="0"/>
              </a:spcBef>
              <a:spcAft>
                <a:spcPct val="0"/>
              </a:spcAft>
              <a:buClr>
                <a:schemeClr val="accent1"/>
              </a:buClr>
              <a:buSzPct val="100000"/>
            </a:pPr>
            <a:r>
              <a:rPr lang="cs-CZ"/>
              <a:t>Klepnutím lze upravit styly předlohy textu.</a:t>
            </a:r>
          </a:p>
        </p:txBody>
      </p:sp>
      <p:sp>
        <p:nvSpPr>
          <p:cNvPr id="24" name="Zástupný symbol pro obsah 3"/>
          <p:cNvSpPr>
            <a:spLocks noGrp="1"/>
          </p:cNvSpPr>
          <p:nvPr>
            <p:ph sz="half" idx="26"/>
          </p:nvPr>
        </p:nvSpPr>
        <p:spPr>
          <a:xfrm>
            <a:off x="3132000" y="4212000"/>
            <a:ext cx="2880000" cy="216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25" name="Zástupný symbol pro obsah 3"/>
          <p:cNvSpPr>
            <a:spLocks noGrp="1"/>
          </p:cNvSpPr>
          <p:nvPr>
            <p:ph sz="half" idx="27"/>
          </p:nvPr>
        </p:nvSpPr>
        <p:spPr>
          <a:xfrm>
            <a:off x="6084000" y="4212000"/>
            <a:ext cx="2880000" cy="216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26"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27"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cxnSp>
        <p:nvCxnSpPr>
          <p:cNvPr id="12"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11"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
        <p:nvSpPr>
          <p:cNvPr id="9" name="Zástupný symbol pro obsah 3"/>
          <p:cNvSpPr>
            <a:spLocks noGrp="1"/>
          </p:cNvSpPr>
          <p:nvPr>
            <p:ph sz="half" idx="2"/>
          </p:nvPr>
        </p:nvSpPr>
        <p:spPr>
          <a:xfrm>
            <a:off x="1619672" y="1340768"/>
            <a:ext cx="2376264" cy="5031232"/>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3" name="Zástupný symbol pro obsah 3"/>
          <p:cNvSpPr>
            <a:spLocks noGrp="1"/>
          </p:cNvSpPr>
          <p:nvPr>
            <p:ph sz="half" idx="11"/>
          </p:nvPr>
        </p:nvSpPr>
        <p:spPr>
          <a:xfrm>
            <a:off x="6660232" y="1340768"/>
            <a:ext cx="2376264" cy="5031232"/>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14" name="Zástupný symbol pro obsah 3"/>
          <p:cNvSpPr>
            <a:spLocks noGrp="1"/>
          </p:cNvSpPr>
          <p:nvPr>
            <p:ph sz="half" idx="16"/>
          </p:nvPr>
        </p:nvSpPr>
        <p:spPr>
          <a:xfrm>
            <a:off x="4139952" y="1340768"/>
            <a:ext cx="2376264" cy="5031232"/>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1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chemeClr val="tx1"/>
                </a:solidFill>
              </a:rPr>
              <a:pPr>
                <a:defRPr/>
              </a:pPr>
              <a:t>‹#›</a:t>
            </a:fld>
            <a:endParaRPr lang="cs-CZ" sz="700" dirty="0">
              <a:solidFill>
                <a:schemeClr val="tx1"/>
              </a:solidFill>
            </a:endParaRPr>
          </a:p>
        </p:txBody>
      </p:sp>
      <p:sp>
        <p:nvSpPr>
          <p:cNvPr id="17"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4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8"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9"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2540185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1"/>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cxnSp>
        <p:nvCxnSpPr>
          <p:cNvPr id="8"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13"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323795309"/>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Úvodní slide">
    <p:spTree>
      <p:nvGrpSpPr>
        <p:cNvPr id="1" name=""/>
        <p:cNvGrpSpPr/>
        <p:nvPr/>
      </p:nvGrpSpPr>
      <p:grpSpPr>
        <a:xfrm>
          <a:off x="0" y="0"/>
          <a:ext cx="0" cy="0"/>
          <a:chOff x="0" y="0"/>
          <a:chExt cx="0" cy="0"/>
        </a:xfrm>
      </p:grpSpPr>
      <p:pic>
        <p:nvPicPr>
          <p:cNvPr id="20" name="Obrázek 19" descr="Nový obrázek (26).jpg"/>
          <p:cNvPicPr>
            <a:picLocks noChangeAspect="1"/>
          </p:cNvPicPr>
          <p:nvPr userDrawn="1"/>
        </p:nvPicPr>
        <p:blipFill>
          <a:blip r:embed="rId2" cstate="print">
            <a:lum bright="40000" contrast="-50000"/>
          </a:blip>
          <a:stretch>
            <a:fillRect/>
          </a:stretch>
        </p:blipFill>
        <p:spPr>
          <a:xfrm>
            <a:off x="225392" y="816344"/>
            <a:ext cx="8667087" cy="5636992"/>
          </a:xfrm>
          <a:prstGeom prst="rect">
            <a:avLst/>
          </a:prstGeom>
        </p:spPr>
      </p:pic>
      <p:sp>
        <p:nvSpPr>
          <p:cNvPr id="13" name="Obdélník 12"/>
          <p:cNvSpPr/>
          <p:nvPr userDrawn="1"/>
        </p:nvSpPr>
        <p:spPr>
          <a:xfrm>
            <a:off x="1588" y="4869160"/>
            <a:ext cx="9144000" cy="1872208"/>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5" name="Zástupný symbol pro text 24"/>
          <p:cNvSpPr>
            <a:spLocks noGrp="1"/>
          </p:cNvSpPr>
          <p:nvPr userDrawn="1">
            <p:ph type="body" sz="quarter" idx="11" hasCustomPrompt="1"/>
          </p:nvPr>
        </p:nvSpPr>
        <p:spPr>
          <a:xfrm>
            <a:off x="251520" y="5877273"/>
            <a:ext cx="8640960" cy="288032"/>
          </a:xfrm>
          <a:prstGeom prst="rect">
            <a:avLst/>
          </a:prstGeom>
        </p:spPr>
        <p:txBody>
          <a:bodyPr lIns="36000" tIns="0" rIns="36000" bIns="0"/>
          <a:lstStyle>
            <a:lvl1pPr algn="r">
              <a:buFontTx/>
              <a:buNone/>
              <a:defRPr sz="1600" b="1">
                <a:solidFill>
                  <a:schemeClr val="tx1"/>
                </a:solidFill>
              </a:defRPr>
            </a:lvl1pPr>
          </a:lstStyle>
          <a:p>
            <a:pPr lvl="0"/>
            <a:r>
              <a:rPr lang="cs-CZ" dirty="0"/>
              <a:t>Název klienta</a:t>
            </a:r>
          </a:p>
        </p:txBody>
      </p:sp>
      <p:sp>
        <p:nvSpPr>
          <p:cNvPr id="26" name="Zástupný symbol pro text 24"/>
          <p:cNvSpPr>
            <a:spLocks noGrp="1"/>
          </p:cNvSpPr>
          <p:nvPr userDrawn="1">
            <p:ph type="body" sz="quarter" idx="12" hasCustomPrompt="1"/>
          </p:nvPr>
        </p:nvSpPr>
        <p:spPr>
          <a:xfrm>
            <a:off x="251520" y="6165305"/>
            <a:ext cx="8640960" cy="288031"/>
          </a:xfrm>
          <a:prstGeom prst="rect">
            <a:avLst/>
          </a:prstGeom>
        </p:spPr>
        <p:txBody>
          <a:bodyPr lIns="36000" tIns="0" rIns="36000" bIns="0"/>
          <a:lstStyle>
            <a:lvl1pPr algn="r">
              <a:buFontTx/>
              <a:buNone/>
              <a:defRPr sz="1600" b="0">
                <a:solidFill>
                  <a:schemeClr val="tx1"/>
                </a:solidFill>
              </a:defRPr>
            </a:lvl1pPr>
          </a:lstStyle>
          <a:p>
            <a:pPr lvl="0"/>
            <a:r>
              <a:rPr lang="cs-CZ" dirty="0"/>
              <a:t>Datum</a:t>
            </a:r>
          </a:p>
        </p:txBody>
      </p:sp>
      <p:sp>
        <p:nvSpPr>
          <p:cNvPr id="23" name="Zástupný symbol pro text 22"/>
          <p:cNvSpPr>
            <a:spLocks noGrp="1"/>
          </p:cNvSpPr>
          <p:nvPr userDrawn="1">
            <p:ph type="body" sz="quarter" idx="10" hasCustomPrompt="1"/>
          </p:nvPr>
        </p:nvSpPr>
        <p:spPr>
          <a:xfrm>
            <a:off x="2124050" y="4941168"/>
            <a:ext cx="6768430" cy="720725"/>
          </a:xfrm>
          <a:prstGeom prst="rect">
            <a:avLst/>
          </a:prstGeom>
        </p:spPr>
        <p:txBody>
          <a:bodyPr lIns="36000" tIns="0" rIns="36000" bIns="0" anchor="ctr" anchorCtr="0"/>
          <a:lstStyle>
            <a:lvl1pPr marL="0" marR="0" indent="0" algn="r" defTabSz="914400" rtl="0" eaLnBrk="1" fontAlgn="base" latinLnBrk="0" hangingPunct="1">
              <a:lnSpc>
                <a:spcPct val="100000"/>
              </a:lnSpc>
              <a:spcBef>
                <a:spcPts val="0"/>
              </a:spcBef>
              <a:spcAft>
                <a:spcPct val="0"/>
              </a:spcAft>
              <a:buClrTx/>
              <a:buSzTx/>
              <a:buFont typeface="Arial" pitchFamily="34" charset="0"/>
              <a:buNone/>
              <a:tabLst/>
              <a:defRPr sz="2400" b="1" cap="all" baseline="0">
                <a:solidFill>
                  <a:srgbClr val="5BB531"/>
                </a:solidFill>
                <a:latin typeface="+mn-lt"/>
              </a:defRPr>
            </a:lvl1pPr>
          </a:lstStyle>
          <a:p>
            <a:pPr marL="0" marR="0" lvl="0" indent="0" algn="r" defTabSz="914400" rtl="0" eaLnBrk="1" fontAlgn="base" latinLnBrk="0" hangingPunct="1">
              <a:lnSpc>
                <a:spcPct val="100000"/>
              </a:lnSpc>
              <a:spcBef>
                <a:spcPts val="0"/>
              </a:spcBef>
              <a:spcAft>
                <a:spcPct val="0"/>
              </a:spcAft>
              <a:buClrTx/>
              <a:buSzTx/>
              <a:buFont typeface="Arial" pitchFamily="34" charset="0"/>
              <a:buNone/>
              <a:tabLst/>
              <a:defRPr/>
            </a:pPr>
            <a:r>
              <a:rPr lang="cs-CZ" dirty="0"/>
              <a:t>Titul dokumentu</a:t>
            </a:r>
          </a:p>
        </p:txBody>
      </p:sp>
      <p:sp>
        <p:nvSpPr>
          <p:cNvPr id="16" name="Zástupný symbol pro obsah 3"/>
          <p:cNvSpPr>
            <a:spLocks noGrp="1"/>
          </p:cNvSpPr>
          <p:nvPr>
            <p:ph sz="half" idx="2" hasCustomPrompt="1"/>
          </p:nvPr>
        </p:nvSpPr>
        <p:spPr>
          <a:xfrm>
            <a:off x="217612" y="4941168"/>
            <a:ext cx="1908000" cy="720080"/>
          </a:xfrm>
          <a:prstGeom prst="rect">
            <a:avLst/>
          </a:prstGeom>
        </p:spPr>
        <p:txBody>
          <a:bodyPr lIns="0" tIns="0" rIns="0" bIns="0" anchor="ctr" anchorCtr="0"/>
          <a:lstStyle>
            <a:lvl1pPr marL="0" indent="0">
              <a:buClr>
                <a:srgbClr val="5BB531"/>
              </a:buClr>
              <a:buSzPct val="125000"/>
              <a:buFont typeface="Arial" pitchFamily="34" charset="0"/>
              <a:buNone/>
              <a:defRPr sz="1400" b="0">
                <a:solidFill>
                  <a:schemeClr val="tx1">
                    <a:lumMod val="65000"/>
                    <a:lumOff val="35000"/>
                  </a:schemeClr>
                </a:solidFill>
                <a:latin typeface="Calibri" pitchFamily="34" charset="0"/>
                <a:cs typeface="Calibri" pitchFamily="34" charset="0"/>
              </a:defRPr>
            </a:lvl1pPr>
            <a:lvl2pPr marL="361950"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2pPr>
            <a:lvl3pPr marL="5429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3pPr>
            <a:lvl4pPr marL="895350" indent="-171450">
              <a:buSzPct val="125000"/>
              <a:buFont typeface="Arial" pitchFamily="34" charset="0"/>
              <a:buChar char="•"/>
              <a:defRPr sz="1400">
                <a:solidFill>
                  <a:schemeClr val="tx1">
                    <a:lumMod val="65000"/>
                    <a:lumOff val="35000"/>
                  </a:schemeClr>
                </a:solidFill>
                <a:latin typeface="Calibri" pitchFamily="34" charset="0"/>
                <a:cs typeface="Calibri" pitchFamily="34" charset="0"/>
              </a:defRPr>
            </a:lvl4pPr>
            <a:lvl5pPr marL="1076325" indent="-180975">
              <a:buSzPct val="125000"/>
              <a:buFont typeface="Arial" pitchFamily="34" charset="0"/>
              <a:buChar char="•"/>
              <a:defRPr sz="1400">
                <a:solidFill>
                  <a:schemeClr val="tx1">
                    <a:lumMod val="65000"/>
                    <a:lumOff val="35000"/>
                  </a:schemeClr>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logo klienta</a:t>
            </a:r>
          </a:p>
        </p:txBody>
      </p:sp>
      <p:grpSp>
        <p:nvGrpSpPr>
          <p:cNvPr id="2" name="Skupina 11"/>
          <p:cNvGrpSpPr/>
          <p:nvPr userDrawn="1"/>
        </p:nvGrpSpPr>
        <p:grpSpPr>
          <a:xfrm>
            <a:off x="285428" y="6483340"/>
            <a:ext cx="1315194" cy="310355"/>
            <a:chOff x="285428" y="6483340"/>
            <a:chExt cx="1315194" cy="310355"/>
          </a:xfrm>
        </p:grpSpPr>
        <p:pic>
          <p:nvPicPr>
            <p:cNvPr id="14" name="Picture 10"/>
            <p:cNvPicPr>
              <a:picLocks noChangeAspect="1" noChangeArrowheads="1"/>
            </p:cNvPicPr>
            <p:nvPr/>
          </p:nvPicPr>
          <p:blipFill>
            <a:blip r:embed="rId3" cstate="print"/>
            <a:srcRect/>
            <a:stretch>
              <a:fillRect/>
            </a:stretch>
          </p:blipFill>
          <p:spPr bwMode="auto">
            <a:xfrm>
              <a:off x="285428" y="6483340"/>
              <a:ext cx="628471" cy="310355"/>
            </a:xfrm>
            <a:prstGeom prst="rect">
              <a:avLst/>
            </a:prstGeom>
            <a:noFill/>
            <a:ln w="9525">
              <a:noFill/>
              <a:miter lim="800000"/>
              <a:headEnd/>
              <a:tailEnd/>
            </a:ln>
          </p:spPr>
        </p:pic>
        <p:pic>
          <p:nvPicPr>
            <p:cNvPr id="17" name="obrázek 3" descr="http://www.conversition.com/wp-content/uploads/2011/02/esomar-logo.png"/>
            <p:cNvPicPr>
              <a:picLocks noChangeAspect="1" noChangeArrowheads="1"/>
            </p:cNvPicPr>
            <p:nvPr userDrawn="1"/>
          </p:nvPicPr>
          <p:blipFill>
            <a:blip r:embed="rId4" cstate="print"/>
            <a:srcRect/>
            <a:stretch>
              <a:fillRect/>
            </a:stretch>
          </p:blipFill>
          <p:spPr bwMode="auto">
            <a:xfrm>
              <a:off x="952550" y="6539745"/>
              <a:ext cx="648072" cy="215334"/>
            </a:xfrm>
            <a:prstGeom prst="rect">
              <a:avLst/>
            </a:prstGeom>
            <a:noFill/>
            <a:ln w="9525">
              <a:noFill/>
              <a:miter lim="800000"/>
              <a:headEnd/>
              <a:tailEnd/>
            </a:ln>
          </p:spPr>
        </p:pic>
      </p:grpSp>
      <p:sp>
        <p:nvSpPr>
          <p:cNvPr id="18" name="Obdélník 17"/>
          <p:cNvSpPr/>
          <p:nvPr userDrawn="1"/>
        </p:nvSpPr>
        <p:spPr>
          <a:xfrm>
            <a:off x="7413079" y="6462861"/>
            <a:ext cx="1548822" cy="261610"/>
          </a:xfrm>
          <a:prstGeom prst="rect">
            <a:avLst/>
          </a:prstGeom>
        </p:spPr>
        <p:txBody>
          <a:bodyPr wrap="none">
            <a:spAutoFit/>
          </a:bodyPr>
          <a:lstStyle/>
          <a:p>
            <a:pPr marL="0" lvl="1" algn="r">
              <a:spcBef>
                <a:spcPts val="1800"/>
              </a:spcBef>
            </a:pPr>
            <a:r>
              <a:rPr lang="cs-CZ" sz="1100" i="0" kern="1200" dirty="0">
                <a:solidFill>
                  <a:schemeClr val="tx1">
                    <a:lumMod val="65000"/>
                    <a:lumOff val="35000"/>
                  </a:schemeClr>
                </a:solidFill>
                <a:latin typeface="+mn-lt"/>
                <a:ea typeface="+mn-ea"/>
                <a:cs typeface="Times New Roman" charset="0"/>
              </a:rPr>
              <a:t>© ppm</a:t>
            </a:r>
            <a:r>
              <a:rPr lang="cs-CZ" sz="1100" i="0" kern="1200" baseline="0" dirty="0">
                <a:solidFill>
                  <a:schemeClr val="tx1">
                    <a:lumMod val="65000"/>
                    <a:lumOff val="35000"/>
                  </a:schemeClr>
                </a:solidFill>
                <a:latin typeface="+mn-lt"/>
                <a:ea typeface="+mn-ea"/>
                <a:cs typeface="Times New Roman" charset="0"/>
              </a:rPr>
              <a:t> f</a:t>
            </a:r>
            <a:r>
              <a:rPr lang="cs-CZ" sz="1100" i="0" kern="1200" dirty="0">
                <a:solidFill>
                  <a:schemeClr val="tx1">
                    <a:lumMod val="65000"/>
                    <a:lumOff val="35000"/>
                  </a:schemeClr>
                </a:solidFill>
                <a:latin typeface="+mn-lt"/>
                <a:ea typeface="+mn-ea"/>
                <a:cs typeface="Times New Roman" charset="0"/>
              </a:rPr>
              <a:t>actum</a:t>
            </a:r>
            <a:r>
              <a:rPr lang="cs-CZ" sz="1100" i="0" kern="1200" baseline="0" dirty="0">
                <a:solidFill>
                  <a:schemeClr val="tx1">
                    <a:lumMod val="65000"/>
                    <a:lumOff val="35000"/>
                  </a:schemeClr>
                </a:solidFill>
                <a:latin typeface="+mn-lt"/>
                <a:ea typeface="+mn-ea"/>
                <a:cs typeface="Times New Roman" charset="0"/>
              </a:rPr>
              <a:t> research</a:t>
            </a:r>
            <a:endParaRPr lang="en-US" sz="1100" i="0" kern="1200" dirty="0">
              <a:solidFill>
                <a:schemeClr val="tx1">
                  <a:lumMod val="65000"/>
                  <a:lumOff val="35000"/>
                </a:schemeClr>
              </a:solidFill>
              <a:latin typeface="+mn-lt"/>
              <a:ea typeface="+mn-ea"/>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6"/>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FD117050-0A22-4D46-ACB9-9F047C003E1B}" type="datetime1">
              <a:rPr lang="cs-CZ" smtClean="0"/>
              <a:pPr/>
              <a:t>29.03.2025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6974904" y="6356351"/>
            <a:ext cx="2133600" cy="365125"/>
          </a:xfrm>
        </p:spPr>
        <p:txBody>
          <a:bodyPr/>
          <a:lstStyle/>
          <a:p>
            <a:fld id="{795F33AE-0631-4303-B72E-D18E2973DB37}" type="slidenum">
              <a:rPr lang="cs-CZ" smtClean="0"/>
              <a:pPr/>
              <a:t>‹#›</a:t>
            </a:fld>
            <a:endParaRPr lang="cs-CZ"/>
          </a:p>
        </p:txBody>
      </p:sp>
    </p:spTree>
    <p:extLst>
      <p:ext uri="{BB962C8B-B14F-4D97-AF65-F5344CB8AC3E}">
        <p14:creationId xmlns:p14="http://schemas.microsoft.com/office/powerpoint/2010/main" val="27859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Úvodní slide">
    <p:spTree>
      <p:nvGrpSpPr>
        <p:cNvPr id="1" name=""/>
        <p:cNvGrpSpPr/>
        <p:nvPr/>
      </p:nvGrpSpPr>
      <p:grpSpPr>
        <a:xfrm>
          <a:off x="0" y="0"/>
          <a:ext cx="0" cy="0"/>
          <a:chOff x="0" y="0"/>
          <a:chExt cx="0" cy="0"/>
        </a:xfrm>
      </p:grpSpPr>
      <p:sp>
        <p:nvSpPr>
          <p:cNvPr id="12" name="Obdélník 11"/>
          <p:cNvSpPr/>
          <p:nvPr userDrawn="1"/>
        </p:nvSpPr>
        <p:spPr>
          <a:xfrm>
            <a:off x="162094" y="6534832"/>
            <a:ext cx="2986715" cy="261610"/>
          </a:xfrm>
          <a:prstGeom prst="rect">
            <a:avLst/>
          </a:prstGeom>
        </p:spPr>
        <p:txBody>
          <a:bodyPr wrap="none">
            <a:spAutoFit/>
          </a:bodyPr>
          <a:lstStyle/>
          <a:p>
            <a:pPr marL="0" lvl="1" algn="r">
              <a:spcBef>
                <a:spcPts val="1800"/>
              </a:spcBef>
            </a:pPr>
            <a:r>
              <a:rPr lang="en-US" sz="1100" dirty="0">
                <a:solidFill>
                  <a:srgbClr val="595959">
                    <a:lumMod val="65000"/>
                    <a:lumOff val="35000"/>
                  </a:srgbClr>
                </a:solidFill>
                <a:latin typeface="Calibri"/>
                <a:cs typeface="Times New Roman" charset="0"/>
              </a:rPr>
              <a:t>Following standards of</a:t>
            </a:r>
            <a:r>
              <a:rPr lang="cs-CZ" sz="1100" dirty="0">
                <a:solidFill>
                  <a:srgbClr val="595959">
                    <a:lumMod val="65000"/>
                    <a:lumOff val="35000"/>
                  </a:srgbClr>
                </a:solidFill>
                <a:latin typeface="Calibri"/>
                <a:cs typeface="Times New Roman" charset="0"/>
              </a:rPr>
              <a:t>	    		</a:t>
            </a:r>
            <a:r>
              <a:rPr lang="en-US" sz="1100" dirty="0">
                <a:solidFill>
                  <a:srgbClr val="595959">
                    <a:lumMod val="65000"/>
                    <a:lumOff val="35000"/>
                  </a:srgbClr>
                </a:solidFill>
                <a:latin typeface="Calibri"/>
                <a:cs typeface="Times New Roman" charset="0"/>
              </a:rPr>
              <a:t> </a:t>
            </a:r>
            <a:endParaRPr lang="en-US" sz="1100" dirty="0">
              <a:solidFill>
                <a:srgbClr val="595959">
                  <a:lumMod val="65000"/>
                  <a:lumOff val="35000"/>
                </a:srgbClr>
              </a:solidFill>
              <a:latin typeface="Calibri"/>
            </a:endParaRPr>
          </a:p>
        </p:txBody>
      </p:sp>
      <p:sp>
        <p:nvSpPr>
          <p:cNvPr id="13" name="Obdélník 12"/>
          <p:cNvSpPr/>
          <p:nvPr userDrawn="1"/>
        </p:nvSpPr>
        <p:spPr>
          <a:xfrm>
            <a:off x="7093463" y="6533811"/>
            <a:ext cx="1871025" cy="261610"/>
          </a:xfrm>
          <a:prstGeom prst="rect">
            <a:avLst/>
          </a:prstGeom>
        </p:spPr>
        <p:txBody>
          <a:bodyPr wrap="none">
            <a:spAutoFit/>
          </a:bodyPr>
          <a:lstStyle/>
          <a:p>
            <a:pPr marL="0" lvl="1" algn="r">
              <a:spcBef>
                <a:spcPts val="1800"/>
              </a:spcBef>
            </a:pPr>
            <a:r>
              <a:rPr lang="cs-CZ" sz="1100" dirty="0">
                <a:solidFill>
                  <a:srgbClr val="595959">
                    <a:lumMod val="65000"/>
                    <a:lumOff val="35000"/>
                  </a:srgbClr>
                </a:solidFill>
                <a:latin typeface="Calibri"/>
                <a:cs typeface="Times New Roman" charset="0"/>
              </a:rPr>
              <a:t>© ppm factum research s.r.o.</a:t>
            </a:r>
            <a:endParaRPr lang="en-US" sz="1100" dirty="0">
              <a:solidFill>
                <a:srgbClr val="595959">
                  <a:lumMod val="65000"/>
                  <a:lumOff val="35000"/>
                </a:srgbClr>
              </a:solidFill>
              <a:latin typeface="Calibri"/>
            </a:endParaRPr>
          </a:p>
        </p:txBody>
      </p:sp>
      <p:pic>
        <p:nvPicPr>
          <p:cNvPr id="15"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59767" y="6530077"/>
            <a:ext cx="556049" cy="274590"/>
          </a:xfrm>
          <a:prstGeom prst="rect">
            <a:avLst/>
          </a:prstGeom>
          <a:noFill/>
          <a:ln w="9525">
            <a:noFill/>
            <a:miter lim="800000"/>
            <a:headEnd/>
            <a:tailEnd/>
          </a:ln>
        </p:spPr>
      </p:pic>
      <p:pic>
        <p:nvPicPr>
          <p:cNvPr id="18" name="obrázek 3" descr="http://www.conversition.com/wp-content/uploads/2011/02/esomar-logo.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19672" y="6585200"/>
            <a:ext cx="573390" cy="190519"/>
          </a:xfrm>
          <a:prstGeom prst="rect">
            <a:avLst/>
          </a:prstGeom>
          <a:noFill/>
          <a:ln w="9525">
            <a:noFill/>
            <a:miter lim="800000"/>
            <a:headEnd/>
            <a:tailEnd/>
          </a:ln>
        </p:spPr>
      </p:pic>
      <p:sp>
        <p:nvSpPr>
          <p:cNvPr id="14" name="Zástupný symbol pro text 24"/>
          <p:cNvSpPr>
            <a:spLocks noGrp="1"/>
          </p:cNvSpPr>
          <p:nvPr>
            <p:ph type="body" sz="quarter" idx="12" hasCustomPrompt="1"/>
          </p:nvPr>
        </p:nvSpPr>
        <p:spPr>
          <a:xfrm>
            <a:off x="240515" y="6132753"/>
            <a:ext cx="8640960" cy="288031"/>
          </a:xfrm>
          <a:prstGeom prst="rect">
            <a:avLst/>
          </a:prstGeom>
        </p:spPr>
        <p:txBody>
          <a:bodyPr lIns="36000" tIns="0" rIns="36000" bIns="0"/>
          <a:lstStyle>
            <a:lvl1pPr marL="0" indent="0" algn="r">
              <a:buFont typeface="Arial" panose="020B0604020202020204" pitchFamily="34" charset="0"/>
              <a:buNone/>
              <a:defRPr sz="1600" b="0">
                <a:solidFill>
                  <a:schemeClr val="tx1"/>
                </a:solidFill>
              </a:defRPr>
            </a:lvl1pPr>
          </a:lstStyle>
          <a:p>
            <a:pPr lvl="0"/>
            <a:r>
              <a:rPr lang="cs-CZ" dirty="0"/>
              <a:t>Datum</a:t>
            </a:r>
          </a:p>
        </p:txBody>
      </p:sp>
      <p:sp>
        <p:nvSpPr>
          <p:cNvPr id="16" name="Zástupný symbol pro text 22"/>
          <p:cNvSpPr>
            <a:spLocks noGrp="1"/>
          </p:cNvSpPr>
          <p:nvPr>
            <p:ph type="body" sz="quarter" idx="10" hasCustomPrompt="1"/>
          </p:nvPr>
        </p:nvSpPr>
        <p:spPr>
          <a:xfrm>
            <a:off x="2113045" y="5109562"/>
            <a:ext cx="6768430" cy="530662"/>
          </a:xfrm>
          <a:prstGeom prst="rect">
            <a:avLst/>
          </a:prstGeom>
        </p:spPr>
        <p:txBody>
          <a:bodyPr/>
          <a:lstStyle>
            <a:lvl1pPr marL="342900" indent="-342900">
              <a:buNone/>
              <a:defRPr lang="cs-CZ" sz="2800" b="1" i="0" cap="all" baseline="0" dirty="0" smtClean="0">
                <a:solidFill>
                  <a:schemeClr val="accent1"/>
                </a:solidFill>
              </a:defRPr>
            </a:lvl1pPr>
          </a:lstStyle>
          <a:p>
            <a:pPr marL="0" lvl="0" indent="0" algn="r">
              <a:spcBef>
                <a:spcPts val="0"/>
              </a:spcBef>
            </a:pPr>
            <a:r>
              <a:rPr lang="cs-CZ" dirty="0"/>
              <a:t>Titul dokumentu</a:t>
            </a:r>
          </a:p>
        </p:txBody>
      </p:sp>
      <p:sp>
        <p:nvSpPr>
          <p:cNvPr id="17" name="Zástupný symbol pro text 22"/>
          <p:cNvSpPr>
            <a:spLocks noGrp="1"/>
          </p:cNvSpPr>
          <p:nvPr>
            <p:ph type="body" sz="quarter" idx="14" hasCustomPrompt="1"/>
          </p:nvPr>
        </p:nvSpPr>
        <p:spPr>
          <a:xfrm>
            <a:off x="2113045" y="5647148"/>
            <a:ext cx="6768430" cy="477409"/>
          </a:xfrm>
          <a:prstGeom prst="rect">
            <a:avLst/>
          </a:prstGeom>
        </p:spPr>
        <p:txBody>
          <a:bodyPr/>
          <a:lstStyle>
            <a:lvl1pPr marL="342900" indent="-342900">
              <a:buNone/>
              <a:defRPr lang="cs-CZ" sz="1800" b="1" i="0" dirty="0" smtClean="0">
                <a:solidFill>
                  <a:schemeClr val="accent1"/>
                </a:solidFill>
              </a:defRPr>
            </a:lvl1pPr>
          </a:lstStyle>
          <a:p>
            <a:pPr marL="0" lvl="0" indent="0" algn="r">
              <a:spcBef>
                <a:spcPts val="0"/>
              </a:spcBef>
            </a:pPr>
            <a:r>
              <a:rPr lang="cs-CZ" dirty="0"/>
              <a:t>Klient, podnázev</a:t>
            </a:r>
          </a:p>
        </p:txBody>
      </p:sp>
      <p:sp>
        <p:nvSpPr>
          <p:cNvPr id="11" name="Obdélník 10"/>
          <p:cNvSpPr/>
          <p:nvPr userDrawn="1"/>
        </p:nvSpPr>
        <p:spPr>
          <a:xfrm>
            <a:off x="0" y="764704"/>
            <a:ext cx="9144000" cy="4104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FFFF"/>
              </a:solidFill>
            </a:endParaRPr>
          </a:p>
        </p:txBody>
      </p:sp>
    </p:spTree>
    <p:extLst>
      <p:ext uri="{BB962C8B-B14F-4D97-AF65-F5344CB8AC3E}">
        <p14:creationId xmlns:p14="http://schemas.microsoft.com/office/powerpoint/2010/main" val="42845628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Úvodní slide">
    <p:spTree>
      <p:nvGrpSpPr>
        <p:cNvPr id="1" name=""/>
        <p:cNvGrpSpPr/>
        <p:nvPr/>
      </p:nvGrpSpPr>
      <p:grpSpPr>
        <a:xfrm>
          <a:off x="0" y="0"/>
          <a:ext cx="0" cy="0"/>
          <a:chOff x="0" y="0"/>
          <a:chExt cx="0" cy="0"/>
        </a:xfrm>
      </p:grpSpPr>
      <p:sp>
        <p:nvSpPr>
          <p:cNvPr id="24" name="Text Placeholder 2"/>
          <p:cNvSpPr>
            <a:spLocks noGrp="1"/>
          </p:cNvSpPr>
          <p:nvPr>
            <p:ph type="body" sz="quarter" idx="11"/>
          </p:nvPr>
        </p:nvSpPr>
        <p:spPr>
          <a:xfrm>
            <a:off x="80080" y="3748415"/>
            <a:ext cx="8856662" cy="2880320"/>
          </a:xfrm>
          <a:prstGeom prst="rect">
            <a:avLst/>
          </a:prstGeom>
        </p:spPr>
        <p:txBody>
          <a:bodyPr/>
          <a:lstStyle>
            <a:lvl1pPr marL="0" indent="0">
              <a:buNone/>
              <a:defRPr sz="1800"/>
            </a:lvl1pPr>
          </a:lstStyle>
          <a:p>
            <a:endParaRPr lang="cs-CZ" dirty="0"/>
          </a:p>
        </p:txBody>
      </p:sp>
      <p:sp>
        <p:nvSpPr>
          <p:cNvPr id="25" name="Text Placeholder 2"/>
          <p:cNvSpPr>
            <a:spLocks noGrp="1"/>
          </p:cNvSpPr>
          <p:nvPr>
            <p:ph type="body" sz="quarter" idx="12"/>
          </p:nvPr>
        </p:nvSpPr>
        <p:spPr>
          <a:xfrm>
            <a:off x="80080" y="2708920"/>
            <a:ext cx="8856662" cy="832714"/>
          </a:xfrm>
          <a:prstGeom prst="rect">
            <a:avLst/>
          </a:prstGeom>
        </p:spPr>
        <p:txBody>
          <a:bodyPr/>
          <a:lstStyle>
            <a:lvl1pPr marL="0" indent="0">
              <a:buNone/>
              <a:defRPr sz="2400" b="1">
                <a:solidFill>
                  <a:schemeClr val="accent1"/>
                </a:solidFill>
              </a:defRPr>
            </a:lvl1pPr>
          </a:lstStyle>
          <a:p>
            <a:endParaRPr lang="cs-CZ"/>
          </a:p>
        </p:txBody>
      </p:sp>
      <p:cxnSp>
        <p:nvCxnSpPr>
          <p:cNvPr id="3" name="Straight Connector 2"/>
          <p:cNvCxnSpPr/>
          <p:nvPr userDrawn="1"/>
        </p:nvCxnSpPr>
        <p:spPr>
          <a:xfrm>
            <a:off x="0" y="3645024"/>
            <a:ext cx="9144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26" name="Obrázek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14403" y="5085184"/>
            <a:ext cx="5226670" cy="1175793"/>
          </a:xfrm>
          <a:prstGeom prst="rect">
            <a:avLst/>
          </a:prstGeom>
        </p:spPr>
      </p:pic>
    </p:spTree>
    <p:extLst>
      <p:ext uri="{BB962C8B-B14F-4D97-AF65-F5344CB8AC3E}">
        <p14:creationId xmlns:p14="http://schemas.microsoft.com/office/powerpoint/2010/main" val="2539721666"/>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595959"/>
                </a:solidFill>
              </a:rPr>
              <a:pPr>
                <a:defRPr/>
              </a:pPr>
              <a:t>‹#›</a:t>
            </a:fld>
            <a:endParaRPr lang="cs-CZ" sz="700" dirty="0">
              <a:solidFill>
                <a:srgbClr val="595959"/>
              </a:solidFill>
            </a:endParaRPr>
          </a:p>
        </p:txBody>
      </p:sp>
      <p:sp>
        <p:nvSpPr>
          <p:cNvPr id="17"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4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8"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9"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25401854"/>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595959"/>
                </a:solidFill>
              </a:rPr>
              <a:pPr>
                <a:defRPr/>
              </a:pPr>
              <a:t>‹#›</a:t>
            </a:fld>
            <a:endParaRPr lang="cs-CZ" sz="700" dirty="0">
              <a:solidFill>
                <a:srgbClr val="595959"/>
              </a:solidFill>
            </a:endParaRPr>
          </a:p>
        </p:txBody>
      </p:sp>
      <p:sp>
        <p:nvSpPr>
          <p:cNvPr id="17"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6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8"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9" name="Přímá spojnice 2"/>
          <p:cNvCxnSpPr/>
          <p:nvPr userDrawn="1"/>
        </p:nvCxnSpPr>
        <p:spPr>
          <a:xfrm>
            <a:off x="0" y="980728"/>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87358466"/>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Základní textové pole">
    <p:spTree>
      <p:nvGrpSpPr>
        <p:cNvPr id="1" name=""/>
        <p:cNvGrpSpPr/>
        <p:nvPr/>
      </p:nvGrpSpPr>
      <p:grpSpPr>
        <a:xfrm>
          <a:off x="0" y="0"/>
          <a:ext cx="0" cy="0"/>
          <a:chOff x="0" y="0"/>
          <a:chExt cx="0" cy="0"/>
        </a:xfrm>
      </p:grpSpPr>
      <p:sp>
        <p:nvSpPr>
          <p:cNvPr id="8" name="Zástupný symbol pro obsah 3"/>
          <p:cNvSpPr>
            <a:spLocks noGrp="1"/>
          </p:cNvSpPr>
          <p:nvPr>
            <p:ph sz="half" idx="2"/>
          </p:nvPr>
        </p:nvSpPr>
        <p:spPr>
          <a:xfrm>
            <a:off x="180000" y="1332000"/>
            <a:ext cx="8784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cxnSp>
        <p:nvCxnSpPr>
          <p:cNvPr id="7" name="Přímá spojnice 2"/>
          <p:cNvCxnSpPr/>
          <p:nvPr userDrawn="1"/>
        </p:nvCxnSpPr>
        <p:spPr>
          <a:xfrm>
            <a:off x="-9128" y="6813376"/>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1"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13" name="Rectangle 9"/>
          <p:cNvSpPr txBox="1">
            <a:spLocks noChangeArrowheads="1"/>
          </p:cNvSpPr>
          <p:nvPr userDrawn="1"/>
        </p:nvSpPr>
        <p:spPr>
          <a:xfrm>
            <a:off x="8162511" y="6776924"/>
            <a:ext cx="966788"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FFFFFF"/>
                </a:solidFill>
              </a:rPr>
              <a:pPr>
                <a:defRPr/>
              </a:pPr>
              <a:t>‹#›</a:t>
            </a:fld>
            <a:endParaRPr lang="cs-CZ" sz="700" dirty="0">
              <a:solidFill>
                <a:srgbClr val="FFFFFF"/>
              </a:solidFill>
            </a:endParaRPr>
          </a:p>
        </p:txBody>
      </p:sp>
      <p:sp>
        <p:nvSpPr>
          <p:cNvPr id="14"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992900689"/>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LIDE 6">
    <p:spTree>
      <p:nvGrpSpPr>
        <p:cNvPr id="1" name=""/>
        <p:cNvGrpSpPr/>
        <p:nvPr/>
      </p:nvGrpSpPr>
      <p:grpSpPr>
        <a:xfrm>
          <a:off x="0" y="0"/>
          <a:ext cx="0" cy="0"/>
          <a:chOff x="0" y="0"/>
          <a:chExt cx="0" cy="0"/>
        </a:xfrm>
      </p:grpSpPr>
      <p:cxnSp>
        <p:nvCxnSpPr>
          <p:cNvPr id="6" name="Přímá spojnice 2"/>
          <p:cNvCxnSpPr/>
          <p:nvPr userDrawn="1"/>
        </p:nvCxnSpPr>
        <p:spPr>
          <a:xfrm>
            <a:off x="-9128" y="6813376"/>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9"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7" name="Rectangle 9"/>
          <p:cNvSpPr txBox="1">
            <a:spLocks noChangeArrowheads="1"/>
          </p:cNvSpPr>
          <p:nvPr userDrawn="1"/>
        </p:nvSpPr>
        <p:spPr>
          <a:xfrm>
            <a:off x="8820471" y="6775236"/>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FFFFFF"/>
                </a:solidFill>
              </a:rPr>
              <a:pPr>
                <a:defRPr/>
              </a:pPr>
              <a:t>‹#›</a:t>
            </a:fld>
            <a:endParaRPr lang="cs-CZ" sz="700" dirty="0">
              <a:solidFill>
                <a:srgbClr val="FFFFFF"/>
              </a:solidFill>
            </a:endParaRPr>
          </a:p>
        </p:txBody>
      </p:sp>
      <p:sp>
        <p:nvSpPr>
          <p:cNvPr id="8"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1504786521"/>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LIDE 6">
    <p:spTree>
      <p:nvGrpSpPr>
        <p:cNvPr id="1" name=""/>
        <p:cNvGrpSpPr/>
        <p:nvPr/>
      </p:nvGrpSpPr>
      <p:grpSpPr>
        <a:xfrm>
          <a:off x="0" y="0"/>
          <a:ext cx="0" cy="0"/>
          <a:chOff x="0" y="0"/>
          <a:chExt cx="0" cy="0"/>
        </a:xfrm>
      </p:grpSpPr>
      <p:cxnSp>
        <p:nvCxnSpPr>
          <p:cNvPr id="6" name="Přímá spojnice 2"/>
          <p:cNvCxnSpPr/>
          <p:nvPr userDrawn="1"/>
        </p:nvCxnSpPr>
        <p:spPr>
          <a:xfrm>
            <a:off x="-9128" y="6813376"/>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0"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7" name="Rectangle 9"/>
          <p:cNvSpPr txBox="1">
            <a:spLocks noChangeArrowheads="1"/>
          </p:cNvSpPr>
          <p:nvPr userDrawn="1"/>
        </p:nvSpPr>
        <p:spPr>
          <a:xfrm>
            <a:off x="8820471" y="6766769"/>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FFFFFF"/>
                </a:solidFill>
              </a:rPr>
              <a:pPr>
                <a:defRPr/>
              </a:pPr>
              <a:t>‹#›</a:t>
            </a:fld>
            <a:endParaRPr lang="cs-CZ" sz="700" dirty="0">
              <a:solidFill>
                <a:srgbClr val="FFFFFF"/>
              </a:solidFill>
            </a:endParaRPr>
          </a:p>
        </p:txBody>
      </p:sp>
      <p:sp>
        <p:nvSpPr>
          <p:cNvPr id="8"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115120211"/>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SLIDE 6">
    <p:spTree>
      <p:nvGrpSpPr>
        <p:cNvPr id="1" name=""/>
        <p:cNvGrpSpPr/>
        <p:nvPr/>
      </p:nvGrpSpPr>
      <p:grpSpPr>
        <a:xfrm>
          <a:off x="0" y="0"/>
          <a:ext cx="0" cy="0"/>
          <a:chOff x="0" y="0"/>
          <a:chExt cx="0" cy="0"/>
        </a:xfrm>
      </p:grpSpPr>
      <p:cxnSp>
        <p:nvCxnSpPr>
          <p:cNvPr id="6" name="Přímá spojnice 2"/>
          <p:cNvCxnSpPr/>
          <p:nvPr userDrawn="1"/>
        </p:nvCxnSpPr>
        <p:spPr>
          <a:xfrm>
            <a:off x="-9128" y="6813376"/>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0"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7" name="Rectangle 9"/>
          <p:cNvSpPr txBox="1">
            <a:spLocks noChangeArrowheads="1"/>
          </p:cNvSpPr>
          <p:nvPr userDrawn="1"/>
        </p:nvSpPr>
        <p:spPr>
          <a:xfrm>
            <a:off x="8820471" y="6766769"/>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FFFFFF"/>
                </a:solidFill>
              </a:rPr>
              <a:pPr>
                <a:defRPr/>
              </a:pPr>
              <a:t>‹#›</a:t>
            </a:fld>
            <a:endParaRPr lang="cs-CZ" sz="700" dirty="0">
              <a:solidFill>
                <a:srgbClr val="FFFFFF"/>
              </a:solidFill>
            </a:endParaRPr>
          </a:p>
        </p:txBody>
      </p:sp>
      <p:sp>
        <p:nvSpPr>
          <p:cNvPr id="8"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
        <p:nvSpPr>
          <p:cNvPr id="9" name="Zástupný symbol pro obsah 3"/>
          <p:cNvSpPr>
            <a:spLocks noGrp="1"/>
          </p:cNvSpPr>
          <p:nvPr>
            <p:ph sz="half" idx="2"/>
          </p:nvPr>
        </p:nvSpPr>
        <p:spPr>
          <a:xfrm>
            <a:off x="180000" y="1332000"/>
            <a:ext cx="432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11" name="Zástupný symbol pro obsah 3"/>
          <p:cNvSpPr>
            <a:spLocks noGrp="1"/>
          </p:cNvSpPr>
          <p:nvPr>
            <p:ph sz="half" idx="11"/>
          </p:nvPr>
        </p:nvSpPr>
        <p:spPr>
          <a:xfrm>
            <a:off x="4644000" y="1332000"/>
            <a:ext cx="432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Tree>
    <p:extLst>
      <p:ext uri="{BB962C8B-B14F-4D97-AF65-F5344CB8AC3E}">
        <p14:creationId xmlns:p14="http://schemas.microsoft.com/office/powerpoint/2010/main" val="1358657479"/>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Základní textové pole">
    <p:spTree>
      <p:nvGrpSpPr>
        <p:cNvPr id="1" name=""/>
        <p:cNvGrpSpPr/>
        <p:nvPr/>
      </p:nvGrpSpPr>
      <p:grpSpPr>
        <a:xfrm>
          <a:off x="0" y="0"/>
          <a:ext cx="0" cy="0"/>
          <a:chOff x="0" y="0"/>
          <a:chExt cx="0" cy="0"/>
        </a:xfrm>
      </p:grpSpPr>
      <p:sp>
        <p:nvSpPr>
          <p:cNvPr id="8" name="Zástupný symbol pro obsah 3"/>
          <p:cNvSpPr>
            <a:spLocks noGrp="1"/>
          </p:cNvSpPr>
          <p:nvPr>
            <p:ph sz="half" idx="2"/>
          </p:nvPr>
        </p:nvSpPr>
        <p:spPr>
          <a:xfrm>
            <a:off x="180000" y="1484784"/>
            <a:ext cx="4320000" cy="4868832"/>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20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20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20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20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20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cxnSp>
        <p:nvCxnSpPr>
          <p:cNvPr id="11"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9"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7"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FFFFFF"/>
                </a:solidFill>
              </a:rPr>
              <a:pPr>
                <a:defRPr/>
              </a:pPr>
              <a:t>‹#›</a:t>
            </a:fld>
            <a:endParaRPr lang="cs-CZ" sz="700" dirty="0">
              <a:solidFill>
                <a:srgbClr val="FFFFFF"/>
              </a:solidFill>
            </a:endParaRPr>
          </a:p>
        </p:txBody>
      </p:sp>
      <p:sp>
        <p:nvSpPr>
          <p:cNvPr id="10"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73542756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Nadpis 1"/>
          <p:cNvSpPr>
            <a:spLocks noGrp="1"/>
          </p:cNvSpPr>
          <p:nvPr>
            <p:ph type="title"/>
          </p:nvPr>
        </p:nvSpPr>
        <p:spPr>
          <a:xfrm>
            <a:off x="396376" y="5229200"/>
            <a:ext cx="8280080" cy="1224136"/>
          </a:xfrm>
          <a:prstGeom prst="rect">
            <a:avLst/>
          </a:prstGeom>
          <a:noFill/>
        </p:spPr>
        <p:txBody>
          <a:bodyPr lIns="36000" tIns="36000" rIns="36000" bIns="36000" anchor="t" anchorCtr="0"/>
          <a:lstStyle>
            <a:lvl1pPr algn="r">
              <a:defRPr lang="cs-CZ" sz="4000" b="1" kern="1200" cap="all" baseline="0" noProof="0" dirty="0">
                <a:solidFill>
                  <a:schemeClr val="accent1"/>
                </a:solidFill>
                <a:latin typeface="+mj-lt"/>
                <a:ea typeface="+mn-ea"/>
                <a:cs typeface="Arial" pitchFamily="34" charset="0"/>
              </a:defRPr>
            </a:lvl1pPr>
          </a:lstStyle>
          <a:p>
            <a:r>
              <a:rPr lang="cs-CZ" noProof="0"/>
              <a:t>Klepnutím lze upravit styl předlohy nadpisů.</a:t>
            </a:r>
            <a:endParaRPr lang="cs-CZ" noProof="0"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Základní textové pole">
    <p:spTree>
      <p:nvGrpSpPr>
        <p:cNvPr id="1" name=""/>
        <p:cNvGrpSpPr/>
        <p:nvPr/>
      </p:nvGrpSpPr>
      <p:grpSpPr>
        <a:xfrm>
          <a:off x="0" y="0"/>
          <a:ext cx="0" cy="0"/>
          <a:chOff x="0" y="0"/>
          <a:chExt cx="0" cy="0"/>
        </a:xfrm>
      </p:grpSpPr>
      <p:sp>
        <p:nvSpPr>
          <p:cNvPr id="29" name="Zástupný symbol pro obsah 3"/>
          <p:cNvSpPr>
            <a:spLocks noGrp="1"/>
          </p:cNvSpPr>
          <p:nvPr>
            <p:ph sz="half" idx="2" hasCustomPrompt="1"/>
          </p:nvPr>
        </p:nvSpPr>
        <p:spPr>
          <a:xfrm>
            <a:off x="180000" y="1697881"/>
            <a:ext cx="2519792" cy="2385032"/>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0" name="Rectangle 29"/>
          <p:cNvSpPr/>
          <p:nvPr userDrawn="1"/>
        </p:nvSpPr>
        <p:spPr>
          <a:xfrm>
            <a:off x="3891019" y="2037616"/>
            <a:ext cx="184731" cy="319446"/>
          </a:xfrm>
          <a:prstGeom prst="rect">
            <a:avLst/>
          </a:prstGeom>
        </p:spPr>
        <p:txBody>
          <a:bodyPr wrap="none">
            <a:spAutoFit/>
          </a:bodyPr>
          <a:lstStyle/>
          <a:p>
            <a:pPr>
              <a:lnSpc>
                <a:spcPct val="80000"/>
              </a:lnSpc>
            </a:pPr>
            <a:endParaRPr lang="cs-CZ" dirty="0">
              <a:solidFill>
                <a:srgbClr val="595959"/>
              </a:solidFill>
              <a:latin typeface="Calibri" panose="020F0502020204030204" pitchFamily="34" charset="0"/>
              <a:cs typeface="Lato Light"/>
            </a:endParaRPr>
          </a:p>
        </p:txBody>
      </p:sp>
      <p:cxnSp>
        <p:nvCxnSpPr>
          <p:cNvPr id="31" name="Straight Connector 30"/>
          <p:cNvCxnSpPr/>
          <p:nvPr userDrawn="1"/>
        </p:nvCxnSpPr>
        <p:spPr>
          <a:xfrm>
            <a:off x="3275856" y="4086981"/>
            <a:ext cx="540000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13" y="1814291"/>
            <a:ext cx="0" cy="4572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Zástupný symbol pro obsah 3"/>
          <p:cNvSpPr>
            <a:spLocks noGrp="1"/>
          </p:cNvSpPr>
          <p:nvPr>
            <p:ph sz="half" idx="10" hasCustomPrompt="1"/>
          </p:nvPr>
        </p:nvSpPr>
        <p:spPr>
          <a:xfrm>
            <a:off x="4007619" y="1972442"/>
            <a:ext cx="1592560"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5" name="Zástupný symbol pro obsah 3"/>
          <p:cNvSpPr>
            <a:spLocks noGrp="1"/>
          </p:cNvSpPr>
          <p:nvPr>
            <p:ph sz="half" idx="11" hasCustomPrompt="1"/>
          </p:nvPr>
        </p:nvSpPr>
        <p:spPr>
          <a:xfrm>
            <a:off x="4210697" y="4318151"/>
            <a:ext cx="1592560"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6" name="Zástupný symbol pro obsah 3"/>
          <p:cNvSpPr>
            <a:spLocks noGrp="1"/>
          </p:cNvSpPr>
          <p:nvPr>
            <p:ph sz="half" idx="12" hasCustomPrompt="1"/>
          </p:nvPr>
        </p:nvSpPr>
        <p:spPr>
          <a:xfrm>
            <a:off x="6764463" y="1937721"/>
            <a:ext cx="1592560"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7" name="Zástupný symbol pro obsah 3"/>
          <p:cNvSpPr>
            <a:spLocks noGrp="1"/>
          </p:cNvSpPr>
          <p:nvPr>
            <p:ph sz="half" idx="13" hasCustomPrompt="1"/>
          </p:nvPr>
        </p:nvSpPr>
        <p:spPr>
          <a:xfrm>
            <a:off x="6774775" y="4318151"/>
            <a:ext cx="1592560"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8" name="Zástupný symbol pro obsah 3"/>
          <p:cNvSpPr>
            <a:spLocks noGrp="1"/>
          </p:cNvSpPr>
          <p:nvPr>
            <p:ph sz="half" idx="14" hasCustomPrompt="1"/>
          </p:nvPr>
        </p:nvSpPr>
        <p:spPr>
          <a:xfrm>
            <a:off x="3367445" y="2543066"/>
            <a:ext cx="2232734"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9" name="Zástupný symbol pro obsah 3"/>
          <p:cNvSpPr>
            <a:spLocks noGrp="1"/>
          </p:cNvSpPr>
          <p:nvPr>
            <p:ph sz="half" idx="15" hasCustomPrompt="1"/>
          </p:nvPr>
        </p:nvSpPr>
        <p:spPr>
          <a:xfrm>
            <a:off x="6079127" y="2559116"/>
            <a:ext cx="2232734"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0" name="Zástupný symbol pro obsah 3"/>
          <p:cNvSpPr>
            <a:spLocks noGrp="1"/>
          </p:cNvSpPr>
          <p:nvPr>
            <p:ph sz="half" idx="16" hasCustomPrompt="1"/>
          </p:nvPr>
        </p:nvSpPr>
        <p:spPr>
          <a:xfrm>
            <a:off x="3362757" y="4873333"/>
            <a:ext cx="2232734"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1" name="Zástupný symbol pro obsah 3"/>
          <p:cNvSpPr>
            <a:spLocks noGrp="1"/>
          </p:cNvSpPr>
          <p:nvPr>
            <p:ph sz="half" idx="17" hasCustomPrompt="1"/>
          </p:nvPr>
        </p:nvSpPr>
        <p:spPr>
          <a:xfrm>
            <a:off x="6136246" y="4910942"/>
            <a:ext cx="2232734" cy="4404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2" name="Zástupný symbol pro obsah 3"/>
          <p:cNvSpPr>
            <a:spLocks noGrp="1"/>
          </p:cNvSpPr>
          <p:nvPr>
            <p:ph sz="half" idx="18" hasCustomPrompt="1"/>
          </p:nvPr>
        </p:nvSpPr>
        <p:spPr>
          <a:xfrm>
            <a:off x="3362757" y="3052715"/>
            <a:ext cx="2232734" cy="919516"/>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3" name="Zástupný symbol pro obsah 3"/>
          <p:cNvSpPr>
            <a:spLocks noGrp="1"/>
          </p:cNvSpPr>
          <p:nvPr>
            <p:ph sz="half" idx="19" hasCustomPrompt="1"/>
          </p:nvPr>
        </p:nvSpPr>
        <p:spPr>
          <a:xfrm>
            <a:off x="6136246" y="5461812"/>
            <a:ext cx="2232734" cy="919516"/>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4" name="Zástupný symbol pro obsah 3"/>
          <p:cNvSpPr>
            <a:spLocks noGrp="1"/>
          </p:cNvSpPr>
          <p:nvPr>
            <p:ph sz="half" idx="20" hasCustomPrompt="1"/>
          </p:nvPr>
        </p:nvSpPr>
        <p:spPr>
          <a:xfrm>
            <a:off x="3362757" y="5461812"/>
            <a:ext cx="2232734" cy="919516"/>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45" name="Zástupný symbol pro obsah 3"/>
          <p:cNvSpPr>
            <a:spLocks noGrp="1"/>
          </p:cNvSpPr>
          <p:nvPr>
            <p:ph sz="half" idx="21" hasCustomPrompt="1"/>
          </p:nvPr>
        </p:nvSpPr>
        <p:spPr>
          <a:xfrm>
            <a:off x="6089334" y="3065568"/>
            <a:ext cx="2232734" cy="919516"/>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cxnSp>
        <p:nvCxnSpPr>
          <p:cNvPr id="20" name="Přímá spojnice 2"/>
          <p:cNvCxnSpPr/>
          <p:nvPr userDrawn="1"/>
        </p:nvCxnSpPr>
        <p:spPr>
          <a:xfrm>
            <a:off x="-36512" y="6801161"/>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sp>
        <p:nvSpPr>
          <p:cNvPr id="23" name="Slide Number Placeholder 9"/>
          <p:cNvSpPr txBox="1">
            <a:spLocks noChangeArrowheads="1"/>
          </p:cNvSpPr>
          <p:nvPr userDrawn="1"/>
        </p:nvSpPr>
        <p:spPr>
          <a:xfrm>
            <a:off x="8113316" y="6622547"/>
            <a:ext cx="966788" cy="153988"/>
          </a:xfrm>
          <a:prstGeom prst="rect">
            <a:avLst/>
          </a:prstGeom>
        </p:spPr>
        <p:txBody>
          <a:bodyPr lIns="0" tIns="0" rIns="0" bIns="0"/>
          <a:lstStyle>
            <a:defPPr>
              <a:defRPr lang="cs-CZ"/>
            </a:defPPr>
            <a:lvl1pPr algn="r" rtl="0" fontAlgn="auto">
              <a:spcBef>
                <a:spcPts val="0"/>
              </a:spcBef>
              <a:spcAft>
                <a:spcPts val="0"/>
              </a:spcAft>
              <a:defRPr sz="1000" b="0" kern="1200">
                <a:solidFill>
                  <a:schemeClr val="bg2"/>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mtClean="0">
                <a:solidFill>
                  <a:srgbClr val="EAEAEA"/>
                </a:solidFill>
              </a:rPr>
              <a:pPr>
                <a:defRPr/>
              </a:pPr>
              <a:t>‹#›</a:t>
            </a:fld>
            <a:endParaRPr lang="cs-CZ" dirty="0">
              <a:solidFill>
                <a:srgbClr val="EAEAEA"/>
              </a:solidFill>
            </a:endParaRPr>
          </a:p>
        </p:txBody>
      </p:sp>
      <p:cxnSp>
        <p:nvCxnSpPr>
          <p:cNvPr id="24"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26"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FFFFFF"/>
                </a:solidFill>
              </a:rPr>
              <a:pPr>
                <a:defRPr/>
              </a:pPr>
              <a:t>‹#›</a:t>
            </a:fld>
            <a:endParaRPr lang="cs-CZ" sz="700" dirty="0">
              <a:solidFill>
                <a:srgbClr val="FFFFFF"/>
              </a:solidFill>
            </a:endParaRPr>
          </a:p>
        </p:txBody>
      </p:sp>
      <p:sp>
        <p:nvSpPr>
          <p:cNvPr id="25"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1336778435"/>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9_Základní textové pole">
    <p:spTree>
      <p:nvGrpSpPr>
        <p:cNvPr id="1" name=""/>
        <p:cNvGrpSpPr/>
        <p:nvPr/>
      </p:nvGrpSpPr>
      <p:grpSpPr>
        <a:xfrm>
          <a:off x="0" y="0"/>
          <a:ext cx="0" cy="0"/>
          <a:chOff x="0" y="0"/>
          <a:chExt cx="0" cy="0"/>
        </a:xfrm>
      </p:grpSpPr>
      <p:sp>
        <p:nvSpPr>
          <p:cNvPr id="25" name="Zástupný symbol pro obsah 3"/>
          <p:cNvSpPr>
            <a:spLocks noGrp="1"/>
          </p:cNvSpPr>
          <p:nvPr>
            <p:ph sz="half" idx="2" hasCustomPrompt="1"/>
          </p:nvPr>
        </p:nvSpPr>
        <p:spPr>
          <a:xfrm>
            <a:off x="153949" y="1672481"/>
            <a:ext cx="2519792" cy="2385032"/>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2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0" name="Zástupný symbol pro obsah 3"/>
          <p:cNvSpPr>
            <a:spLocks noGrp="1"/>
          </p:cNvSpPr>
          <p:nvPr>
            <p:ph sz="half" idx="10" hasCustomPrompt="1"/>
          </p:nvPr>
        </p:nvSpPr>
        <p:spPr>
          <a:xfrm>
            <a:off x="3635896" y="1692678"/>
            <a:ext cx="5112568" cy="440178"/>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800" b="1" cap="all" baseline="0">
                <a:solidFill>
                  <a:schemeClr val="accent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1" name="Zástupný symbol pro obsah 3"/>
          <p:cNvSpPr>
            <a:spLocks noGrp="1"/>
          </p:cNvSpPr>
          <p:nvPr>
            <p:ph sz="half" idx="11" hasCustomPrompt="1"/>
          </p:nvPr>
        </p:nvSpPr>
        <p:spPr>
          <a:xfrm>
            <a:off x="3635896" y="2136787"/>
            <a:ext cx="5112568" cy="728210"/>
          </a:xfrm>
          <a:prstGeom prst="rect">
            <a:avLst/>
          </a:prstGeom>
        </p:spPr>
        <p:txBody>
          <a:bodyPr lIns="36000" tIns="36000" rIns="36000" bIns="36000"/>
          <a:lstStyle>
            <a:lvl1pPr marL="0" indent="0">
              <a:spcBef>
                <a:spcPts val="600"/>
              </a:spcBef>
              <a:buClr>
                <a:schemeClr val="accent1"/>
              </a:buClr>
              <a:buSzPct val="100000"/>
              <a:buFont typeface="Wingdings" pitchFamily="2" charset="2"/>
              <a:buNone/>
              <a:defRPr sz="1400" b="0" cap="all"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sp>
        <p:nvSpPr>
          <p:cNvPr id="32" name="Zástupný symbol pro obsah 3"/>
          <p:cNvSpPr>
            <a:spLocks noGrp="1"/>
          </p:cNvSpPr>
          <p:nvPr>
            <p:ph sz="half" idx="12" hasCustomPrompt="1"/>
          </p:nvPr>
        </p:nvSpPr>
        <p:spPr>
          <a:xfrm>
            <a:off x="3635896" y="2864997"/>
            <a:ext cx="5112568" cy="728210"/>
          </a:xfrm>
          <a:prstGeom prst="rect">
            <a:avLst/>
          </a:prstGeom>
        </p:spPr>
        <p:txBody>
          <a:bodyPr lIns="36000" tIns="36000" rIns="36000" bIns="36000"/>
          <a:lstStyle>
            <a:lvl1pPr marL="171450" indent="-171450">
              <a:spcBef>
                <a:spcPts val="600"/>
              </a:spcBef>
              <a:buClr>
                <a:schemeClr val="accent1"/>
              </a:buClr>
              <a:buSzPct val="100000"/>
              <a:buFont typeface="Arial" panose="020B0604020202020204" pitchFamily="34" charset="0"/>
              <a:buChar char="•"/>
              <a:defRPr sz="1200" b="0" cap="none" baseline="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800" cap="all" baseline="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p:txBody>
      </p:sp>
      <p:cxnSp>
        <p:nvCxnSpPr>
          <p:cNvPr id="8"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10"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FFFFFF"/>
                </a:solidFill>
              </a:rPr>
              <a:pPr>
                <a:defRPr/>
              </a:pPr>
              <a:t>‹#›</a:t>
            </a:fld>
            <a:endParaRPr lang="cs-CZ" sz="700" dirty="0">
              <a:solidFill>
                <a:srgbClr val="FFFFFF"/>
              </a:solidFill>
            </a:endParaRPr>
          </a:p>
        </p:txBody>
      </p:sp>
      <p:sp>
        <p:nvSpPr>
          <p:cNvPr id="11"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2824482541"/>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Základní textové pole">
    <p:spTree>
      <p:nvGrpSpPr>
        <p:cNvPr id="1" name=""/>
        <p:cNvGrpSpPr/>
        <p:nvPr/>
      </p:nvGrpSpPr>
      <p:grpSpPr>
        <a:xfrm>
          <a:off x="0" y="0"/>
          <a:ext cx="0" cy="0"/>
          <a:chOff x="0" y="0"/>
          <a:chExt cx="0" cy="0"/>
        </a:xfrm>
      </p:grpSpPr>
      <p:sp>
        <p:nvSpPr>
          <p:cNvPr id="10" name="Zástupný symbol pro obsah 3"/>
          <p:cNvSpPr>
            <a:spLocks noGrp="1"/>
          </p:cNvSpPr>
          <p:nvPr>
            <p:ph sz="half" idx="2"/>
          </p:nvPr>
        </p:nvSpPr>
        <p:spPr>
          <a:xfrm>
            <a:off x="180000" y="1458688"/>
            <a:ext cx="8784000" cy="1313312"/>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11" name="Zástupný symbol pro obsah 3"/>
          <p:cNvSpPr>
            <a:spLocks noGrp="1"/>
          </p:cNvSpPr>
          <p:nvPr>
            <p:ph sz="half" idx="11"/>
          </p:nvPr>
        </p:nvSpPr>
        <p:spPr>
          <a:xfrm>
            <a:off x="180000" y="2952000"/>
            <a:ext cx="8784000" cy="342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6"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8"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FFFFFF"/>
                </a:solidFill>
              </a:rPr>
              <a:pPr>
                <a:defRPr/>
              </a:pPr>
              <a:t>‹#›</a:t>
            </a:fld>
            <a:endParaRPr lang="cs-CZ" sz="700" dirty="0">
              <a:solidFill>
                <a:srgbClr val="FFFFFF"/>
              </a:solidFill>
            </a:endParaRPr>
          </a:p>
        </p:txBody>
      </p:sp>
      <p:sp>
        <p:nvSpPr>
          <p:cNvPr id="9"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1694385161"/>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SLIDE 6">
    <p:spTree>
      <p:nvGrpSpPr>
        <p:cNvPr id="1" name=""/>
        <p:cNvGrpSpPr/>
        <p:nvPr/>
      </p:nvGrpSpPr>
      <p:grpSpPr>
        <a:xfrm>
          <a:off x="0" y="0"/>
          <a:ext cx="0" cy="0"/>
          <a:chOff x="0" y="0"/>
          <a:chExt cx="0" cy="0"/>
        </a:xfrm>
      </p:grpSpPr>
      <p:sp>
        <p:nvSpPr>
          <p:cNvPr id="49" name="Zástupný symbol pro obsah 3"/>
          <p:cNvSpPr>
            <a:spLocks noGrp="1"/>
          </p:cNvSpPr>
          <p:nvPr>
            <p:ph sz="half" idx="12"/>
          </p:nvPr>
        </p:nvSpPr>
        <p:spPr>
          <a:xfrm>
            <a:off x="180000" y="13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0" name="Zástupný symbol pro obsah 3"/>
          <p:cNvSpPr>
            <a:spLocks noGrp="1"/>
          </p:cNvSpPr>
          <p:nvPr>
            <p:ph sz="half" idx="13"/>
          </p:nvPr>
        </p:nvSpPr>
        <p:spPr>
          <a:xfrm>
            <a:off x="4644000" y="13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1" name="Zástupný symbol pro obsah 3"/>
          <p:cNvSpPr>
            <a:spLocks noGrp="1"/>
          </p:cNvSpPr>
          <p:nvPr>
            <p:ph sz="half" idx="14"/>
          </p:nvPr>
        </p:nvSpPr>
        <p:spPr>
          <a:xfrm>
            <a:off x="180000" y="40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2" name="Zástupný symbol pro obsah 3"/>
          <p:cNvSpPr>
            <a:spLocks noGrp="1"/>
          </p:cNvSpPr>
          <p:nvPr>
            <p:ph sz="half" idx="11"/>
          </p:nvPr>
        </p:nvSpPr>
        <p:spPr>
          <a:xfrm>
            <a:off x="4644000" y="4032000"/>
            <a:ext cx="4320000" cy="23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8"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2"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10"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FFFFFF"/>
                </a:solidFill>
              </a:rPr>
              <a:pPr>
                <a:defRPr/>
              </a:pPr>
              <a:t>‹#›</a:t>
            </a:fld>
            <a:endParaRPr lang="cs-CZ" sz="700" dirty="0">
              <a:solidFill>
                <a:srgbClr val="FFFFFF"/>
              </a:solidFill>
            </a:endParaRPr>
          </a:p>
        </p:txBody>
      </p:sp>
      <p:sp>
        <p:nvSpPr>
          <p:cNvPr id="11"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2800724124"/>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Základní textové pole">
    <p:spTree>
      <p:nvGrpSpPr>
        <p:cNvPr id="1" name=""/>
        <p:cNvGrpSpPr/>
        <p:nvPr/>
      </p:nvGrpSpPr>
      <p:grpSpPr>
        <a:xfrm>
          <a:off x="0" y="0"/>
          <a:ext cx="0" cy="0"/>
          <a:chOff x="0" y="0"/>
          <a:chExt cx="0" cy="0"/>
        </a:xfrm>
      </p:grpSpPr>
      <p:grpSp>
        <p:nvGrpSpPr>
          <p:cNvPr id="2" name="Group 19"/>
          <p:cNvGrpSpPr/>
          <p:nvPr userDrawn="1"/>
        </p:nvGrpSpPr>
        <p:grpSpPr>
          <a:xfrm>
            <a:off x="0" y="1077363"/>
            <a:ext cx="9162000" cy="324000"/>
            <a:chOff x="179511" y="908720"/>
            <a:chExt cx="8784785" cy="324000"/>
          </a:xfrm>
        </p:grpSpPr>
        <p:sp>
          <p:nvSpPr>
            <p:cNvPr id="21" name="Rechteck 7">
              <a:hlinkClick r:id="" action="ppaction://noaction"/>
            </p:cNvPr>
            <p:cNvSpPr/>
            <p:nvPr/>
          </p:nvSpPr>
          <p:spPr>
            <a:xfrm>
              <a:off x="1943707"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cs-CZ" sz="1400" b="1" noProof="1">
                  <a:solidFill>
                    <a:srgbClr val="FFFFFF"/>
                  </a:solidFill>
                </a:rPr>
                <a:t>NÁVRH</a:t>
              </a:r>
              <a:endParaRPr lang="de-DE" sz="1400" b="1" noProof="1">
                <a:solidFill>
                  <a:srgbClr val="FFFFFF"/>
                </a:solidFill>
              </a:endParaRPr>
            </a:p>
          </p:txBody>
        </p:sp>
        <p:sp>
          <p:nvSpPr>
            <p:cNvPr id="22" name="Rechteck 8"/>
            <p:cNvSpPr/>
            <p:nvPr/>
          </p:nvSpPr>
          <p:spPr>
            <a:xfrm>
              <a:off x="179511"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cs-CZ" sz="1400" b="1" noProof="1">
                  <a:solidFill>
                    <a:srgbClr val="FFFFFF"/>
                  </a:solidFill>
                </a:rPr>
                <a:t>ZADÁNÍ</a:t>
              </a:r>
              <a:endParaRPr lang="de-DE" sz="1400" b="1" noProof="1">
                <a:solidFill>
                  <a:srgbClr val="FFFFFF"/>
                </a:solidFill>
              </a:endParaRPr>
            </a:p>
          </p:txBody>
        </p:sp>
        <p:sp>
          <p:nvSpPr>
            <p:cNvPr id="23" name="Rechteck 9">
              <a:hlinkClick r:id="" action="ppaction://noaction"/>
            </p:cNvPr>
            <p:cNvSpPr/>
            <p:nvPr/>
          </p:nvSpPr>
          <p:spPr>
            <a:xfrm>
              <a:off x="3707903"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de-DE" sz="1400" b="1" noProof="1">
                  <a:solidFill>
                    <a:srgbClr val="FFFFFF"/>
                  </a:solidFill>
                </a:rPr>
                <a:t>PŘÍPRAVA</a:t>
              </a:r>
            </a:p>
          </p:txBody>
        </p:sp>
        <p:sp>
          <p:nvSpPr>
            <p:cNvPr id="38" name="Rechteck 10">
              <a:hlinkClick r:id="" action="ppaction://noaction"/>
            </p:cNvPr>
            <p:cNvSpPr/>
            <p:nvPr/>
          </p:nvSpPr>
          <p:spPr>
            <a:xfrm>
              <a:off x="5472099"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cs-CZ" sz="1400" b="1" noProof="1">
                  <a:solidFill>
                    <a:srgbClr val="FFFFFF"/>
                  </a:solidFill>
                </a:rPr>
                <a:t>SBĚR DAT</a:t>
              </a:r>
              <a:endParaRPr lang="de-DE" sz="1400" b="1" noProof="1">
                <a:solidFill>
                  <a:srgbClr val="FFFFFF"/>
                </a:solidFill>
              </a:endParaRPr>
            </a:p>
          </p:txBody>
        </p:sp>
        <p:sp>
          <p:nvSpPr>
            <p:cNvPr id="39" name="Rechteck 11"/>
            <p:cNvSpPr/>
            <p:nvPr/>
          </p:nvSpPr>
          <p:spPr>
            <a:xfrm>
              <a:off x="7236296" y="908720"/>
              <a:ext cx="1728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cs-CZ" sz="1400" b="1" noProof="1">
                  <a:solidFill>
                    <a:srgbClr val="FFFFFF"/>
                  </a:solidFill>
                </a:rPr>
                <a:t>VYHODNOCENÍ</a:t>
              </a:r>
              <a:endParaRPr lang="de-DE" sz="1400" b="1" noProof="1">
                <a:solidFill>
                  <a:srgbClr val="FFFFFF"/>
                </a:solidFill>
              </a:endParaRPr>
            </a:p>
          </p:txBody>
        </p:sp>
        <p:cxnSp>
          <p:nvCxnSpPr>
            <p:cNvPr id="40" name="Přímá spojnice 2"/>
            <p:cNvCxnSpPr/>
            <p:nvPr/>
          </p:nvCxnSpPr>
          <p:spPr>
            <a:xfrm>
              <a:off x="179512" y="908720"/>
              <a:ext cx="8784000" cy="0"/>
            </a:xfrm>
            <a:prstGeom prst="line">
              <a:avLst/>
            </a:prstGeom>
            <a:ln w="28575">
              <a:gradFill flip="none" rotWithShape="1">
                <a:gsLst>
                  <a:gs pos="0">
                    <a:srgbClr val="00B0F0"/>
                  </a:gs>
                  <a:gs pos="37000">
                    <a:schemeClr val="accent1"/>
                  </a:gs>
                  <a:gs pos="66000">
                    <a:srgbClr val="FFC000"/>
                  </a:gs>
                  <a:gs pos="100000">
                    <a:srgbClr val="FF0000"/>
                  </a:gs>
                </a:gsLst>
                <a:path path="shape">
                  <a:fillToRect l="50000" t="50000" r="50000" b="50000"/>
                </a:path>
                <a:tileRect/>
              </a:gradFill>
            </a:ln>
          </p:spPr>
          <p:style>
            <a:lnRef idx="1">
              <a:schemeClr val="accent6"/>
            </a:lnRef>
            <a:fillRef idx="0">
              <a:schemeClr val="accent6"/>
            </a:fillRef>
            <a:effectRef idx="0">
              <a:schemeClr val="accent6"/>
            </a:effectRef>
            <a:fontRef idx="minor">
              <a:schemeClr val="tx1"/>
            </a:fontRef>
          </p:style>
        </p:cxnSp>
        <p:cxnSp>
          <p:nvCxnSpPr>
            <p:cNvPr id="41" name="Přímá spojnice 2"/>
            <p:cNvCxnSpPr/>
            <p:nvPr/>
          </p:nvCxnSpPr>
          <p:spPr>
            <a:xfrm>
              <a:off x="179512" y="908720"/>
              <a:ext cx="8784000"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42" name="Freeform 27"/>
            <p:cNvSpPr>
              <a:spLocks/>
            </p:cNvSpPr>
            <p:nvPr/>
          </p:nvSpPr>
          <p:spPr bwMode="auto">
            <a:xfrm>
              <a:off x="3283585" y="962068"/>
              <a:ext cx="199519" cy="199518"/>
            </a:xfrm>
            <a:custGeom>
              <a:avLst/>
              <a:gdLst>
                <a:gd name="T0" fmla="*/ 0 w 334"/>
                <a:gd name="T1" fmla="*/ 327 h 334"/>
                <a:gd name="T2" fmla="*/ 88 w 334"/>
                <a:gd name="T3" fmla="*/ 224 h 334"/>
                <a:gd name="T4" fmla="*/ 10 w 334"/>
                <a:gd name="T5" fmla="*/ 156 h 334"/>
                <a:gd name="T6" fmla="*/ 93 w 334"/>
                <a:gd name="T7" fmla="*/ 135 h 334"/>
                <a:gd name="T8" fmla="*/ 117 w 334"/>
                <a:gd name="T9" fmla="*/ 131 h 334"/>
                <a:gd name="T10" fmla="*/ 166 w 334"/>
                <a:gd name="T11" fmla="*/ 84 h 334"/>
                <a:gd name="T12" fmla="*/ 188 w 334"/>
                <a:gd name="T13" fmla="*/ 25 h 334"/>
                <a:gd name="T14" fmla="*/ 198 w 334"/>
                <a:gd name="T15" fmla="*/ 3 h 334"/>
                <a:gd name="T16" fmla="*/ 220 w 334"/>
                <a:gd name="T17" fmla="*/ 10 h 334"/>
                <a:gd name="T18" fmla="*/ 325 w 334"/>
                <a:gd name="T19" fmla="*/ 115 h 334"/>
                <a:gd name="T20" fmla="*/ 332 w 334"/>
                <a:gd name="T21" fmla="*/ 134 h 334"/>
                <a:gd name="T22" fmla="*/ 308 w 334"/>
                <a:gd name="T23" fmla="*/ 145 h 334"/>
                <a:gd name="T24" fmla="*/ 251 w 334"/>
                <a:gd name="T25" fmla="*/ 166 h 334"/>
                <a:gd name="T26" fmla="*/ 226 w 334"/>
                <a:gd name="T27" fmla="*/ 192 h 334"/>
                <a:gd name="T28" fmla="*/ 201 w 334"/>
                <a:gd name="T29" fmla="*/ 258 h 334"/>
                <a:gd name="T30" fmla="*/ 178 w 334"/>
                <a:gd name="T31" fmla="*/ 323 h 334"/>
                <a:gd name="T32" fmla="*/ 107 w 334"/>
                <a:gd name="T33" fmla="*/ 247 h 334"/>
                <a:gd name="T34" fmla="*/ 7 w 334"/>
                <a:gd name="T35" fmla="*/ 334 h 334"/>
                <a:gd name="T36" fmla="*/ 0 w 334"/>
                <a:gd name="T37" fmla="*/ 32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4" h="334">
                  <a:moveTo>
                    <a:pt x="0" y="327"/>
                  </a:moveTo>
                  <a:cubicBezTo>
                    <a:pt x="28" y="294"/>
                    <a:pt x="56" y="262"/>
                    <a:pt x="88" y="224"/>
                  </a:cubicBezTo>
                  <a:cubicBezTo>
                    <a:pt x="63" y="203"/>
                    <a:pt x="37" y="180"/>
                    <a:pt x="10" y="156"/>
                  </a:cubicBezTo>
                  <a:cubicBezTo>
                    <a:pt x="37" y="131"/>
                    <a:pt x="63" y="125"/>
                    <a:pt x="93" y="135"/>
                  </a:cubicBezTo>
                  <a:cubicBezTo>
                    <a:pt x="100" y="137"/>
                    <a:pt x="112" y="136"/>
                    <a:pt x="117" y="131"/>
                  </a:cubicBezTo>
                  <a:cubicBezTo>
                    <a:pt x="135" y="116"/>
                    <a:pt x="150" y="99"/>
                    <a:pt x="166" y="84"/>
                  </a:cubicBezTo>
                  <a:cubicBezTo>
                    <a:pt x="183" y="67"/>
                    <a:pt x="202" y="53"/>
                    <a:pt x="188" y="25"/>
                  </a:cubicBezTo>
                  <a:cubicBezTo>
                    <a:pt x="186" y="20"/>
                    <a:pt x="192" y="6"/>
                    <a:pt x="198" y="3"/>
                  </a:cubicBezTo>
                  <a:cubicBezTo>
                    <a:pt x="203" y="0"/>
                    <a:pt x="215" y="5"/>
                    <a:pt x="220" y="10"/>
                  </a:cubicBezTo>
                  <a:cubicBezTo>
                    <a:pt x="255" y="44"/>
                    <a:pt x="290" y="79"/>
                    <a:pt x="325" y="115"/>
                  </a:cubicBezTo>
                  <a:cubicBezTo>
                    <a:pt x="329" y="119"/>
                    <a:pt x="334" y="132"/>
                    <a:pt x="332" y="134"/>
                  </a:cubicBezTo>
                  <a:cubicBezTo>
                    <a:pt x="326" y="140"/>
                    <a:pt x="314" y="147"/>
                    <a:pt x="308" y="145"/>
                  </a:cubicBezTo>
                  <a:cubicBezTo>
                    <a:pt x="281" y="133"/>
                    <a:pt x="267" y="149"/>
                    <a:pt x="251" y="166"/>
                  </a:cubicBezTo>
                  <a:cubicBezTo>
                    <a:pt x="243" y="175"/>
                    <a:pt x="234" y="184"/>
                    <a:pt x="226" y="192"/>
                  </a:cubicBezTo>
                  <a:cubicBezTo>
                    <a:pt x="208" y="210"/>
                    <a:pt x="185" y="224"/>
                    <a:pt x="201" y="258"/>
                  </a:cubicBezTo>
                  <a:cubicBezTo>
                    <a:pt x="211" y="279"/>
                    <a:pt x="199" y="303"/>
                    <a:pt x="178" y="323"/>
                  </a:cubicBezTo>
                  <a:cubicBezTo>
                    <a:pt x="154" y="297"/>
                    <a:pt x="130" y="271"/>
                    <a:pt x="107" y="247"/>
                  </a:cubicBezTo>
                  <a:cubicBezTo>
                    <a:pt x="72" y="277"/>
                    <a:pt x="40" y="305"/>
                    <a:pt x="7" y="334"/>
                  </a:cubicBezTo>
                  <a:cubicBezTo>
                    <a:pt x="5" y="331"/>
                    <a:pt x="2" y="329"/>
                    <a:pt x="0"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defRPr/>
              </a:pPr>
              <a:endParaRPr lang="en-US" sz="1900" kern="0" dirty="0">
                <a:solidFill>
                  <a:prstClr val="black"/>
                </a:solidFill>
                <a:latin typeface="Calibri"/>
              </a:endParaRPr>
            </a:p>
          </p:txBody>
        </p:sp>
        <p:grpSp>
          <p:nvGrpSpPr>
            <p:cNvPr id="3" name="Gruppieren 10"/>
            <p:cNvGrpSpPr/>
            <p:nvPr/>
          </p:nvGrpSpPr>
          <p:grpSpPr>
            <a:xfrm>
              <a:off x="6835478" y="947309"/>
              <a:ext cx="247879" cy="229035"/>
              <a:chOff x="3220367" y="3500355"/>
              <a:chExt cx="561645" cy="518949"/>
            </a:xfrm>
            <a:solidFill>
              <a:schemeClr val="bg1"/>
            </a:solidFill>
          </p:grpSpPr>
          <p:sp>
            <p:nvSpPr>
              <p:cNvPr id="54" name="Freeform 24"/>
              <p:cNvSpPr>
                <a:spLocks noEditPoints="1"/>
              </p:cNvSpPr>
              <p:nvPr/>
            </p:nvSpPr>
            <p:spPr bwMode="auto">
              <a:xfrm>
                <a:off x="3220367" y="3671212"/>
                <a:ext cx="219103" cy="348092"/>
              </a:xfrm>
              <a:custGeom>
                <a:avLst/>
                <a:gdLst>
                  <a:gd name="T0" fmla="*/ 87 w 173"/>
                  <a:gd name="T1" fmla="*/ 0 h 277"/>
                  <a:gd name="T2" fmla="*/ 0 w 173"/>
                  <a:gd name="T3" fmla="*/ 87 h 277"/>
                  <a:gd name="T4" fmla="*/ 87 w 173"/>
                  <a:gd name="T5" fmla="*/ 277 h 277"/>
                  <a:gd name="T6" fmla="*/ 173 w 173"/>
                  <a:gd name="T7" fmla="*/ 87 h 277"/>
                  <a:gd name="T8" fmla="*/ 87 w 173"/>
                  <a:gd name="T9" fmla="*/ 0 h 277"/>
                  <a:gd name="T10" fmla="*/ 87 w 173"/>
                  <a:gd name="T11" fmla="*/ 139 h 277"/>
                  <a:gd name="T12" fmla="*/ 35 w 173"/>
                  <a:gd name="T13" fmla="*/ 87 h 277"/>
                  <a:gd name="T14" fmla="*/ 87 w 173"/>
                  <a:gd name="T15" fmla="*/ 35 h 277"/>
                  <a:gd name="T16" fmla="*/ 139 w 173"/>
                  <a:gd name="T17" fmla="*/ 87 h 277"/>
                  <a:gd name="T18" fmla="*/ 87 w 173"/>
                  <a:gd name="T19" fmla="*/ 13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277">
                    <a:moveTo>
                      <a:pt x="87" y="0"/>
                    </a:moveTo>
                    <a:cubicBezTo>
                      <a:pt x="39" y="0"/>
                      <a:pt x="0" y="39"/>
                      <a:pt x="0" y="87"/>
                    </a:cubicBezTo>
                    <a:cubicBezTo>
                      <a:pt x="0" y="173"/>
                      <a:pt x="87" y="277"/>
                      <a:pt x="87" y="277"/>
                    </a:cubicBezTo>
                    <a:cubicBezTo>
                      <a:pt x="87" y="277"/>
                      <a:pt x="173" y="173"/>
                      <a:pt x="173" y="87"/>
                    </a:cubicBezTo>
                    <a:cubicBezTo>
                      <a:pt x="173" y="39"/>
                      <a:pt x="135" y="0"/>
                      <a:pt x="87" y="0"/>
                    </a:cubicBezTo>
                    <a:close/>
                    <a:moveTo>
                      <a:pt x="87" y="139"/>
                    </a:moveTo>
                    <a:cubicBezTo>
                      <a:pt x="58" y="139"/>
                      <a:pt x="35" y="115"/>
                      <a:pt x="35" y="87"/>
                    </a:cubicBezTo>
                    <a:cubicBezTo>
                      <a:pt x="35" y="58"/>
                      <a:pt x="58" y="35"/>
                      <a:pt x="87" y="35"/>
                    </a:cubicBezTo>
                    <a:cubicBezTo>
                      <a:pt x="115" y="35"/>
                      <a:pt x="139" y="58"/>
                      <a:pt x="139" y="87"/>
                    </a:cubicBezTo>
                    <a:cubicBezTo>
                      <a:pt x="139" y="115"/>
                      <a:pt x="115" y="139"/>
                      <a:pt x="87"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defRPr/>
                </a:pPr>
                <a:endParaRPr lang="en-US" sz="1900" kern="0" dirty="0">
                  <a:solidFill>
                    <a:prstClr val="black"/>
                  </a:solidFill>
                  <a:latin typeface="Calibri"/>
                </a:endParaRPr>
              </a:p>
            </p:txBody>
          </p:sp>
          <p:sp>
            <p:nvSpPr>
              <p:cNvPr id="55" name="Freeform 25"/>
              <p:cNvSpPr>
                <a:spLocks noEditPoints="1"/>
              </p:cNvSpPr>
              <p:nvPr/>
            </p:nvSpPr>
            <p:spPr bwMode="auto">
              <a:xfrm>
                <a:off x="3462191" y="3500355"/>
                <a:ext cx="319821" cy="514187"/>
              </a:xfrm>
              <a:custGeom>
                <a:avLst/>
                <a:gdLst>
                  <a:gd name="T0" fmla="*/ 127 w 254"/>
                  <a:gd name="T1" fmla="*/ 0 h 407"/>
                  <a:gd name="T2" fmla="*/ 0 w 254"/>
                  <a:gd name="T3" fmla="*/ 127 h 407"/>
                  <a:gd name="T4" fmla="*/ 127 w 254"/>
                  <a:gd name="T5" fmla="*/ 407 h 407"/>
                  <a:gd name="T6" fmla="*/ 254 w 254"/>
                  <a:gd name="T7" fmla="*/ 127 h 407"/>
                  <a:gd name="T8" fmla="*/ 127 w 254"/>
                  <a:gd name="T9" fmla="*/ 0 h 407"/>
                  <a:gd name="T10" fmla="*/ 127 w 254"/>
                  <a:gd name="T11" fmla="*/ 197 h 407"/>
                  <a:gd name="T12" fmla="*/ 58 w 254"/>
                  <a:gd name="T13" fmla="*/ 129 h 407"/>
                  <a:gd name="T14" fmla="*/ 127 w 254"/>
                  <a:gd name="T15" fmla="*/ 60 h 407"/>
                  <a:gd name="T16" fmla="*/ 196 w 254"/>
                  <a:gd name="T17" fmla="*/ 129 h 407"/>
                  <a:gd name="T18" fmla="*/ 127 w 254"/>
                  <a:gd name="T19" fmla="*/ 19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407">
                    <a:moveTo>
                      <a:pt x="127" y="0"/>
                    </a:moveTo>
                    <a:cubicBezTo>
                      <a:pt x="57" y="0"/>
                      <a:pt x="0" y="57"/>
                      <a:pt x="0" y="127"/>
                    </a:cubicBezTo>
                    <a:cubicBezTo>
                      <a:pt x="0" y="249"/>
                      <a:pt x="127" y="407"/>
                      <a:pt x="127" y="407"/>
                    </a:cubicBezTo>
                    <a:cubicBezTo>
                      <a:pt x="127" y="407"/>
                      <a:pt x="254" y="249"/>
                      <a:pt x="254" y="127"/>
                    </a:cubicBezTo>
                    <a:cubicBezTo>
                      <a:pt x="254" y="57"/>
                      <a:pt x="197" y="0"/>
                      <a:pt x="127" y="0"/>
                    </a:cubicBezTo>
                    <a:close/>
                    <a:moveTo>
                      <a:pt x="127" y="197"/>
                    </a:moveTo>
                    <a:cubicBezTo>
                      <a:pt x="89" y="197"/>
                      <a:pt x="58" y="167"/>
                      <a:pt x="58" y="129"/>
                    </a:cubicBezTo>
                    <a:cubicBezTo>
                      <a:pt x="58" y="91"/>
                      <a:pt x="89" y="60"/>
                      <a:pt x="127" y="60"/>
                    </a:cubicBezTo>
                    <a:cubicBezTo>
                      <a:pt x="165" y="60"/>
                      <a:pt x="196" y="91"/>
                      <a:pt x="196" y="129"/>
                    </a:cubicBezTo>
                    <a:cubicBezTo>
                      <a:pt x="196" y="167"/>
                      <a:pt x="165" y="197"/>
                      <a:pt x="127"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defRPr/>
                </a:pPr>
                <a:endParaRPr lang="en-US" sz="1900" kern="0" dirty="0">
                  <a:solidFill>
                    <a:prstClr val="black"/>
                  </a:solidFill>
                  <a:latin typeface="Calibri"/>
                </a:endParaRPr>
              </a:p>
            </p:txBody>
          </p:sp>
        </p:grpSp>
        <p:grpSp>
          <p:nvGrpSpPr>
            <p:cNvPr id="4" name="Gruppieren 12"/>
            <p:cNvGrpSpPr/>
            <p:nvPr/>
          </p:nvGrpSpPr>
          <p:grpSpPr>
            <a:xfrm>
              <a:off x="8670206" y="958614"/>
              <a:ext cx="246289" cy="220736"/>
              <a:chOff x="7618559" y="4017437"/>
              <a:chExt cx="774072" cy="693763"/>
            </a:xfrm>
            <a:solidFill>
              <a:schemeClr val="bg1"/>
            </a:solidFill>
          </p:grpSpPr>
          <p:sp>
            <p:nvSpPr>
              <p:cNvPr id="51" name="Freeform 1489"/>
              <p:cNvSpPr>
                <a:spLocks noEditPoints="1"/>
              </p:cNvSpPr>
              <p:nvPr/>
            </p:nvSpPr>
            <p:spPr bwMode="auto">
              <a:xfrm>
                <a:off x="7618559" y="4017437"/>
                <a:ext cx="774072" cy="693763"/>
              </a:xfrm>
              <a:custGeom>
                <a:avLst/>
                <a:gdLst>
                  <a:gd name="T0" fmla="*/ 16 w 487"/>
                  <a:gd name="T1" fmla="*/ 436 h 436"/>
                  <a:gd name="T2" fmla="*/ 35 w 487"/>
                  <a:gd name="T3" fmla="*/ 392 h 436"/>
                  <a:gd name="T4" fmla="*/ 54 w 487"/>
                  <a:gd name="T5" fmla="*/ 319 h 436"/>
                  <a:gd name="T6" fmla="*/ 50 w 487"/>
                  <a:gd name="T7" fmla="*/ 307 h 436"/>
                  <a:gd name="T8" fmla="*/ 57 w 487"/>
                  <a:gd name="T9" fmla="*/ 89 h 436"/>
                  <a:gd name="T10" fmla="*/ 184 w 487"/>
                  <a:gd name="T11" fmla="*/ 14 h 436"/>
                  <a:gd name="T12" fmla="*/ 353 w 487"/>
                  <a:gd name="T13" fmla="*/ 28 h 436"/>
                  <a:gd name="T14" fmla="*/ 466 w 487"/>
                  <a:gd name="T15" fmla="*/ 138 h 436"/>
                  <a:gd name="T16" fmla="*/ 455 w 487"/>
                  <a:gd name="T17" fmla="*/ 289 h 436"/>
                  <a:gd name="T18" fmla="*/ 331 w 487"/>
                  <a:gd name="T19" fmla="*/ 384 h 436"/>
                  <a:gd name="T20" fmla="*/ 174 w 487"/>
                  <a:gd name="T21" fmla="*/ 388 h 436"/>
                  <a:gd name="T22" fmla="*/ 167 w 487"/>
                  <a:gd name="T23" fmla="*/ 389 h 436"/>
                  <a:gd name="T24" fmla="*/ 98 w 487"/>
                  <a:gd name="T25" fmla="*/ 416 h 436"/>
                  <a:gd name="T26" fmla="*/ 21 w 487"/>
                  <a:gd name="T27" fmla="*/ 436 h 436"/>
                  <a:gd name="T28" fmla="*/ 16 w 487"/>
                  <a:gd name="T29" fmla="*/ 436 h 436"/>
                  <a:gd name="T30" fmla="*/ 88 w 487"/>
                  <a:gd name="T31" fmla="*/ 375 h 436"/>
                  <a:gd name="T32" fmla="*/ 91 w 487"/>
                  <a:gd name="T33" fmla="*/ 374 h 436"/>
                  <a:gd name="T34" fmla="*/ 162 w 487"/>
                  <a:gd name="T35" fmla="*/ 344 h 436"/>
                  <a:gd name="T36" fmla="*/ 175 w 487"/>
                  <a:gd name="T37" fmla="*/ 341 h 436"/>
                  <a:gd name="T38" fmla="*/ 288 w 487"/>
                  <a:gd name="T39" fmla="*/ 348 h 436"/>
                  <a:gd name="T40" fmla="*/ 394 w 487"/>
                  <a:gd name="T41" fmla="*/ 295 h 436"/>
                  <a:gd name="T42" fmla="*/ 434 w 487"/>
                  <a:gd name="T43" fmla="*/ 208 h 436"/>
                  <a:gd name="T44" fmla="*/ 390 w 487"/>
                  <a:gd name="T45" fmla="*/ 106 h 436"/>
                  <a:gd name="T46" fmla="*/ 265 w 487"/>
                  <a:gd name="T47" fmla="*/ 52 h 436"/>
                  <a:gd name="T48" fmla="*/ 160 w 487"/>
                  <a:gd name="T49" fmla="*/ 69 h 436"/>
                  <a:gd name="T50" fmla="*/ 70 w 487"/>
                  <a:gd name="T51" fmla="*/ 153 h 436"/>
                  <a:gd name="T52" fmla="*/ 69 w 487"/>
                  <a:gd name="T53" fmla="*/ 250 h 436"/>
                  <a:gd name="T54" fmla="*/ 101 w 487"/>
                  <a:gd name="T55" fmla="*/ 296 h 436"/>
                  <a:gd name="T56" fmla="*/ 104 w 487"/>
                  <a:gd name="T57" fmla="*/ 306 h 436"/>
                  <a:gd name="T58" fmla="*/ 100 w 487"/>
                  <a:gd name="T59" fmla="*/ 327 h 436"/>
                  <a:gd name="T60" fmla="*/ 88 w 487"/>
                  <a:gd name="T61" fmla="*/ 37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7" h="436">
                    <a:moveTo>
                      <a:pt x="16" y="436"/>
                    </a:moveTo>
                    <a:cubicBezTo>
                      <a:pt x="23" y="421"/>
                      <a:pt x="29" y="407"/>
                      <a:pt x="35" y="392"/>
                    </a:cubicBezTo>
                    <a:cubicBezTo>
                      <a:pt x="44" y="369"/>
                      <a:pt x="52" y="345"/>
                      <a:pt x="54" y="319"/>
                    </a:cubicBezTo>
                    <a:cubicBezTo>
                      <a:pt x="54" y="315"/>
                      <a:pt x="53" y="311"/>
                      <a:pt x="50" y="307"/>
                    </a:cubicBezTo>
                    <a:cubicBezTo>
                      <a:pt x="0" y="240"/>
                      <a:pt x="2" y="152"/>
                      <a:pt x="57" y="89"/>
                    </a:cubicBezTo>
                    <a:cubicBezTo>
                      <a:pt x="91" y="49"/>
                      <a:pt x="134" y="26"/>
                      <a:pt x="184" y="14"/>
                    </a:cubicBezTo>
                    <a:cubicBezTo>
                      <a:pt x="242" y="0"/>
                      <a:pt x="299" y="5"/>
                      <a:pt x="353" y="28"/>
                    </a:cubicBezTo>
                    <a:cubicBezTo>
                      <a:pt x="404" y="51"/>
                      <a:pt x="445" y="85"/>
                      <a:pt x="466" y="138"/>
                    </a:cubicBezTo>
                    <a:cubicBezTo>
                      <a:pt x="487" y="190"/>
                      <a:pt x="483" y="241"/>
                      <a:pt x="455" y="289"/>
                    </a:cubicBezTo>
                    <a:cubicBezTo>
                      <a:pt x="427" y="337"/>
                      <a:pt x="384" y="367"/>
                      <a:pt x="331" y="384"/>
                    </a:cubicBezTo>
                    <a:cubicBezTo>
                      <a:pt x="279" y="401"/>
                      <a:pt x="227" y="400"/>
                      <a:pt x="174" y="388"/>
                    </a:cubicBezTo>
                    <a:cubicBezTo>
                      <a:pt x="172" y="388"/>
                      <a:pt x="169" y="388"/>
                      <a:pt x="167" y="389"/>
                    </a:cubicBezTo>
                    <a:cubicBezTo>
                      <a:pt x="145" y="401"/>
                      <a:pt x="122" y="409"/>
                      <a:pt x="98" y="416"/>
                    </a:cubicBezTo>
                    <a:cubicBezTo>
                      <a:pt x="73" y="423"/>
                      <a:pt x="47" y="429"/>
                      <a:pt x="21" y="436"/>
                    </a:cubicBezTo>
                    <a:cubicBezTo>
                      <a:pt x="20" y="436"/>
                      <a:pt x="18" y="436"/>
                      <a:pt x="16" y="436"/>
                    </a:cubicBezTo>
                    <a:close/>
                    <a:moveTo>
                      <a:pt x="88" y="375"/>
                    </a:moveTo>
                    <a:cubicBezTo>
                      <a:pt x="89" y="375"/>
                      <a:pt x="90" y="375"/>
                      <a:pt x="91" y="374"/>
                    </a:cubicBezTo>
                    <a:cubicBezTo>
                      <a:pt x="115" y="367"/>
                      <a:pt x="139" y="357"/>
                      <a:pt x="162" y="344"/>
                    </a:cubicBezTo>
                    <a:cubicBezTo>
                      <a:pt x="166" y="341"/>
                      <a:pt x="170" y="340"/>
                      <a:pt x="175" y="341"/>
                    </a:cubicBezTo>
                    <a:cubicBezTo>
                      <a:pt x="212" y="351"/>
                      <a:pt x="250" y="354"/>
                      <a:pt x="288" y="348"/>
                    </a:cubicBezTo>
                    <a:cubicBezTo>
                      <a:pt x="329" y="341"/>
                      <a:pt x="365" y="325"/>
                      <a:pt x="394" y="295"/>
                    </a:cubicBezTo>
                    <a:cubicBezTo>
                      <a:pt x="418" y="270"/>
                      <a:pt x="432" y="242"/>
                      <a:pt x="434" y="208"/>
                    </a:cubicBezTo>
                    <a:cubicBezTo>
                      <a:pt x="436" y="167"/>
                      <a:pt x="419" y="133"/>
                      <a:pt x="390" y="106"/>
                    </a:cubicBezTo>
                    <a:cubicBezTo>
                      <a:pt x="355" y="72"/>
                      <a:pt x="312" y="56"/>
                      <a:pt x="265" y="52"/>
                    </a:cubicBezTo>
                    <a:cubicBezTo>
                      <a:pt x="229" y="50"/>
                      <a:pt x="194" y="54"/>
                      <a:pt x="160" y="69"/>
                    </a:cubicBezTo>
                    <a:cubicBezTo>
                      <a:pt x="120" y="86"/>
                      <a:pt x="88" y="112"/>
                      <a:pt x="70" y="153"/>
                    </a:cubicBezTo>
                    <a:cubicBezTo>
                      <a:pt x="56" y="185"/>
                      <a:pt x="56" y="218"/>
                      <a:pt x="69" y="250"/>
                    </a:cubicBezTo>
                    <a:cubicBezTo>
                      <a:pt x="76" y="268"/>
                      <a:pt x="88" y="283"/>
                      <a:pt x="101" y="296"/>
                    </a:cubicBezTo>
                    <a:cubicBezTo>
                      <a:pt x="104" y="299"/>
                      <a:pt x="105" y="302"/>
                      <a:pt x="104" y="306"/>
                    </a:cubicBezTo>
                    <a:cubicBezTo>
                      <a:pt x="103" y="313"/>
                      <a:pt x="102" y="320"/>
                      <a:pt x="100" y="327"/>
                    </a:cubicBezTo>
                    <a:cubicBezTo>
                      <a:pt x="96" y="343"/>
                      <a:pt x="92" y="359"/>
                      <a:pt x="88"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defRPr/>
                </a:pPr>
                <a:endParaRPr lang="en-US" sz="1900" kern="0" dirty="0">
                  <a:solidFill>
                    <a:prstClr val="black"/>
                  </a:solidFill>
                  <a:latin typeface="Calibri"/>
                </a:endParaRPr>
              </a:p>
            </p:txBody>
          </p:sp>
          <p:sp>
            <p:nvSpPr>
              <p:cNvPr id="52" name="Freeform 1491"/>
              <p:cNvSpPr>
                <a:spLocks/>
              </p:cNvSpPr>
              <p:nvPr/>
            </p:nvSpPr>
            <p:spPr bwMode="auto">
              <a:xfrm>
                <a:off x="7975479" y="4305203"/>
                <a:ext cx="87000" cy="189613"/>
              </a:xfrm>
              <a:custGeom>
                <a:avLst/>
                <a:gdLst>
                  <a:gd name="T0" fmla="*/ 0 w 55"/>
                  <a:gd name="T1" fmla="*/ 118 h 118"/>
                  <a:gd name="T2" fmla="*/ 0 w 55"/>
                  <a:gd name="T3" fmla="*/ 0 h 118"/>
                  <a:gd name="T4" fmla="*/ 55 w 55"/>
                  <a:gd name="T5" fmla="*/ 0 h 118"/>
                  <a:gd name="T6" fmla="*/ 55 w 55"/>
                  <a:gd name="T7" fmla="*/ 118 h 118"/>
                  <a:gd name="T8" fmla="*/ 0 w 55"/>
                  <a:gd name="T9" fmla="*/ 118 h 118"/>
                </a:gdLst>
                <a:ahLst/>
                <a:cxnLst>
                  <a:cxn ang="0">
                    <a:pos x="T0" y="T1"/>
                  </a:cxn>
                  <a:cxn ang="0">
                    <a:pos x="T2" y="T3"/>
                  </a:cxn>
                  <a:cxn ang="0">
                    <a:pos x="T4" y="T5"/>
                  </a:cxn>
                  <a:cxn ang="0">
                    <a:pos x="T6" y="T7"/>
                  </a:cxn>
                  <a:cxn ang="0">
                    <a:pos x="T8" y="T9"/>
                  </a:cxn>
                </a:cxnLst>
                <a:rect l="0" t="0" r="r" b="b"/>
                <a:pathLst>
                  <a:path w="55" h="118">
                    <a:moveTo>
                      <a:pt x="0" y="118"/>
                    </a:moveTo>
                    <a:cubicBezTo>
                      <a:pt x="0" y="78"/>
                      <a:pt x="0" y="39"/>
                      <a:pt x="0" y="0"/>
                    </a:cubicBezTo>
                    <a:cubicBezTo>
                      <a:pt x="18" y="0"/>
                      <a:pt x="36" y="0"/>
                      <a:pt x="55" y="0"/>
                    </a:cubicBezTo>
                    <a:cubicBezTo>
                      <a:pt x="55" y="39"/>
                      <a:pt x="55" y="78"/>
                      <a:pt x="55" y="118"/>
                    </a:cubicBezTo>
                    <a:cubicBezTo>
                      <a:pt x="36" y="118"/>
                      <a:pt x="18" y="118"/>
                      <a:pt x="0"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defRPr/>
                </a:pPr>
                <a:endParaRPr lang="en-US" sz="1900" kern="0" dirty="0">
                  <a:solidFill>
                    <a:prstClr val="black"/>
                  </a:solidFill>
                  <a:latin typeface="Calibri"/>
                </a:endParaRPr>
              </a:p>
            </p:txBody>
          </p:sp>
          <p:sp>
            <p:nvSpPr>
              <p:cNvPr id="53" name="Freeform 1492"/>
              <p:cNvSpPr>
                <a:spLocks/>
              </p:cNvSpPr>
              <p:nvPr/>
            </p:nvSpPr>
            <p:spPr bwMode="auto">
              <a:xfrm>
                <a:off x="7971017" y="4166897"/>
                <a:ext cx="95923" cy="95922"/>
              </a:xfrm>
              <a:custGeom>
                <a:avLst/>
                <a:gdLst>
                  <a:gd name="T0" fmla="*/ 30 w 61"/>
                  <a:gd name="T1" fmla="*/ 60 h 60"/>
                  <a:gd name="T2" fmla="*/ 0 w 61"/>
                  <a:gd name="T3" fmla="*/ 30 h 60"/>
                  <a:gd name="T4" fmla="*/ 30 w 61"/>
                  <a:gd name="T5" fmla="*/ 0 h 60"/>
                  <a:gd name="T6" fmla="*/ 60 w 61"/>
                  <a:gd name="T7" fmla="*/ 30 h 60"/>
                  <a:gd name="T8" fmla="*/ 30 w 61"/>
                  <a:gd name="T9" fmla="*/ 60 h 60"/>
                </a:gdLst>
                <a:ahLst/>
                <a:cxnLst>
                  <a:cxn ang="0">
                    <a:pos x="T0" y="T1"/>
                  </a:cxn>
                  <a:cxn ang="0">
                    <a:pos x="T2" y="T3"/>
                  </a:cxn>
                  <a:cxn ang="0">
                    <a:pos x="T4" y="T5"/>
                  </a:cxn>
                  <a:cxn ang="0">
                    <a:pos x="T6" y="T7"/>
                  </a:cxn>
                  <a:cxn ang="0">
                    <a:pos x="T8" y="T9"/>
                  </a:cxn>
                </a:cxnLst>
                <a:rect l="0" t="0" r="r" b="b"/>
                <a:pathLst>
                  <a:path w="61" h="60">
                    <a:moveTo>
                      <a:pt x="30" y="60"/>
                    </a:moveTo>
                    <a:cubicBezTo>
                      <a:pt x="13" y="60"/>
                      <a:pt x="0" y="46"/>
                      <a:pt x="0" y="30"/>
                    </a:cubicBezTo>
                    <a:cubicBezTo>
                      <a:pt x="1" y="13"/>
                      <a:pt x="14" y="0"/>
                      <a:pt x="30" y="0"/>
                    </a:cubicBezTo>
                    <a:cubicBezTo>
                      <a:pt x="47" y="0"/>
                      <a:pt x="61" y="14"/>
                      <a:pt x="60" y="30"/>
                    </a:cubicBezTo>
                    <a:cubicBezTo>
                      <a:pt x="60" y="47"/>
                      <a:pt x="47" y="60"/>
                      <a:pt x="3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defRPr/>
                </a:pPr>
                <a:endParaRPr lang="en-US" sz="1900" kern="0" dirty="0">
                  <a:solidFill>
                    <a:prstClr val="black"/>
                  </a:solidFill>
                  <a:latin typeface="Calibri"/>
                </a:endParaRPr>
              </a:p>
            </p:txBody>
          </p:sp>
        </p:grpSp>
        <p:sp>
          <p:nvSpPr>
            <p:cNvPr id="45" name="Freeform 77">
              <a:hlinkClick r:id="" action="ppaction://noaction"/>
            </p:cNvPr>
            <p:cNvSpPr>
              <a:spLocks noChangeAspect="1"/>
            </p:cNvSpPr>
            <p:nvPr/>
          </p:nvSpPr>
          <p:spPr bwMode="auto">
            <a:xfrm>
              <a:off x="5052428" y="948193"/>
              <a:ext cx="212494" cy="216024"/>
            </a:xfrm>
            <a:custGeom>
              <a:avLst/>
              <a:gdLst>
                <a:gd name="T0" fmla="*/ 247 w 403"/>
                <a:gd name="T1" fmla="*/ 0 h 409"/>
                <a:gd name="T2" fmla="*/ 200 w 403"/>
                <a:gd name="T3" fmla="*/ 47 h 409"/>
                <a:gd name="T4" fmla="*/ 211 w 403"/>
                <a:gd name="T5" fmla="*/ 77 h 409"/>
                <a:gd name="T6" fmla="*/ 211 w 403"/>
                <a:gd name="T7" fmla="*/ 88 h 409"/>
                <a:gd name="T8" fmla="*/ 93 w 403"/>
                <a:gd name="T9" fmla="*/ 88 h 409"/>
                <a:gd name="T10" fmla="*/ 93 w 403"/>
                <a:gd name="T11" fmla="*/ 217 h 409"/>
                <a:gd name="T12" fmla="*/ 77 w 403"/>
                <a:gd name="T13" fmla="*/ 217 h 409"/>
                <a:gd name="T14" fmla="*/ 47 w 403"/>
                <a:gd name="T15" fmla="*/ 202 h 409"/>
                <a:gd name="T16" fmla="*/ 0 w 403"/>
                <a:gd name="T17" fmla="*/ 250 h 409"/>
                <a:gd name="T18" fmla="*/ 47 w 403"/>
                <a:gd name="T19" fmla="*/ 298 h 409"/>
                <a:gd name="T20" fmla="*/ 76 w 403"/>
                <a:gd name="T21" fmla="*/ 284 h 409"/>
                <a:gd name="T22" fmla="*/ 93 w 403"/>
                <a:gd name="T23" fmla="*/ 284 h 409"/>
                <a:gd name="T24" fmla="*/ 93 w 403"/>
                <a:gd name="T25" fmla="*/ 398 h 409"/>
                <a:gd name="T26" fmla="*/ 93 w 403"/>
                <a:gd name="T27" fmla="*/ 409 h 409"/>
                <a:gd name="T28" fmla="*/ 207 w 403"/>
                <a:gd name="T29" fmla="*/ 409 h 409"/>
                <a:gd name="T30" fmla="*/ 207 w 403"/>
                <a:gd name="T31" fmla="*/ 389 h 409"/>
                <a:gd name="T32" fmla="*/ 200 w 403"/>
                <a:gd name="T33" fmla="*/ 356 h 409"/>
                <a:gd name="T34" fmla="*/ 247 w 403"/>
                <a:gd name="T35" fmla="*/ 308 h 409"/>
                <a:gd name="T36" fmla="*/ 295 w 403"/>
                <a:gd name="T37" fmla="*/ 356 h 409"/>
                <a:gd name="T38" fmla="*/ 286 w 403"/>
                <a:gd name="T39" fmla="*/ 389 h 409"/>
                <a:gd name="T40" fmla="*/ 286 w 403"/>
                <a:gd name="T41" fmla="*/ 409 h 409"/>
                <a:gd name="T42" fmla="*/ 403 w 403"/>
                <a:gd name="T43" fmla="*/ 409 h 409"/>
                <a:gd name="T44" fmla="*/ 403 w 403"/>
                <a:gd name="T45" fmla="*/ 284 h 409"/>
                <a:gd name="T46" fmla="*/ 382 w 403"/>
                <a:gd name="T47" fmla="*/ 284 h 409"/>
                <a:gd name="T48" fmla="*/ 353 w 403"/>
                <a:gd name="T49" fmla="*/ 298 h 409"/>
                <a:gd name="T50" fmla="*/ 305 w 403"/>
                <a:gd name="T51" fmla="*/ 250 h 409"/>
                <a:gd name="T52" fmla="*/ 353 w 403"/>
                <a:gd name="T53" fmla="*/ 202 h 409"/>
                <a:gd name="T54" fmla="*/ 382 w 403"/>
                <a:gd name="T55" fmla="*/ 217 h 409"/>
                <a:gd name="T56" fmla="*/ 403 w 403"/>
                <a:gd name="T57" fmla="*/ 217 h 409"/>
                <a:gd name="T58" fmla="*/ 403 w 403"/>
                <a:gd name="T59" fmla="*/ 88 h 409"/>
                <a:gd name="T60" fmla="*/ 284 w 403"/>
                <a:gd name="T61" fmla="*/ 88 h 409"/>
                <a:gd name="T62" fmla="*/ 284 w 403"/>
                <a:gd name="T63" fmla="*/ 77 h 409"/>
                <a:gd name="T64" fmla="*/ 295 w 403"/>
                <a:gd name="T65" fmla="*/ 47 h 409"/>
                <a:gd name="T66" fmla="*/ 247 w 403"/>
                <a:gd name="T67"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3" h="409">
                  <a:moveTo>
                    <a:pt x="247" y="0"/>
                  </a:moveTo>
                  <a:cubicBezTo>
                    <a:pt x="221" y="0"/>
                    <a:pt x="200" y="21"/>
                    <a:pt x="200" y="47"/>
                  </a:cubicBezTo>
                  <a:cubicBezTo>
                    <a:pt x="200" y="59"/>
                    <a:pt x="204" y="69"/>
                    <a:pt x="211" y="77"/>
                  </a:cubicBezTo>
                  <a:cubicBezTo>
                    <a:pt x="211" y="88"/>
                    <a:pt x="211" y="88"/>
                    <a:pt x="211" y="88"/>
                  </a:cubicBezTo>
                  <a:cubicBezTo>
                    <a:pt x="93" y="88"/>
                    <a:pt x="93" y="88"/>
                    <a:pt x="93" y="88"/>
                  </a:cubicBezTo>
                  <a:cubicBezTo>
                    <a:pt x="93" y="217"/>
                    <a:pt x="93" y="217"/>
                    <a:pt x="93" y="217"/>
                  </a:cubicBezTo>
                  <a:cubicBezTo>
                    <a:pt x="77" y="217"/>
                    <a:pt x="77" y="217"/>
                    <a:pt x="77" y="217"/>
                  </a:cubicBezTo>
                  <a:cubicBezTo>
                    <a:pt x="69" y="210"/>
                    <a:pt x="59" y="202"/>
                    <a:pt x="47" y="202"/>
                  </a:cubicBezTo>
                  <a:cubicBezTo>
                    <a:pt x="21" y="202"/>
                    <a:pt x="0" y="223"/>
                    <a:pt x="0" y="250"/>
                  </a:cubicBezTo>
                  <a:cubicBezTo>
                    <a:pt x="0" y="276"/>
                    <a:pt x="21" y="298"/>
                    <a:pt x="47" y="298"/>
                  </a:cubicBezTo>
                  <a:cubicBezTo>
                    <a:pt x="59" y="298"/>
                    <a:pt x="68" y="290"/>
                    <a:pt x="76" y="284"/>
                  </a:cubicBezTo>
                  <a:cubicBezTo>
                    <a:pt x="93" y="284"/>
                    <a:pt x="93" y="284"/>
                    <a:pt x="93" y="284"/>
                  </a:cubicBezTo>
                  <a:cubicBezTo>
                    <a:pt x="93" y="398"/>
                    <a:pt x="93" y="398"/>
                    <a:pt x="93" y="398"/>
                  </a:cubicBezTo>
                  <a:cubicBezTo>
                    <a:pt x="93" y="409"/>
                    <a:pt x="93" y="409"/>
                    <a:pt x="93" y="409"/>
                  </a:cubicBezTo>
                  <a:cubicBezTo>
                    <a:pt x="207" y="409"/>
                    <a:pt x="207" y="409"/>
                    <a:pt x="207" y="409"/>
                  </a:cubicBezTo>
                  <a:cubicBezTo>
                    <a:pt x="207" y="389"/>
                    <a:pt x="207" y="389"/>
                    <a:pt x="207" y="389"/>
                  </a:cubicBezTo>
                  <a:cubicBezTo>
                    <a:pt x="201" y="381"/>
                    <a:pt x="200" y="367"/>
                    <a:pt x="200" y="356"/>
                  </a:cubicBezTo>
                  <a:cubicBezTo>
                    <a:pt x="200" y="330"/>
                    <a:pt x="221" y="308"/>
                    <a:pt x="247" y="308"/>
                  </a:cubicBezTo>
                  <a:cubicBezTo>
                    <a:pt x="273" y="308"/>
                    <a:pt x="295" y="330"/>
                    <a:pt x="295" y="356"/>
                  </a:cubicBezTo>
                  <a:cubicBezTo>
                    <a:pt x="295" y="367"/>
                    <a:pt x="293" y="381"/>
                    <a:pt x="286" y="389"/>
                  </a:cubicBezTo>
                  <a:cubicBezTo>
                    <a:pt x="286" y="409"/>
                    <a:pt x="286" y="409"/>
                    <a:pt x="286" y="409"/>
                  </a:cubicBezTo>
                  <a:cubicBezTo>
                    <a:pt x="403" y="409"/>
                    <a:pt x="403" y="409"/>
                    <a:pt x="403" y="409"/>
                  </a:cubicBezTo>
                  <a:cubicBezTo>
                    <a:pt x="403" y="284"/>
                    <a:pt x="403" y="284"/>
                    <a:pt x="403" y="284"/>
                  </a:cubicBezTo>
                  <a:cubicBezTo>
                    <a:pt x="382" y="284"/>
                    <a:pt x="382" y="284"/>
                    <a:pt x="382" y="284"/>
                  </a:cubicBezTo>
                  <a:cubicBezTo>
                    <a:pt x="374" y="290"/>
                    <a:pt x="364" y="298"/>
                    <a:pt x="353" y="298"/>
                  </a:cubicBezTo>
                  <a:cubicBezTo>
                    <a:pt x="326" y="298"/>
                    <a:pt x="305" y="276"/>
                    <a:pt x="305" y="250"/>
                  </a:cubicBezTo>
                  <a:cubicBezTo>
                    <a:pt x="305" y="223"/>
                    <a:pt x="326" y="202"/>
                    <a:pt x="353" y="202"/>
                  </a:cubicBezTo>
                  <a:cubicBezTo>
                    <a:pt x="364" y="202"/>
                    <a:pt x="374" y="210"/>
                    <a:pt x="382" y="217"/>
                  </a:cubicBezTo>
                  <a:cubicBezTo>
                    <a:pt x="403" y="217"/>
                    <a:pt x="403" y="217"/>
                    <a:pt x="403" y="217"/>
                  </a:cubicBezTo>
                  <a:cubicBezTo>
                    <a:pt x="403" y="88"/>
                    <a:pt x="403" y="88"/>
                    <a:pt x="403" y="88"/>
                  </a:cubicBezTo>
                  <a:cubicBezTo>
                    <a:pt x="284" y="88"/>
                    <a:pt x="284" y="88"/>
                    <a:pt x="284" y="88"/>
                  </a:cubicBezTo>
                  <a:cubicBezTo>
                    <a:pt x="284" y="77"/>
                    <a:pt x="284" y="77"/>
                    <a:pt x="284" y="77"/>
                  </a:cubicBezTo>
                  <a:cubicBezTo>
                    <a:pt x="291" y="69"/>
                    <a:pt x="295" y="59"/>
                    <a:pt x="295" y="47"/>
                  </a:cubicBezTo>
                  <a:cubicBezTo>
                    <a:pt x="295" y="21"/>
                    <a:pt x="273" y="0"/>
                    <a:pt x="24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595959"/>
                </a:solidFill>
              </a:endParaRPr>
            </a:p>
          </p:txBody>
        </p:sp>
        <p:grpSp>
          <p:nvGrpSpPr>
            <p:cNvPr id="5" name="Gruppieren 11"/>
            <p:cNvGrpSpPr/>
            <p:nvPr/>
          </p:nvGrpSpPr>
          <p:grpSpPr>
            <a:xfrm>
              <a:off x="1475656" y="969723"/>
              <a:ext cx="265255" cy="199787"/>
              <a:chOff x="6256706" y="-566129"/>
              <a:chExt cx="524227" cy="394842"/>
            </a:xfrm>
            <a:solidFill>
              <a:schemeClr val="bg1"/>
            </a:solidFill>
          </p:grpSpPr>
          <p:sp>
            <p:nvSpPr>
              <p:cNvPr id="48" name="Freeform 1385"/>
              <p:cNvSpPr>
                <a:spLocks noEditPoints="1"/>
              </p:cNvSpPr>
              <p:nvPr/>
            </p:nvSpPr>
            <p:spPr bwMode="auto">
              <a:xfrm>
                <a:off x="6256706" y="-566129"/>
                <a:ext cx="524227" cy="394842"/>
              </a:xfrm>
              <a:custGeom>
                <a:avLst/>
                <a:gdLst>
                  <a:gd name="T0" fmla="*/ 0 w 330"/>
                  <a:gd name="T1" fmla="*/ 249 h 249"/>
                  <a:gd name="T2" fmla="*/ 0 w 330"/>
                  <a:gd name="T3" fmla="*/ 0 h 249"/>
                  <a:gd name="T4" fmla="*/ 330 w 330"/>
                  <a:gd name="T5" fmla="*/ 0 h 249"/>
                  <a:gd name="T6" fmla="*/ 330 w 330"/>
                  <a:gd name="T7" fmla="*/ 249 h 249"/>
                  <a:gd name="T8" fmla="*/ 0 w 330"/>
                  <a:gd name="T9" fmla="*/ 249 h 249"/>
                  <a:gd name="T10" fmla="*/ 298 w 330"/>
                  <a:gd name="T11" fmla="*/ 32 h 249"/>
                  <a:gd name="T12" fmla="*/ 32 w 330"/>
                  <a:gd name="T13" fmla="*/ 32 h 249"/>
                  <a:gd name="T14" fmla="*/ 32 w 330"/>
                  <a:gd name="T15" fmla="*/ 217 h 249"/>
                  <a:gd name="T16" fmla="*/ 298 w 330"/>
                  <a:gd name="T17" fmla="*/ 217 h 249"/>
                  <a:gd name="T18" fmla="*/ 298 w 330"/>
                  <a:gd name="T19" fmla="*/ 3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249">
                    <a:moveTo>
                      <a:pt x="0" y="249"/>
                    </a:moveTo>
                    <a:cubicBezTo>
                      <a:pt x="0" y="166"/>
                      <a:pt x="0" y="83"/>
                      <a:pt x="0" y="0"/>
                    </a:cubicBezTo>
                    <a:cubicBezTo>
                      <a:pt x="110" y="0"/>
                      <a:pt x="220" y="0"/>
                      <a:pt x="330" y="0"/>
                    </a:cubicBezTo>
                    <a:cubicBezTo>
                      <a:pt x="330" y="83"/>
                      <a:pt x="330" y="166"/>
                      <a:pt x="330" y="249"/>
                    </a:cubicBezTo>
                    <a:cubicBezTo>
                      <a:pt x="220" y="249"/>
                      <a:pt x="110" y="249"/>
                      <a:pt x="0" y="249"/>
                    </a:cubicBezTo>
                    <a:close/>
                    <a:moveTo>
                      <a:pt x="298" y="32"/>
                    </a:moveTo>
                    <a:cubicBezTo>
                      <a:pt x="209" y="32"/>
                      <a:pt x="121" y="32"/>
                      <a:pt x="32" y="32"/>
                    </a:cubicBezTo>
                    <a:cubicBezTo>
                      <a:pt x="32" y="94"/>
                      <a:pt x="32" y="156"/>
                      <a:pt x="32" y="217"/>
                    </a:cubicBezTo>
                    <a:cubicBezTo>
                      <a:pt x="121" y="217"/>
                      <a:pt x="209" y="217"/>
                      <a:pt x="298" y="217"/>
                    </a:cubicBezTo>
                    <a:cubicBezTo>
                      <a:pt x="298" y="156"/>
                      <a:pt x="298" y="94"/>
                      <a:pt x="29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defRPr/>
                </a:pPr>
                <a:endParaRPr lang="en-US" sz="1900" kern="0" dirty="0">
                  <a:solidFill>
                    <a:prstClr val="black"/>
                  </a:solidFill>
                  <a:latin typeface="Calibri"/>
                </a:endParaRPr>
              </a:p>
            </p:txBody>
          </p:sp>
          <p:sp>
            <p:nvSpPr>
              <p:cNvPr id="49" name="Freeform 1387"/>
              <p:cNvSpPr>
                <a:spLocks/>
              </p:cNvSpPr>
              <p:nvPr/>
            </p:nvSpPr>
            <p:spPr bwMode="auto">
              <a:xfrm>
                <a:off x="6374935" y="-434514"/>
                <a:ext cx="307844" cy="167306"/>
              </a:xfrm>
              <a:custGeom>
                <a:avLst/>
                <a:gdLst>
                  <a:gd name="T0" fmla="*/ 61 w 194"/>
                  <a:gd name="T1" fmla="*/ 35 h 105"/>
                  <a:gd name="T2" fmla="*/ 73 w 194"/>
                  <a:gd name="T3" fmla="*/ 46 h 105"/>
                  <a:gd name="T4" fmla="*/ 84 w 194"/>
                  <a:gd name="T5" fmla="*/ 57 h 105"/>
                  <a:gd name="T6" fmla="*/ 124 w 194"/>
                  <a:gd name="T7" fmla="*/ 0 h 105"/>
                  <a:gd name="T8" fmla="*/ 194 w 194"/>
                  <a:gd name="T9" fmla="*/ 105 h 105"/>
                  <a:gd name="T10" fmla="*/ 0 w 194"/>
                  <a:gd name="T11" fmla="*/ 105 h 105"/>
                  <a:gd name="T12" fmla="*/ 61 w 194"/>
                  <a:gd name="T13" fmla="*/ 35 h 105"/>
                </a:gdLst>
                <a:ahLst/>
                <a:cxnLst>
                  <a:cxn ang="0">
                    <a:pos x="T0" y="T1"/>
                  </a:cxn>
                  <a:cxn ang="0">
                    <a:pos x="T2" y="T3"/>
                  </a:cxn>
                  <a:cxn ang="0">
                    <a:pos x="T4" y="T5"/>
                  </a:cxn>
                  <a:cxn ang="0">
                    <a:pos x="T6" y="T7"/>
                  </a:cxn>
                  <a:cxn ang="0">
                    <a:pos x="T8" y="T9"/>
                  </a:cxn>
                  <a:cxn ang="0">
                    <a:pos x="T10" y="T11"/>
                  </a:cxn>
                  <a:cxn ang="0">
                    <a:pos x="T12" y="T13"/>
                  </a:cxn>
                </a:cxnLst>
                <a:rect l="0" t="0" r="r" b="b"/>
                <a:pathLst>
                  <a:path w="194" h="105">
                    <a:moveTo>
                      <a:pt x="61" y="35"/>
                    </a:moveTo>
                    <a:cubicBezTo>
                      <a:pt x="65" y="39"/>
                      <a:pt x="69" y="43"/>
                      <a:pt x="73" y="46"/>
                    </a:cubicBezTo>
                    <a:cubicBezTo>
                      <a:pt x="77" y="49"/>
                      <a:pt x="80" y="53"/>
                      <a:pt x="84" y="57"/>
                    </a:cubicBezTo>
                    <a:cubicBezTo>
                      <a:pt x="97" y="38"/>
                      <a:pt x="111" y="19"/>
                      <a:pt x="124" y="0"/>
                    </a:cubicBezTo>
                    <a:cubicBezTo>
                      <a:pt x="148" y="35"/>
                      <a:pt x="171" y="70"/>
                      <a:pt x="194" y="105"/>
                    </a:cubicBezTo>
                    <a:cubicBezTo>
                      <a:pt x="129" y="105"/>
                      <a:pt x="65" y="105"/>
                      <a:pt x="0" y="105"/>
                    </a:cubicBezTo>
                    <a:cubicBezTo>
                      <a:pt x="21" y="81"/>
                      <a:pt x="41" y="58"/>
                      <a:pt x="6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defRPr/>
                </a:pPr>
                <a:endParaRPr lang="en-US" sz="1900" kern="0" dirty="0">
                  <a:solidFill>
                    <a:prstClr val="black"/>
                  </a:solidFill>
                  <a:latin typeface="Calibri"/>
                </a:endParaRPr>
              </a:p>
            </p:txBody>
          </p:sp>
          <p:sp>
            <p:nvSpPr>
              <p:cNvPr id="50" name="Freeform 1388"/>
              <p:cNvSpPr>
                <a:spLocks/>
              </p:cNvSpPr>
              <p:nvPr/>
            </p:nvSpPr>
            <p:spPr bwMode="auto">
              <a:xfrm>
                <a:off x="6374935" y="-476899"/>
                <a:ext cx="78077" cy="78076"/>
              </a:xfrm>
              <a:custGeom>
                <a:avLst/>
                <a:gdLst>
                  <a:gd name="T0" fmla="*/ 49 w 49"/>
                  <a:gd name="T1" fmla="*/ 25 h 49"/>
                  <a:gd name="T2" fmla="*/ 25 w 49"/>
                  <a:gd name="T3" fmla="*/ 49 h 49"/>
                  <a:gd name="T4" fmla="*/ 0 w 49"/>
                  <a:gd name="T5" fmla="*/ 25 h 49"/>
                  <a:gd name="T6" fmla="*/ 24 w 49"/>
                  <a:gd name="T7" fmla="*/ 0 h 49"/>
                  <a:gd name="T8" fmla="*/ 49 w 49"/>
                  <a:gd name="T9" fmla="*/ 25 h 49"/>
                </a:gdLst>
                <a:ahLst/>
                <a:cxnLst>
                  <a:cxn ang="0">
                    <a:pos x="T0" y="T1"/>
                  </a:cxn>
                  <a:cxn ang="0">
                    <a:pos x="T2" y="T3"/>
                  </a:cxn>
                  <a:cxn ang="0">
                    <a:pos x="T4" y="T5"/>
                  </a:cxn>
                  <a:cxn ang="0">
                    <a:pos x="T6" y="T7"/>
                  </a:cxn>
                  <a:cxn ang="0">
                    <a:pos x="T8" y="T9"/>
                  </a:cxn>
                </a:cxnLst>
                <a:rect l="0" t="0" r="r" b="b"/>
                <a:pathLst>
                  <a:path w="49" h="49">
                    <a:moveTo>
                      <a:pt x="49" y="25"/>
                    </a:moveTo>
                    <a:cubicBezTo>
                      <a:pt x="49" y="38"/>
                      <a:pt x="38" y="49"/>
                      <a:pt x="25" y="49"/>
                    </a:cubicBezTo>
                    <a:cubicBezTo>
                      <a:pt x="11" y="49"/>
                      <a:pt x="0" y="38"/>
                      <a:pt x="0" y="25"/>
                    </a:cubicBezTo>
                    <a:cubicBezTo>
                      <a:pt x="0" y="12"/>
                      <a:pt x="11" y="1"/>
                      <a:pt x="24" y="0"/>
                    </a:cubicBezTo>
                    <a:cubicBezTo>
                      <a:pt x="38" y="0"/>
                      <a:pt x="49" y="11"/>
                      <a:pt x="4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fontAlgn="auto">
                  <a:spcBef>
                    <a:spcPts val="0"/>
                  </a:spcBef>
                  <a:spcAft>
                    <a:spcPts val="0"/>
                  </a:spcAft>
                  <a:defRPr/>
                </a:pPr>
                <a:endParaRPr lang="en-US" sz="1900" kern="0" dirty="0">
                  <a:solidFill>
                    <a:prstClr val="black"/>
                  </a:solidFill>
                  <a:latin typeface="Calibri"/>
                </a:endParaRPr>
              </a:p>
            </p:txBody>
          </p:sp>
        </p:grpSp>
        <p:cxnSp>
          <p:nvCxnSpPr>
            <p:cNvPr id="47" name="Přímá spojnice 2"/>
            <p:cNvCxnSpPr/>
            <p:nvPr/>
          </p:nvCxnSpPr>
          <p:spPr>
            <a:xfrm>
              <a:off x="179512" y="1232720"/>
              <a:ext cx="8784000"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28" name="Rectangle 9"/>
          <p:cNvSpPr txBox="1">
            <a:spLocks noChangeArrowheads="1"/>
          </p:cNvSpPr>
          <p:nvPr userDrawn="1"/>
        </p:nvSpPr>
        <p:spPr>
          <a:xfrm>
            <a:off x="8174856" y="6702371"/>
            <a:ext cx="966788" cy="153988"/>
          </a:xfrm>
          <a:prstGeom prst="rect">
            <a:avLst/>
          </a:prstGeom>
        </p:spPr>
        <p:txBody>
          <a:bodyPr lIns="0" tIns="0" rIns="0" bIns="0"/>
          <a:lstStyle>
            <a:defPPr>
              <a:defRPr lang="cs-CZ"/>
            </a:defPPr>
            <a:lvl1pPr algn="r" rtl="0" fontAlgn="auto">
              <a:spcBef>
                <a:spcPts val="0"/>
              </a:spcBef>
              <a:spcAft>
                <a:spcPts val="0"/>
              </a:spcAft>
              <a:defRPr sz="1000" b="0" kern="1200">
                <a:solidFill>
                  <a:schemeClr val="bg2"/>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mtClean="0">
                <a:solidFill>
                  <a:srgbClr val="EAEAEA"/>
                </a:solidFill>
              </a:rPr>
              <a:pPr>
                <a:defRPr/>
              </a:pPr>
              <a:t>‹#›</a:t>
            </a:fld>
            <a:endParaRPr lang="cs-CZ" dirty="0">
              <a:solidFill>
                <a:srgbClr val="EAEAEA"/>
              </a:solidFill>
            </a:endParaRPr>
          </a:p>
        </p:txBody>
      </p:sp>
      <p:cxnSp>
        <p:nvCxnSpPr>
          <p:cNvPr id="27" name="Přímá spojnice 2"/>
          <p:cNvCxnSpPr/>
          <p:nvPr userDrawn="1"/>
        </p:nvCxnSpPr>
        <p:spPr>
          <a:xfrm>
            <a:off x="-9128" y="6849289"/>
            <a:ext cx="9162000" cy="0"/>
          </a:xfrm>
          <a:prstGeom prst="line">
            <a:avLst/>
          </a:prstGeom>
          <a:ln w="1143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1" name="Přímá spojnice 2"/>
          <p:cNvCxnSpPr/>
          <p:nvPr userDrawn="1"/>
        </p:nvCxnSpPr>
        <p:spPr>
          <a:xfrm>
            <a:off x="0" y="1052736"/>
            <a:ext cx="9144000" cy="0"/>
          </a:xfrm>
          <a:prstGeom prst="line">
            <a:avLst/>
          </a:prstGeom>
          <a:ln w="28575">
            <a:solidFill>
              <a:schemeClr val="accent3"/>
            </a:solidFill>
          </a:ln>
        </p:spPr>
        <p:style>
          <a:lnRef idx="1">
            <a:schemeClr val="accent6"/>
          </a:lnRef>
          <a:fillRef idx="0">
            <a:schemeClr val="accent6"/>
          </a:fillRef>
          <a:effectRef idx="0">
            <a:schemeClr val="accent6"/>
          </a:effectRef>
          <a:fontRef idx="minor">
            <a:schemeClr val="tx1"/>
          </a:fontRef>
        </p:style>
      </p:cxnSp>
      <p:sp>
        <p:nvSpPr>
          <p:cNvPr id="29"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FFFFFF"/>
                </a:solidFill>
              </a:rPr>
              <a:pPr>
                <a:defRPr/>
              </a:pPr>
              <a:t>‹#›</a:t>
            </a:fld>
            <a:endParaRPr lang="cs-CZ" sz="700" dirty="0">
              <a:solidFill>
                <a:srgbClr val="FFFFFF"/>
              </a:solidFill>
            </a:endParaRPr>
          </a:p>
        </p:txBody>
      </p:sp>
      <p:sp>
        <p:nvSpPr>
          <p:cNvPr id="30" name="Nadpis 1"/>
          <p:cNvSpPr>
            <a:spLocks noGrp="1"/>
          </p:cNvSpPr>
          <p:nvPr>
            <p:ph type="title"/>
          </p:nvPr>
        </p:nvSpPr>
        <p:spPr>
          <a:xfrm>
            <a:off x="179999" y="162513"/>
            <a:ext cx="7982511" cy="720080"/>
          </a:xfrm>
          <a:prstGeom prst="rect">
            <a:avLst/>
          </a:prstGeom>
          <a:noFill/>
        </p:spPr>
        <p:txBody>
          <a:bodyPr lIns="36000" tIns="0" rIns="36000" bIns="0" anchor="ctr" anchorCtr="0"/>
          <a:lstStyle>
            <a:lvl1pPr>
              <a:defRPr kumimoji="0" lang="cs-CZ" sz="2400" b="1" i="0" u="none" strike="noStrike" kern="0" cap="all" spc="0" normalizeH="0" baseline="0" noProof="0" dirty="0">
                <a:ln>
                  <a:noFill/>
                </a:ln>
                <a:effectLst/>
                <a:uLnTx/>
                <a:uFillTx/>
                <a:latin typeface="Calibri" pitchFamily="34" charset="0"/>
                <a:cs typeface="Calibri" pitchFamily="34" charset="0"/>
              </a:defRPr>
            </a:lvl1pPr>
          </a:lstStyle>
          <a:p>
            <a:pPr lvl="0" algn="l"/>
            <a:r>
              <a:rPr lang="cs-CZ" noProof="0" dirty="0"/>
              <a:t>Klepnutím lze upravit styl předlohy nadpisů.</a:t>
            </a:r>
          </a:p>
        </p:txBody>
      </p:sp>
    </p:spTree>
    <p:extLst>
      <p:ext uri="{BB962C8B-B14F-4D97-AF65-F5344CB8AC3E}">
        <p14:creationId xmlns:p14="http://schemas.microsoft.com/office/powerpoint/2010/main" val="1579658706"/>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1"/>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BB531"/>
              </a:solidFill>
            </a:endParaRPr>
          </a:p>
        </p:txBody>
      </p:sp>
      <p:cxnSp>
        <p:nvCxnSpPr>
          <p:cNvPr id="8"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13"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323795309"/>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4"/>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BB531"/>
              </a:solidFill>
            </a:endParaRPr>
          </a:p>
        </p:txBody>
      </p:sp>
      <p:cxnSp>
        <p:nvCxnSpPr>
          <p:cNvPr id="8"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13"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4"/>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1313508110"/>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3"/>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BB531"/>
              </a:solidFill>
            </a:endParaRPr>
          </a:p>
        </p:txBody>
      </p:sp>
      <p:cxnSp>
        <p:nvCxnSpPr>
          <p:cNvPr id="8"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13"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3"/>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13489937"/>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Předělový slide">
    <p:spTree>
      <p:nvGrpSpPr>
        <p:cNvPr id="1" name=""/>
        <p:cNvGrpSpPr/>
        <p:nvPr/>
      </p:nvGrpSpPr>
      <p:grpSpPr>
        <a:xfrm>
          <a:off x="0" y="0"/>
          <a:ext cx="0" cy="0"/>
          <a:chOff x="0" y="0"/>
          <a:chExt cx="0" cy="0"/>
        </a:xfrm>
      </p:grpSpPr>
      <p:sp>
        <p:nvSpPr>
          <p:cNvPr id="12" name="Ovál 5"/>
          <p:cNvSpPr/>
          <p:nvPr userDrawn="1"/>
        </p:nvSpPr>
        <p:spPr>
          <a:xfrm>
            <a:off x="5868456" y="2348880"/>
            <a:ext cx="2808000" cy="2808312"/>
          </a:xfrm>
          <a:prstGeom prst="ellipse">
            <a:avLst/>
          </a:prstGeom>
          <a:solidFill>
            <a:schemeClr val="bg1">
              <a:lumMod val="95000"/>
            </a:schemeClr>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BB531"/>
              </a:solidFill>
            </a:endParaRP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6372200" y="5445224"/>
            <a:ext cx="1703947" cy="1008112"/>
          </a:xfrm>
          <a:prstGeom prst="rect">
            <a:avLst/>
          </a:prstGeom>
        </p:spPr>
        <p:txBody>
          <a:bodyPr/>
          <a:lstStyle/>
          <a:p>
            <a:pPr algn="r">
              <a:defRPr/>
            </a:pPr>
            <a:endParaRPr lang="cs-CZ" sz="3200" b="1" cap="all" dirty="0">
              <a:solidFill>
                <a:srgbClr val="5BB531"/>
              </a:solidFill>
              <a:latin typeface="Calibri"/>
            </a:endParaRPr>
          </a:p>
        </p:txBody>
      </p:sp>
      <p:sp>
        <p:nvSpPr>
          <p:cNvPr id="5"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4214100252"/>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Předělový slide">
    <p:spTree>
      <p:nvGrpSpPr>
        <p:cNvPr id="1" name=""/>
        <p:cNvGrpSpPr/>
        <p:nvPr/>
      </p:nvGrpSpPr>
      <p:grpSpPr>
        <a:xfrm>
          <a:off x="0" y="0"/>
          <a:ext cx="0" cy="0"/>
          <a:chOff x="0" y="0"/>
          <a:chExt cx="0" cy="0"/>
        </a:xfrm>
      </p:grpSpPr>
      <p:sp>
        <p:nvSpPr>
          <p:cNvPr id="12" name="Ovál 5"/>
          <p:cNvSpPr/>
          <p:nvPr userDrawn="1"/>
        </p:nvSpPr>
        <p:spPr>
          <a:xfrm>
            <a:off x="6010628" y="2491068"/>
            <a:ext cx="2665828" cy="2666124"/>
          </a:xfrm>
          <a:prstGeom prst="ellipse">
            <a:avLst/>
          </a:prstGeom>
          <a:solidFill>
            <a:srgbClr val="18315A"/>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BB531"/>
              </a:solidFill>
            </a:endParaRP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6372200" y="5445224"/>
            <a:ext cx="1703947" cy="1008112"/>
          </a:xfrm>
          <a:prstGeom prst="rect">
            <a:avLst/>
          </a:prstGeom>
        </p:spPr>
        <p:txBody>
          <a:bodyPr/>
          <a:lstStyle/>
          <a:p>
            <a:pPr algn="r">
              <a:defRPr/>
            </a:pPr>
            <a:endParaRPr lang="cs-CZ" sz="3200" b="1" cap="all" dirty="0">
              <a:solidFill>
                <a:srgbClr val="5BB531"/>
              </a:solidFill>
              <a:latin typeface="Calibri"/>
            </a:endParaRPr>
          </a:p>
        </p:txBody>
      </p:sp>
      <p:sp>
        <p:nvSpPr>
          <p:cNvPr id="5"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pic>
        <p:nvPicPr>
          <p:cNvPr id="6" name="Picture 5" descr="Výsledek obrázku pro jobs.cz 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660232" y="3140968"/>
            <a:ext cx="1350201" cy="135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529961"/>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bg1"/>
              </a:solidFill>
            </a:endParaRPr>
          </a:p>
        </p:txBody>
      </p:sp>
      <p:sp>
        <p:nvSpPr>
          <p:cNvPr id="9" name="Nadpis 1"/>
          <p:cNvSpPr>
            <a:spLocks noGrp="1"/>
          </p:cNvSpPr>
          <p:nvPr>
            <p:ph type="title"/>
          </p:nvPr>
        </p:nvSpPr>
        <p:spPr>
          <a:xfrm>
            <a:off x="396376" y="5229200"/>
            <a:ext cx="8280080" cy="1224136"/>
          </a:xfrm>
          <a:prstGeom prst="rect">
            <a:avLst/>
          </a:prstGeom>
          <a:noFill/>
        </p:spPr>
        <p:txBody>
          <a:bodyPr lIns="36000" tIns="36000" rIns="36000" bIns="36000" anchor="t" anchorCtr="0"/>
          <a:lstStyle>
            <a:lvl1pPr algn="r">
              <a:defRPr lang="cs-CZ" sz="4000" b="1" kern="1200" cap="all" baseline="0" noProof="0" dirty="0">
                <a:solidFill>
                  <a:schemeClr val="accent1"/>
                </a:solidFill>
                <a:latin typeface="+mj-lt"/>
                <a:ea typeface="+mn-ea"/>
                <a:cs typeface="Arial" pitchFamily="34" charset="0"/>
              </a:defRPr>
            </a:lvl1pPr>
          </a:lstStyle>
          <a:p>
            <a:r>
              <a:rPr lang="cs-CZ" noProof="0"/>
              <a:t>Klepnutím lze upravit styl předlohy nadpisů.</a:t>
            </a:r>
            <a:endParaRPr lang="cs-CZ" noProof="0" dirty="0"/>
          </a:p>
        </p:txBody>
      </p:sp>
      <p:sp>
        <p:nvSpPr>
          <p:cNvPr id="6" name="Zástupný symbol pro text 2"/>
          <p:cNvSpPr>
            <a:spLocks noGrp="1"/>
          </p:cNvSpPr>
          <p:nvPr>
            <p:ph type="body" idx="1"/>
          </p:nvPr>
        </p:nvSpPr>
        <p:spPr>
          <a:xfrm>
            <a:off x="5868144" y="2348880"/>
            <a:ext cx="2808312" cy="2808312"/>
          </a:xfrm>
          <a:prstGeom prst="rect">
            <a:avLst/>
          </a:prstGeom>
        </p:spPr>
        <p:txBody>
          <a:bodyPr lIns="36000" tIns="36000" rIns="36000" bIns="36000" anchor="ctr" anchorCtr="0"/>
          <a:lstStyle>
            <a:lvl1pPr marL="0" indent="0" algn="ctr">
              <a:buNone/>
              <a:tabLst>
                <a:tab pos="8697913" algn="r"/>
              </a:tabLst>
              <a:defRPr lang="cs-CZ" sz="2800" kern="1200" cap="all" baseline="0" noProof="0" dirty="0" smtClean="0">
                <a:solidFill>
                  <a:schemeClr val="bg1"/>
                </a:solidFill>
                <a:latin typeface="+mj-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7_Předělový slide">
    <p:spTree>
      <p:nvGrpSpPr>
        <p:cNvPr id="1" name=""/>
        <p:cNvGrpSpPr/>
        <p:nvPr/>
      </p:nvGrpSpPr>
      <p:grpSpPr>
        <a:xfrm>
          <a:off x="0" y="0"/>
          <a:ext cx="0" cy="0"/>
          <a:chOff x="0" y="0"/>
          <a:chExt cx="0" cy="0"/>
        </a:xfrm>
      </p:grpSpPr>
      <p:sp>
        <p:nvSpPr>
          <p:cNvPr id="12" name="Ovál 5"/>
          <p:cNvSpPr/>
          <p:nvPr userDrawn="1"/>
        </p:nvSpPr>
        <p:spPr>
          <a:xfrm>
            <a:off x="5868456" y="2348880"/>
            <a:ext cx="2808000" cy="2808312"/>
          </a:xfrm>
          <a:prstGeom prst="ellipse">
            <a:avLst/>
          </a:prstGeom>
          <a:solidFill>
            <a:srgbClr val="00AEEF"/>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BB531"/>
              </a:solidFill>
            </a:endParaRP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6372200" y="5445224"/>
            <a:ext cx="1703947" cy="1008112"/>
          </a:xfrm>
          <a:prstGeom prst="rect">
            <a:avLst/>
          </a:prstGeom>
        </p:spPr>
        <p:txBody>
          <a:bodyPr/>
          <a:lstStyle/>
          <a:p>
            <a:pPr algn="r">
              <a:defRPr/>
            </a:pPr>
            <a:endParaRPr lang="cs-CZ" sz="3200" b="1" cap="all" dirty="0">
              <a:solidFill>
                <a:srgbClr val="5BB531"/>
              </a:solidFill>
              <a:latin typeface="Calibri"/>
            </a:endParaRPr>
          </a:p>
        </p:txBody>
      </p:sp>
      <p:sp>
        <p:nvSpPr>
          <p:cNvPr id="5"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60232" y="3284984"/>
            <a:ext cx="1224136" cy="1050215"/>
          </a:xfrm>
          <a:prstGeom prst="rect">
            <a:avLst/>
          </a:prstGeom>
        </p:spPr>
      </p:pic>
    </p:spTree>
    <p:extLst>
      <p:ext uri="{BB962C8B-B14F-4D97-AF65-F5344CB8AC3E}">
        <p14:creationId xmlns:p14="http://schemas.microsoft.com/office/powerpoint/2010/main" val="2670703962"/>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Předělový slide">
    <p:spTree>
      <p:nvGrpSpPr>
        <p:cNvPr id="1" name=""/>
        <p:cNvGrpSpPr/>
        <p:nvPr/>
      </p:nvGrpSpPr>
      <p:grpSpPr>
        <a:xfrm>
          <a:off x="0" y="0"/>
          <a:ext cx="0" cy="0"/>
          <a:chOff x="0" y="0"/>
          <a:chExt cx="0" cy="0"/>
        </a:xfrm>
      </p:grpSpPr>
      <p:sp>
        <p:nvSpPr>
          <p:cNvPr id="12" name="Ovál 5"/>
          <p:cNvSpPr/>
          <p:nvPr userDrawn="1"/>
        </p:nvSpPr>
        <p:spPr>
          <a:xfrm>
            <a:off x="5868456" y="2348880"/>
            <a:ext cx="2808000" cy="2808312"/>
          </a:xfrm>
          <a:prstGeom prst="ellipse">
            <a:avLst/>
          </a:prstGeom>
          <a:solidFill>
            <a:schemeClr val="accent2"/>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BB531"/>
              </a:solidFill>
            </a:endParaRP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6372200" y="5445224"/>
            <a:ext cx="1703947" cy="1008112"/>
          </a:xfrm>
          <a:prstGeom prst="rect">
            <a:avLst/>
          </a:prstGeom>
        </p:spPr>
        <p:txBody>
          <a:bodyPr/>
          <a:lstStyle/>
          <a:p>
            <a:pPr algn="r">
              <a:defRPr/>
            </a:pPr>
            <a:endParaRPr lang="cs-CZ" sz="3200" b="1" cap="all" dirty="0">
              <a:solidFill>
                <a:srgbClr val="5BB531"/>
              </a:solidFill>
              <a:latin typeface="Calibri"/>
            </a:endParaRPr>
          </a:p>
        </p:txBody>
      </p:sp>
      <p:sp>
        <p:nvSpPr>
          <p:cNvPr id="5"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2454793954"/>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Předělový slide">
    <p:spTree>
      <p:nvGrpSpPr>
        <p:cNvPr id="1" name=""/>
        <p:cNvGrpSpPr/>
        <p:nvPr/>
      </p:nvGrpSpPr>
      <p:grpSpPr>
        <a:xfrm>
          <a:off x="0" y="0"/>
          <a:ext cx="0" cy="0"/>
          <a:chOff x="0" y="0"/>
          <a:chExt cx="0" cy="0"/>
        </a:xfrm>
      </p:grpSpPr>
      <p:sp>
        <p:nvSpPr>
          <p:cNvPr id="12" name="Ovál 5"/>
          <p:cNvSpPr/>
          <p:nvPr userDrawn="1"/>
        </p:nvSpPr>
        <p:spPr>
          <a:xfrm>
            <a:off x="5868456" y="2348880"/>
            <a:ext cx="2808000" cy="2808312"/>
          </a:xfrm>
          <a:prstGeom prst="ellipse">
            <a:avLst/>
          </a:prstGeom>
          <a:solidFill>
            <a:schemeClr val="bg1">
              <a:lumMod val="95000"/>
            </a:schemeClr>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BB531"/>
              </a:solidFill>
            </a:endParaRPr>
          </a:p>
        </p:txBody>
      </p:sp>
      <p:pic>
        <p:nvPicPr>
          <p:cNvPr id="13" name="Picture 6" descr="http://pattylarsen.com/documents/PaperClips.png"/>
          <p:cNvPicPr>
            <a:picLocks noChangeAspect="1" noChangeArrowheads="1"/>
          </p:cNvPicPr>
          <p:nvPr userDrawn="1"/>
        </p:nvPicPr>
        <p:blipFill>
          <a:blip r:embed="rId2" cstate="email">
            <a:lum bright="70000" contrast="-70000"/>
          </a:blip>
          <a:srcRect/>
          <a:stretch>
            <a:fillRect/>
          </a:stretch>
        </p:blipFill>
        <p:spPr bwMode="auto">
          <a:xfrm>
            <a:off x="6419963" y="2636912"/>
            <a:ext cx="1656184" cy="1807607"/>
          </a:xfrm>
          <a:prstGeom prst="rect">
            <a:avLst/>
          </a:prstGeom>
          <a:noFill/>
          <a:effectLst>
            <a:outerShdw blurRad="50800" dist="38100" dir="2700000" algn="tl" rotWithShape="0">
              <a:prstClr val="black">
                <a:alpha val="40000"/>
              </a:prstClr>
            </a:outerShdw>
          </a:effectLst>
        </p:spPr>
      </p:pic>
      <p:cxnSp>
        <p:nvCxnSpPr>
          <p:cNvPr id="8" name="Přímá spojnice 2"/>
          <p:cNvCxnSpPr/>
          <p:nvPr userDrawn="1"/>
        </p:nvCxnSpPr>
        <p:spPr>
          <a:xfrm>
            <a:off x="0" y="1052736"/>
            <a:ext cx="9144000" cy="0"/>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7" name="Title 6"/>
          <p:cNvSpPr txBox="1">
            <a:spLocks/>
          </p:cNvSpPr>
          <p:nvPr userDrawn="1"/>
        </p:nvSpPr>
        <p:spPr>
          <a:xfrm>
            <a:off x="396376" y="5445224"/>
            <a:ext cx="7776024" cy="1008112"/>
          </a:xfrm>
          <a:prstGeom prst="rect">
            <a:avLst/>
          </a:prstGeom>
        </p:spPr>
        <p:txBody>
          <a:bodyPr/>
          <a:lstStyle/>
          <a:p>
            <a:pPr algn="r">
              <a:defRPr/>
            </a:pPr>
            <a:r>
              <a:rPr lang="cs-CZ" sz="3200" b="1" cap="all" dirty="0">
                <a:solidFill>
                  <a:srgbClr val="595959"/>
                </a:solidFill>
                <a:latin typeface="Calibri"/>
              </a:rPr>
              <a:t>PŘÍLOHY</a:t>
            </a:r>
          </a:p>
        </p:txBody>
      </p:sp>
    </p:spTree>
    <p:extLst>
      <p:ext uri="{BB962C8B-B14F-4D97-AF65-F5344CB8AC3E}">
        <p14:creationId xmlns:p14="http://schemas.microsoft.com/office/powerpoint/2010/main" val="3441978064"/>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1"/>
          </a:solidFill>
          <a:ln w="3175">
            <a:solidFill>
              <a:schemeClr val="accent1">
                <a:lumMod val="75000"/>
              </a:schemeClr>
            </a:solid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BB531"/>
              </a:solidFill>
            </a:endParaRPr>
          </a:p>
        </p:txBody>
      </p:sp>
      <p:pic>
        <p:nvPicPr>
          <p:cNvPr id="8" name="Picture 6" descr="http://pattylarsen.com/documents/PaperClips.png"/>
          <p:cNvPicPr>
            <a:picLocks noChangeAspect="1" noChangeArrowheads="1"/>
          </p:cNvPicPr>
          <p:nvPr userDrawn="1"/>
        </p:nvPicPr>
        <p:blipFill>
          <a:blip r:embed="rId2" cstate="email">
            <a:lum bright="70000" contrast="-70000"/>
          </a:blip>
          <a:srcRect/>
          <a:stretch>
            <a:fillRect/>
          </a:stretch>
        </p:blipFill>
        <p:spPr bwMode="auto">
          <a:xfrm>
            <a:off x="6516216" y="2636912"/>
            <a:ext cx="1656184" cy="1807607"/>
          </a:xfrm>
          <a:prstGeom prst="rect">
            <a:avLst/>
          </a:prstGeom>
          <a:noFill/>
          <a:effectLst>
            <a:outerShdw blurRad="50800" dist="38100" dir="2700000" algn="tl" rotWithShape="0">
              <a:prstClr val="black">
                <a:alpha val="40000"/>
              </a:prstClr>
            </a:outerShdw>
          </a:effectLst>
        </p:spPr>
      </p:pic>
      <p:sp>
        <p:nvSpPr>
          <p:cNvPr id="10" name="Nadpis 4"/>
          <p:cNvSpPr txBox="1">
            <a:spLocks/>
          </p:cNvSpPr>
          <p:nvPr userDrawn="1"/>
        </p:nvSpPr>
        <p:spPr>
          <a:xfrm>
            <a:off x="6372200" y="4323675"/>
            <a:ext cx="1663329" cy="496649"/>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cs-CZ" sz="3200" b="1" dirty="0">
                <a:solidFill>
                  <a:srgbClr val="FFFFFF"/>
                </a:solidFill>
                <a:effectLst>
                  <a:outerShdw blurRad="38100" dist="38100" dir="2700000" algn="tl">
                    <a:srgbClr val="000000">
                      <a:alpha val="43137"/>
                    </a:srgbClr>
                  </a:outerShdw>
                </a:effectLst>
              </a:rPr>
              <a:t>PŘÍLOHY</a:t>
            </a:r>
            <a:endParaRPr lang="en-US" sz="3200" b="1" dirty="0">
              <a:solidFill>
                <a:srgbClr val="FFFFFF"/>
              </a:solidFill>
              <a:effectLst>
                <a:outerShdw blurRad="38100" dist="38100" dir="2700000" algn="tl">
                  <a:srgbClr val="000000">
                    <a:alpha val="43137"/>
                  </a:srgbClr>
                </a:outerShdw>
              </a:effectLst>
            </a:endParaRPr>
          </a:p>
        </p:txBody>
      </p:sp>
      <p:cxnSp>
        <p:nvCxnSpPr>
          <p:cNvPr id="13"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71098211"/>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6_Základní textové pole">
    <p:spTree>
      <p:nvGrpSpPr>
        <p:cNvPr id="1" name=""/>
        <p:cNvGrpSpPr/>
        <p:nvPr/>
      </p:nvGrpSpPr>
      <p:grpSpPr>
        <a:xfrm>
          <a:off x="0" y="0"/>
          <a:ext cx="0" cy="0"/>
          <a:chOff x="0" y="0"/>
          <a:chExt cx="0" cy="0"/>
        </a:xfrm>
      </p:grpSpPr>
      <p:sp>
        <p:nvSpPr>
          <p:cNvPr id="3" name="Rectangle 9"/>
          <p:cNvSpPr txBox="1">
            <a:spLocks noChangeArrowheads="1"/>
          </p:cNvSpPr>
          <p:nvPr userDrawn="1"/>
        </p:nvSpPr>
        <p:spPr>
          <a:xfrm>
            <a:off x="8820471" y="6808390"/>
            <a:ext cx="30882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FFFFFF"/>
                </a:solidFill>
              </a:rPr>
              <a:pPr>
                <a:defRPr/>
              </a:pPr>
              <a:t>‹#›</a:t>
            </a:fld>
            <a:endParaRPr lang="cs-CZ" sz="700" dirty="0">
              <a:solidFill>
                <a:srgbClr val="FFFFFF"/>
              </a:solidFill>
            </a:endParaRPr>
          </a:p>
        </p:txBody>
      </p:sp>
    </p:spTree>
    <p:extLst>
      <p:ext uri="{BB962C8B-B14F-4D97-AF65-F5344CB8AC3E}">
        <p14:creationId xmlns:p14="http://schemas.microsoft.com/office/powerpoint/2010/main" val="4067223959"/>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Závěrečný slide">
    <p:spTree>
      <p:nvGrpSpPr>
        <p:cNvPr id="1" name=""/>
        <p:cNvGrpSpPr/>
        <p:nvPr/>
      </p:nvGrpSpPr>
      <p:grpSpPr>
        <a:xfrm>
          <a:off x="0" y="0"/>
          <a:ext cx="0" cy="0"/>
          <a:chOff x="0" y="0"/>
          <a:chExt cx="0" cy="0"/>
        </a:xfrm>
      </p:grpSpPr>
      <p:sp>
        <p:nvSpPr>
          <p:cNvPr id="16" name="Zástupný symbol pro obsah 3"/>
          <p:cNvSpPr>
            <a:spLocks noGrp="1"/>
          </p:cNvSpPr>
          <p:nvPr>
            <p:ph sz="half" idx="2"/>
          </p:nvPr>
        </p:nvSpPr>
        <p:spPr>
          <a:xfrm>
            <a:off x="180000" y="1332000"/>
            <a:ext cx="8784000" cy="5040000"/>
          </a:xfrm>
          <a:prstGeom prst="rect">
            <a:avLst/>
          </a:prstGeom>
        </p:spPr>
        <p:txBody>
          <a:bodyPr lIns="36000" tIns="36000" rIns="36000" bIns="36000"/>
          <a:lstStyle>
            <a:lvl1pPr marL="285750" indent="-285750">
              <a:spcBef>
                <a:spcPts val="600"/>
              </a:spcBef>
              <a:buClr>
                <a:schemeClr val="accent1"/>
              </a:buClr>
              <a:buSzPct val="100000"/>
              <a:buFont typeface="Arial" panose="020B0604020202020204" pitchFamily="34" charset="0"/>
              <a:buChar char="•"/>
              <a:defRPr sz="1400" b="0">
                <a:solidFill>
                  <a:schemeClr val="tx1"/>
                </a:solidFill>
                <a:latin typeface="Calibri" pitchFamily="34" charset="0"/>
                <a:cs typeface="Calibri" pitchFamily="34" charset="0"/>
              </a:defRPr>
            </a:lvl1pPr>
            <a:lvl2pPr marL="542925" indent="-276225">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2pPr>
            <a:lvl3pPr marL="8096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3pPr>
            <a:lvl4pPr marL="10763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4pPr>
            <a:lvl5pPr marL="13430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11" name="Rectangle 10"/>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9"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595959"/>
                </a:solidFill>
              </a:rPr>
              <a:pPr>
                <a:defRPr/>
              </a:pPr>
              <a:t>‹#›</a:t>
            </a:fld>
            <a:endParaRPr lang="cs-CZ" sz="700" dirty="0">
              <a:solidFill>
                <a:srgbClr val="595959"/>
              </a:solidFill>
            </a:endParaRPr>
          </a:p>
        </p:txBody>
      </p:sp>
      <p:sp>
        <p:nvSpPr>
          <p:cNvPr id="13"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6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4"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7"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12594223"/>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Závěrečný slide">
    <p:spTree>
      <p:nvGrpSpPr>
        <p:cNvPr id="1" name=""/>
        <p:cNvGrpSpPr/>
        <p:nvPr/>
      </p:nvGrpSpPr>
      <p:grpSpPr>
        <a:xfrm>
          <a:off x="0" y="0"/>
          <a:ext cx="0" cy="0"/>
          <a:chOff x="0" y="0"/>
          <a:chExt cx="0" cy="0"/>
        </a:xfrm>
      </p:grpSpPr>
      <p:sp>
        <p:nvSpPr>
          <p:cNvPr id="16" name="Zástupný symbol pro obsah 3"/>
          <p:cNvSpPr>
            <a:spLocks noGrp="1"/>
          </p:cNvSpPr>
          <p:nvPr>
            <p:ph sz="half" idx="2"/>
          </p:nvPr>
        </p:nvSpPr>
        <p:spPr>
          <a:xfrm>
            <a:off x="180000" y="1332000"/>
            <a:ext cx="4392000" cy="5040000"/>
          </a:xfrm>
          <a:prstGeom prst="rect">
            <a:avLst/>
          </a:prstGeom>
        </p:spPr>
        <p:txBody>
          <a:bodyPr lIns="36000" tIns="36000" rIns="36000" bIns="36000"/>
          <a:lstStyle>
            <a:lvl1pPr marL="285750" indent="-285750">
              <a:spcBef>
                <a:spcPts val="600"/>
              </a:spcBef>
              <a:buClr>
                <a:schemeClr val="accent1"/>
              </a:buClr>
              <a:buSzPct val="100000"/>
              <a:buFont typeface="Arial" panose="020B0604020202020204" pitchFamily="34" charset="0"/>
              <a:buChar char="•"/>
              <a:defRPr sz="1400" b="0">
                <a:solidFill>
                  <a:schemeClr val="tx1"/>
                </a:solidFill>
                <a:latin typeface="Calibri" pitchFamily="34" charset="0"/>
                <a:cs typeface="Calibri" pitchFamily="34" charset="0"/>
              </a:defRPr>
            </a:lvl1pPr>
            <a:lvl2pPr marL="542925" indent="-276225">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2pPr>
            <a:lvl3pPr marL="8096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3pPr>
            <a:lvl4pPr marL="10763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4pPr>
            <a:lvl5pPr marL="13430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18"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9"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595959"/>
                </a:solidFill>
              </a:rPr>
              <a:pPr>
                <a:defRPr/>
              </a:pPr>
              <a:t>‹#›</a:t>
            </a:fld>
            <a:endParaRPr lang="cs-CZ" sz="700" dirty="0">
              <a:solidFill>
                <a:srgbClr val="595959"/>
              </a:solidFill>
            </a:endParaRPr>
          </a:p>
        </p:txBody>
      </p:sp>
      <p:sp>
        <p:nvSpPr>
          <p:cNvPr id="13"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6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4"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7"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12" name="Zástupný symbol pro obsah 3"/>
          <p:cNvSpPr>
            <a:spLocks noGrp="1"/>
          </p:cNvSpPr>
          <p:nvPr>
            <p:ph sz="half" idx="10"/>
          </p:nvPr>
        </p:nvSpPr>
        <p:spPr>
          <a:xfrm>
            <a:off x="4644008" y="1340768"/>
            <a:ext cx="4392000" cy="5040000"/>
          </a:xfrm>
          <a:prstGeom prst="rect">
            <a:avLst/>
          </a:prstGeom>
        </p:spPr>
        <p:txBody>
          <a:bodyPr lIns="36000" tIns="36000" rIns="36000" bIns="36000"/>
          <a:lstStyle>
            <a:lvl1pPr marL="285750" indent="-285750">
              <a:spcBef>
                <a:spcPts val="600"/>
              </a:spcBef>
              <a:buClr>
                <a:schemeClr val="accent1"/>
              </a:buClr>
              <a:buSzPct val="100000"/>
              <a:buFont typeface="Arial" panose="020B0604020202020204" pitchFamily="34" charset="0"/>
              <a:buChar char="•"/>
              <a:defRPr sz="1400" b="0">
                <a:solidFill>
                  <a:schemeClr val="tx1"/>
                </a:solidFill>
                <a:latin typeface="Calibri" pitchFamily="34" charset="0"/>
                <a:cs typeface="Calibri" pitchFamily="34" charset="0"/>
              </a:defRPr>
            </a:lvl1pPr>
            <a:lvl2pPr marL="542925" indent="-276225">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2pPr>
            <a:lvl3pPr marL="8096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3pPr>
            <a:lvl4pPr marL="10763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4pPr>
            <a:lvl5pPr marL="1343025" indent="-266700">
              <a:spcBef>
                <a:spcPts val="600"/>
              </a:spcBef>
              <a:buClr>
                <a:schemeClr val="accent1"/>
              </a:buClr>
              <a:buSzPct val="100000"/>
              <a:buFont typeface="Arial" panose="020B0604020202020204" pitchFamily="34" charset="0"/>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dirty="0"/>
              <a:t>Klepnutím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Tree>
    <p:extLst>
      <p:ext uri="{BB962C8B-B14F-4D97-AF65-F5344CB8AC3E}">
        <p14:creationId xmlns:p14="http://schemas.microsoft.com/office/powerpoint/2010/main" val="2212594223"/>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1_Základní textové pole">
    <p:spTree>
      <p:nvGrpSpPr>
        <p:cNvPr id="1" name=""/>
        <p:cNvGrpSpPr/>
        <p:nvPr/>
      </p:nvGrpSpPr>
      <p:grpSpPr>
        <a:xfrm>
          <a:off x="0" y="0"/>
          <a:ext cx="0" cy="0"/>
          <a:chOff x="0" y="0"/>
          <a:chExt cx="0" cy="0"/>
        </a:xfrm>
      </p:grpSpPr>
      <p:sp>
        <p:nvSpPr>
          <p:cNvPr id="23" name="Ovál 5"/>
          <p:cNvSpPr/>
          <p:nvPr userDrawn="1"/>
        </p:nvSpPr>
        <p:spPr>
          <a:xfrm>
            <a:off x="5868456" y="2348880"/>
            <a:ext cx="2808000" cy="2808312"/>
          </a:xfrm>
          <a:prstGeom prst="ellipse">
            <a:avLst/>
          </a:prstGeom>
          <a:solidFill>
            <a:schemeClr val="accent1"/>
          </a:solidFill>
          <a:ln w="3175">
            <a:solidFill>
              <a:schemeClr val="accent1"/>
            </a:solid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BB531"/>
              </a:solidFill>
            </a:endParaRPr>
          </a:p>
        </p:txBody>
      </p:sp>
      <p:sp>
        <p:nvSpPr>
          <p:cNvPr id="24" name="Nadpis 1"/>
          <p:cNvSpPr>
            <a:spLocks noGrp="1"/>
          </p:cNvSpPr>
          <p:nvPr>
            <p:ph type="title"/>
          </p:nvPr>
        </p:nvSpPr>
        <p:spPr>
          <a:xfrm>
            <a:off x="396376" y="5229200"/>
            <a:ext cx="8280080" cy="1224136"/>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grpSp>
        <p:nvGrpSpPr>
          <p:cNvPr id="2" name="Gruppieren 59"/>
          <p:cNvGrpSpPr>
            <a:grpSpLocks noChangeAspect="1"/>
          </p:cNvGrpSpPr>
          <p:nvPr userDrawn="1"/>
        </p:nvGrpSpPr>
        <p:grpSpPr bwMode="gray">
          <a:xfrm>
            <a:off x="6404004" y="2801385"/>
            <a:ext cx="1675309" cy="1903303"/>
            <a:chOff x="4183201" y="2471526"/>
            <a:chExt cx="376998" cy="428305"/>
          </a:xfrm>
          <a:solidFill>
            <a:schemeClr val="bg1"/>
          </a:solidFill>
        </p:grpSpPr>
        <p:sp>
          <p:nvSpPr>
            <p:cNvPr id="6" name="Freeform 1028"/>
            <p:cNvSpPr>
              <a:spLocks/>
            </p:cNvSpPr>
            <p:nvPr/>
          </p:nvSpPr>
          <p:spPr bwMode="gray">
            <a:xfrm>
              <a:off x="4261278" y="2542910"/>
              <a:ext cx="220845" cy="258767"/>
            </a:xfrm>
            <a:custGeom>
              <a:avLst/>
              <a:gdLst>
                <a:gd name="T0" fmla="*/ 103 w 139"/>
                <a:gd name="T1" fmla="*/ 163 h 163"/>
                <a:gd name="T2" fmla="*/ 37 w 139"/>
                <a:gd name="T3" fmla="*/ 163 h 163"/>
                <a:gd name="T4" fmla="*/ 36 w 139"/>
                <a:gd name="T5" fmla="*/ 157 h 163"/>
                <a:gd name="T6" fmla="*/ 25 w 139"/>
                <a:gd name="T7" fmla="*/ 128 h 163"/>
                <a:gd name="T8" fmla="*/ 8 w 139"/>
                <a:gd name="T9" fmla="*/ 97 h 163"/>
                <a:gd name="T10" fmla="*/ 4 w 139"/>
                <a:gd name="T11" fmla="*/ 51 h 163"/>
                <a:gd name="T12" fmla="*/ 37 w 139"/>
                <a:gd name="T13" fmla="*/ 10 h 163"/>
                <a:gd name="T14" fmla="*/ 102 w 139"/>
                <a:gd name="T15" fmla="*/ 9 h 163"/>
                <a:gd name="T16" fmla="*/ 138 w 139"/>
                <a:gd name="T17" fmla="*/ 73 h 163"/>
                <a:gd name="T18" fmla="*/ 126 w 139"/>
                <a:gd name="T19" fmla="*/ 109 h 163"/>
                <a:gd name="T20" fmla="*/ 111 w 139"/>
                <a:gd name="T21" fmla="*/ 136 h 163"/>
                <a:gd name="T22" fmla="*/ 103 w 139"/>
                <a:gd name="T23" fmla="*/ 161 h 163"/>
                <a:gd name="T24" fmla="*/ 103 w 139"/>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03" y="163"/>
                  </a:moveTo>
                  <a:cubicBezTo>
                    <a:pt x="81" y="163"/>
                    <a:pt x="59" y="163"/>
                    <a:pt x="37" y="163"/>
                  </a:cubicBezTo>
                  <a:cubicBezTo>
                    <a:pt x="37" y="161"/>
                    <a:pt x="36" y="159"/>
                    <a:pt x="36" y="157"/>
                  </a:cubicBezTo>
                  <a:cubicBezTo>
                    <a:pt x="35" y="146"/>
                    <a:pt x="30" y="137"/>
                    <a:pt x="25" y="128"/>
                  </a:cubicBezTo>
                  <a:cubicBezTo>
                    <a:pt x="19" y="118"/>
                    <a:pt x="13" y="108"/>
                    <a:pt x="8" y="97"/>
                  </a:cubicBezTo>
                  <a:cubicBezTo>
                    <a:pt x="1" y="82"/>
                    <a:pt x="0" y="67"/>
                    <a:pt x="4" y="51"/>
                  </a:cubicBezTo>
                  <a:cubicBezTo>
                    <a:pt x="8" y="32"/>
                    <a:pt x="19" y="18"/>
                    <a:pt x="37" y="10"/>
                  </a:cubicBezTo>
                  <a:cubicBezTo>
                    <a:pt x="58" y="0"/>
                    <a:pt x="80" y="0"/>
                    <a:pt x="102" y="9"/>
                  </a:cubicBezTo>
                  <a:cubicBezTo>
                    <a:pt x="128" y="21"/>
                    <a:pt x="139" y="45"/>
                    <a:pt x="138" y="73"/>
                  </a:cubicBezTo>
                  <a:cubicBezTo>
                    <a:pt x="137" y="86"/>
                    <a:pt x="132" y="98"/>
                    <a:pt x="126" y="109"/>
                  </a:cubicBezTo>
                  <a:cubicBezTo>
                    <a:pt x="121" y="118"/>
                    <a:pt x="115" y="127"/>
                    <a:pt x="111" y="136"/>
                  </a:cubicBezTo>
                  <a:cubicBezTo>
                    <a:pt x="106" y="144"/>
                    <a:pt x="104" y="152"/>
                    <a:pt x="103" y="161"/>
                  </a:cubicBezTo>
                  <a:cubicBezTo>
                    <a:pt x="103" y="161"/>
                    <a:pt x="103" y="162"/>
                    <a:pt x="10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95959"/>
                </a:solidFill>
              </a:endParaRPr>
            </a:p>
          </p:txBody>
        </p:sp>
        <p:sp>
          <p:nvSpPr>
            <p:cNvPr id="7" name="Freeform 1029"/>
            <p:cNvSpPr>
              <a:spLocks/>
            </p:cNvSpPr>
            <p:nvPr/>
          </p:nvSpPr>
          <p:spPr bwMode="gray">
            <a:xfrm>
              <a:off x="4325969" y="2815062"/>
              <a:ext cx="95923" cy="17846"/>
            </a:xfrm>
            <a:custGeom>
              <a:avLst/>
              <a:gdLst>
                <a:gd name="T0" fmla="*/ 30 w 60"/>
                <a:gd name="T1" fmla="*/ 12 h 12"/>
                <a:gd name="T2" fmla="*/ 8 w 60"/>
                <a:gd name="T3" fmla="*/ 12 h 12"/>
                <a:gd name="T4" fmla="*/ 0 w 60"/>
                <a:gd name="T5" fmla="*/ 6 h 12"/>
                <a:gd name="T6" fmla="*/ 8 w 60"/>
                <a:gd name="T7" fmla="*/ 0 h 12"/>
                <a:gd name="T8" fmla="*/ 52 w 60"/>
                <a:gd name="T9" fmla="*/ 0 h 12"/>
                <a:gd name="T10" fmla="*/ 59 w 60"/>
                <a:gd name="T11" fmla="*/ 7 h 12"/>
                <a:gd name="T12" fmla="*/ 52 w 60"/>
                <a:gd name="T13" fmla="*/ 12 h 12"/>
                <a:gd name="T14" fmla="*/ 50 w 60"/>
                <a:gd name="T15" fmla="*/ 12 h 12"/>
                <a:gd name="T16" fmla="*/ 30 w 60"/>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2">
                  <a:moveTo>
                    <a:pt x="30" y="12"/>
                  </a:moveTo>
                  <a:cubicBezTo>
                    <a:pt x="22" y="12"/>
                    <a:pt x="15" y="12"/>
                    <a:pt x="8" y="12"/>
                  </a:cubicBezTo>
                  <a:cubicBezTo>
                    <a:pt x="3" y="12"/>
                    <a:pt x="0" y="10"/>
                    <a:pt x="0" y="6"/>
                  </a:cubicBezTo>
                  <a:cubicBezTo>
                    <a:pt x="0" y="3"/>
                    <a:pt x="3" y="0"/>
                    <a:pt x="8" y="0"/>
                  </a:cubicBezTo>
                  <a:cubicBezTo>
                    <a:pt x="23" y="0"/>
                    <a:pt x="37" y="0"/>
                    <a:pt x="52" y="0"/>
                  </a:cubicBezTo>
                  <a:cubicBezTo>
                    <a:pt x="57" y="0"/>
                    <a:pt x="60" y="3"/>
                    <a:pt x="59" y="7"/>
                  </a:cubicBezTo>
                  <a:cubicBezTo>
                    <a:pt x="59" y="10"/>
                    <a:pt x="56" y="12"/>
                    <a:pt x="52" y="12"/>
                  </a:cubicBezTo>
                  <a:cubicBezTo>
                    <a:pt x="52" y="12"/>
                    <a:pt x="51" y="12"/>
                    <a:pt x="50" y="12"/>
                  </a:cubicBezTo>
                  <a:cubicBezTo>
                    <a:pt x="43" y="12"/>
                    <a:pt x="37"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95959"/>
                </a:solidFill>
              </a:endParaRPr>
            </a:p>
          </p:txBody>
        </p:sp>
        <p:sp>
          <p:nvSpPr>
            <p:cNvPr id="9" name="Freeform 1030"/>
            <p:cNvSpPr>
              <a:spLocks/>
            </p:cNvSpPr>
            <p:nvPr/>
          </p:nvSpPr>
          <p:spPr bwMode="gray">
            <a:xfrm>
              <a:off x="4328201" y="2846292"/>
              <a:ext cx="89230" cy="20076"/>
            </a:xfrm>
            <a:custGeom>
              <a:avLst/>
              <a:gdLst>
                <a:gd name="T0" fmla="*/ 29 w 57"/>
                <a:gd name="T1" fmla="*/ 12 h 12"/>
                <a:gd name="T2" fmla="*/ 7 w 57"/>
                <a:gd name="T3" fmla="*/ 12 h 12"/>
                <a:gd name="T4" fmla="*/ 1 w 57"/>
                <a:gd name="T5" fmla="*/ 6 h 12"/>
                <a:gd name="T6" fmla="*/ 7 w 57"/>
                <a:gd name="T7" fmla="*/ 0 h 12"/>
                <a:gd name="T8" fmla="*/ 51 w 57"/>
                <a:gd name="T9" fmla="*/ 0 h 12"/>
                <a:gd name="T10" fmla="*/ 57 w 57"/>
                <a:gd name="T11" fmla="*/ 6 h 12"/>
                <a:gd name="T12" fmla="*/ 51 w 57"/>
                <a:gd name="T13" fmla="*/ 12 h 12"/>
                <a:gd name="T14" fmla="*/ 29 w 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2">
                  <a:moveTo>
                    <a:pt x="29" y="12"/>
                  </a:moveTo>
                  <a:cubicBezTo>
                    <a:pt x="22" y="12"/>
                    <a:pt x="14" y="12"/>
                    <a:pt x="7" y="12"/>
                  </a:cubicBezTo>
                  <a:cubicBezTo>
                    <a:pt x="3" y="12"/>
                    <a:pt x="0" y="10"/>
                    <a:pt x="1" y="6"/>
                  </a:cubicBezTo>
                  <a:cubicBezTo>
                    <a:pt x="1" y="3"/>
                    <a:pt x="3" y="0"/>
                    <a:pt x="7" y="0"/>
                  </a:cubicBezTo>
                  <a:cubicBezTo>
                    <a:pt x="22" y="0"/>
                    <a:pt x="36" y="0"/>
                    <a:pt x="51" y="0"/>
                  </a:cubicBezTo>
                  <a:cubicBezTo>
                    <a:pt x="55" y="0"/>
                    <a:pt x="57" y="3"/>
                    <a:pt x="57" y="6"/>
                  </a:cubicBezTo>
                  <a:cubicBezTo>
                    <a:pt x="57" y="10"/>
                    <a:pt x="55" y="12"/>
                    <a:pt x="51" y="12"/>
                  </a:cubicBezTo>
                  <a:cubicBezTo>
                    <a:pt x="43" y="12"/>
                    <a:pt x="36"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95959"/>
                </a:solidFill>
              </a:endParaRPr>
            </a:p>
          </p:txBody>
        </p:sp>
        <p:sp>
          <p:nvSpPr>
            <p:cNvPr id="10" name="Freeform 1031"/>
            <p:cNvSpPr>
              <a:spLocks/>
            </p:cNvSpPr>
            <p:nvPr/>
          </p:nvSpPr>
          <p:spPr bwMode="gray">
            <a:xfrm>
              <a:off x="4511122" y="2634372"/>
              <a:ext cx="49077" cy="24538"/>
            </a:xfrm>
            <a:custGeom>
              <a:avLst/>
              <a:gdLst>
                <a:gd name="T0" fmla="*/ 32 w 32"/>
                <a:gd name="T1" fmla="*/ 0 h 15"/>
                <a:gd name="T2" fmla="*/ 32 w 32"/>
                <a:gd name="T3" fmla="*/ 15 h 15"/>
                <a:gd name="T4" fmla="*/ 0 w 32"/>
                <a:gd name="T5" fmla="*/ 15 h 15"/>
                <a:gd name="T6" fmla="*/ 0 w 32"/>
                <a:gd name="T7" fmla="*/ 0 h 15"/>
                <a:gd name="T8" fmla="*/ 32 w 32"/>
                <a:gd name="T9" fmla="*/ 0 h 15"/>
              </a:gdLst>
              <a:ahLst/>
              <a:cxnLst>
                <a:cxn ang="0">
                  <a:pos x="T0" y="T1"/>
                </a:cxn>
                <a:cxn ang="0">
                  <a:pos x="T2" y="T3"/>
                </a:cxn>
                <a:cxn ang="0">
                  <a:pos x="T4" y="T5"/>
                </a:cxn>
                <a:cxn ang="0">
                  <a:pos x="T6" y="T7"/>
                </a:cxn>
                <a:cxn ang="0">
                  <a:pos x="T8" y="T9"/>
                </a:cxn>
              </a:cxnLst>
              <a:rect l="0" t="0" r="r" b="b"/>
              <a:pathLst>
                <a:path w="32" h="15">
                  <a:moveTo>
                    <a:pt x="32" y="0"/>
                  </a:moveTo>
                  <a:cubicBezTo>
                    <a:pt x="32" y="5"/>
                    <a:pt x="32" y="10"/>
                    <a:pt x="32" y="15"/>
                  </a:cubicBezTo>
                  <a:cubicBezTo>
                    <a:pt x="21" y="15"/>
                    <a:pt x="11" y="15"/>
                    <a:pt x="0" y="15"/>
                  </a:cubicBezTo>
                  <a:cubicBezTo>
                    <a:pt x="0" y="10"/>
                    <a:pt x="0" y="5"/>
                    <a:pt x="0" y="0"/>
                  </a:cubicBezTo>
                  <a:cubicBezTo>
                    <a:pt x="10" y="0"/>
                    <a:pt x="21"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95959"/>
                </a:solidFill>
              </a:endParaRPr>
            </a:p>
          </p:txBody>
        </p:sp>
        <p:sp>
          <p:nvSpPr>
            <p:cNvPr id="11" name="Freeform 1032"/>
            <p:cNvSpPr>
              <a:spLocks/>
            </p:cNvSpPr>
            <p:nvPr/>
          </p:nvSpPr>
          <p:spPr bwMode="gray">
            <a:xfrm>
              <a:off x="4183201" y="2634372"/>
              <a:ext cx="53538" cy="24538"/>
            </a:xfrm>
            <a:custGeom>
              <a:avLst/>
              <a:gdLst>
                <a:gd name="T0" fmla="*/ 0 w 33"/>
                <a:gd name="T1" fmla="*/ 16 h 16"/>
                <a:gd name="T2" fmla="*/ 0 w 33"/>
                <a:gd name="T3" fmla="*/ 0 h 16"/>
                <a:gd name="T4" fmla="*/ 33 w 33"/>
                <a:gd name="T5" fmla="*/ 0 h 16"/>
                <a:gd name="T6" fmla="*/ 33 w 33"/>
                <a:gd name="T7" fmla="*/ 16 h 16"/>
                <a:gd name="T8" fmla="*/ 0 w 33"/>
                <a:gd name="T9" fmla="*/ 16 h 16"/>
              </a:gdLst>
              <a:ahLst/>
              <a:cxnLst>
                <a:cxn ang="0">
                  <a:pos x="T0" y="T1"/>
                </a:cxn>
                <a:cxn ang="0">
                  <a:pos x="T2" y="T3"/>
                </a:cxn>
                <a:cxn ang="0">
                  <a:pos x="T4" y="T5"/>
                </a:cxn>
                <a:cxn ang="0">
                  <a:pos x="T6" y="T7"/>
                </a:cxn>
                <a:cxn ang="0">
                  <a:pos x="T8" y="T9"/>
                </a:cxn>
              </a:cxnLst>
              <a:rect l="0" t="0" r="r" b="b"/>
              <a:pathLst>
                <a:path w="33" h="16">
                  <a:moveTo>
                    <a:pt x="0" y="16"/>
                  </a:moveTo>
                  <a:cubicBezTo>
                    <a:pt x="0" y="11"/>
                    <a:pt x="0" y="6"/>
                    <a:pt x="0" y="0"/>
                  </a:cubicBezTo>
                  <a:cubicBezTo>
                    <a:pt x="11" y="0"/>
                    <a:pt x="22" y="0"/>
                    <a:pt x="33" y="0"/>
                  </a:cubicBezTo>
                  <a:cubicBezTo>
                    <a:pt x="33" y="6"/>
                    <a:pt x="33" y="11"/>
                    <a:pt x="33" y="16"/>
                  </a:cubicBezTo>
                  <a:cubicBezTo>
                    <a:pt x="22" y="16"/>
                    <a:pt x="12"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95959"/>
                </a:solidFill>
              </a:endParaRPr>
            </a:p>
          </p:txBody>
        </p:sp>
        <p:sp>
          <p:nvSpPr>
            <p:cNvPr id="12" name="Freeform 1033"/>
            <p:cNvSpPr>
              <a:spLocks/>
            </p:cNvSpPr>
            <p:nvPr/>
          </p:nvSpPr>
          <p:spPr bwMode="gray">
            <a:xfrm>
              <a:off x="4484353" y="2540680"/>
              <a:ext cx="58000" cy="51307"/>
            </a:xfrm>
            <a:custGeom>
              <a:avLst/>
              <a:gdLst>
                <a:gd name="T0" fmla="*/ 10 w 36"/>
                <a:gd name="T1" fmla="*/ 32 h 32"/>
                <a:gd name="T2" fmla="*/ 0 w 36"/>
                <a:gd name="T3" fmla="*/ 19 h 32"/>
                <a:gd name="T4" fmla="*/ 26 w 36"/>
                <a:gd name="T5" fmla="*/ 0 h 32"/>
                <a:gd name="T6" fmla="*/ 36 w 36"/>
                <a:gd name="T7" fmla="*/ 13 h 32"/>
                <a:gd name="T8" fmla="*/ 10 w 36"/>
                <a:gd name="T9" fmla="*/ 32 h 32"/>
              </a:gdLst>
              <a:ahLst/>
              <a:cxnLst>
                <a:cxn ang="0">
                  <a:pos x="T0" y="T1"/>
                </a:cxn>
                <a:cxn ang="0">
                  <a:pos x="T2" y="T3"/>
                </a:cxn>
                <a:cxn ang="0">
                  <a:pos x="T4" y="T5"/>
                </a:cxn>
                <a:cxn ang="0">
                  <a:pos x="T6" y="T7"/>
                </a:cxn>
                <a:cxn ang="0">
                  <a:pos x="T8" y="T9"/>
                </a:cxn>
              </a:cxnLst>
              <a:rect l="0" t="0" r="r" b="b"/>
              <a:pathLst>
                <a:path w="36" h="32">
                  <a:moveTo>
                    <a:pt x="10" y="32"/>
                  </a:moveTo>
                  <a:cubicBezTo>
                    <a:pt x="7" y="27"/>
                    <a:pt x="4" y="23"/>
                    <a:pt x="0" y="19"/>
                  </a:cubicBezTo>
                  <a:cubicBezTo>
                    <a:pt x="9" y="12"/>
                    <a:pt x="18" y="6"/>
                    <a:pt x="26" y="0"/>
                  </a:cubicBezTo>
                  <a:cubicBezTo>
                    <a:pt x="30" y="4"/>
                    <a:pt x="33" y="9"/>
                    <a:pt x="36" y="13"/>
                  </a:cubicBezTo>
                  <a:cubicBezTo>
                    <a:pt x="27" y="19"/>
                    <a:pt x="19" y="25"/>
                    <a:pt x="1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95959"/>
                </a:solidFill>
              </a:endParaRPr>
            </a:p>
          </p:txBody>
        </p:sp>
        <p:sp>
          <p:nvSpPr>
            <p:cNvPr id="13" name="Freeform 1034"/>
            <p:cNvSpPr>
              <a:spLocks/>
            </p:cNvSpPr>
            <p:nvPr/>
          </p:nvSpPr>
          <p:spPr bwMode="gray">
            <a:xfrm>
              <a:off x="4201047" y="2705756"/>
              <a:ext cx="55769" cy="44615"/>
            </a:xfrm>
            <a:custGeom>
              <a:avLst/>
              <a:gdLst>
                <a:gd name="T0" fmla="*/ 6 w 36"/>
                <a:gd name="T1" fmla="*/ 28 h 28"/>
                <a:gd name="T2" fmla="*/ 0 w 36"/>
                <a:gd name="T3" fmla="*/ 13 h 28"/>
                <a:gd name="T4" fmla="*/ 29 w 36"/>
                <a:gd name="T5" fmla="*/ 0 h 28"/>
                <a:gd name="T6" fmla="*/ 36 w 36"/>
                <a:gd name="T7" fmla="*/ 15 h 28"/>
                <a:gd name="T8" fmla="*/ 6 w 36"/>
                <a:gd name="T9" fmla="*/ 28 h 28"/>
              </a:gdLst>
              <a:ahLst/>
              <a:cxnLst>
                <a:cxn ang="0">
                  <a:pos x="T0" y="T1"/>
                </a:cxn>
                <a:cxn ang="0">
                  <a:pos x="T2" y="T3"/>
                </a:cxn>
                <a:cxn ang="0">
                  <a:pos x="T4" y="T5"/>
                </a:cxn>
                <a:cxn ang="0">
                  <a:pos x="T6" y="T7"/>
                </a:cxn>
                <a:cxn ang="0">
                  <a:pos x="T8" y="T9"/>
                </a:cxn>
              </a:cxnLst>
              <a:rect l="0" t="0" r="r" b="b"/>
              <a:pathLst>
                <a:path w="36" h="28">
                  <a:moveTo>
                    <a:pt x="6" y="28"/>
                  </a:moveTo>
                  <a:cubicBezTo>
                    <a:pt x="4" y="23"/>
                    <a:pt x="2" y="18"/>
                    <a:pt x="0" y="13"/>
                  </a:cubicBezTo>
                  <a:cubicBezTo>
                    <a:pt x="9" y="9"/>
                    <a:pt x="19" y="4"/>
                    <a:pt x="29" y="0"/>
                  </a:cubicBezTo>
                  <a:cubicBezTo>
                    <a:pt x="31" y="5"/>
                    <a:pt x="33" y="9"/>
                    <a:pt x="36" y="15"/>
                  </a:cubicBezTo>
                  <a:cubicBezTo>
                    <a:pt x="26" y="19"/>
                    <a:pt x="16" y="23"/>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95959"/>
                </a:solidFill>
              </a:endParaRPr>
            </a:p>
          </p:txBody>
        </p:sp>
        <p:sp>
          <p:nvSpPr>
            <p:cNvPr id="14" name="Freeform 1035"/>
            <p:cNvSpPr>
              <a:spLocks/>
            </p:cNvSpPr>
            <p:nvPr/>
          </p:nvSpPr>
          <p:spPr bwMode="gray">
            <a:xfrm>
              <a:off x="4205509" y="2540680"/>
              <a:ext cx="55769" cy="51307"/>
            </a:xfrm>
            <a:custGeom>
              <a:avLst/>
              <a:gdLst>
                <a:gd name="T0" fmla="*/ 35 w 35"/>
                <a:gd name="T1" fmla="*/ 19 h 32"/>
                <a:gd name="T2" fmla="*/ 26 w 35"/>
                <a:gd name="T3" fmla="*/ 32 h 32"/>
                <a:gd name="T4" fmla="*/ 0 w 35"/>
                <a:gd name="T5" fmla="*/ 13 h 32"/>
                <a:gd name="T6" fmla="*/ 9 w 35"/>
                <a:gd name="T7" fmla="*/ 0 h 32"/>
                <a:gd name="T8" fmla="*/ 35 w 35"/>
                <a:gd name="T9" fmla="*/ 19 h 32"/>
              </a:gdLst>
              <a:ahLst/>
              <a:cxnLst>
                <a:cxn ang="0">
                  <a:pos x="T0" y="T1"/>
                </a:cxn>
                <a:cxn ang="0">
                  <a:pos x="T2" y="T3"/>
                </a:cxn>
                <a:cxn ang="0">
                  <a:pos x="T4" y="T5"/>
                </a:cxn>
                <a:cxn ang="0">
                  <a:pos x="T6" y="T7"/>
                </a:cxn>
                <a:cxn ang="0">
                  <a:pos x="T8" y="T9"/>
                </a:cxn>
              </a:cxnLst>
              <a:rect l="0" t="0" r="r" b="b"/>
              <a:pathLst>
                <a:path w="35" h="32">
                  <a:moveTo>
                    <a:pt x="35" y="19"/>
                  </a:moveTo>
                  <a:cubicBezTo>
                    <a:pt x="32" y="23"/>
                    <a:pt x="29" y="27"/>
                    <a:pt x="26" y="32"/>
                  </a:cubicBezTo>
                  <a:cubicBezTo>
                    <a:pt x="17" y="26"/>
                    <a:pt x="9" y="19"/>
                    <a:pt x="0" y="13"/>
                  </a:cubicBezTo>
                  <a:cubicBezTo>
                    <a:pt x="3" y="9"/>
                    <a:pt x="6" y="4"/>
                    <a:pt x="9" y="0"/>
                  </a:cubicBezTo>
                  <a:cubicBezTo>
                    <a:pt x="18" y="6"/>
                    <a:pt x="26" y="12"/>
                    <a:pt x="3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95959"/>
                </a:solidFill>
              </a:endParaRPr>
            </a:p>
          </p:txBody>
        </p:sp>
        <p:sp>
          <p:nvSpPr>
            <p:cNvPr id="15" name="Freeform 1036"/>
            <p:cNvSpPr>
              <a:spLocks/>
            </p:cNvSpPr>
            <p:nvPr/>
          </p:nvSpPr>
          <p:spPr bwMode="gray">
            <a:xfrm>
              <a:off x="4488815" y="2705756"/>
              <a:ext cx="58000" cy="44615"/>
            </a:xfrm>
            <a:custGeom>
              <a:avLst/>
              <a:gdLst>
                <a:gd name="T0" fmla="*/ 0 w 36"/>
                <a:gd name="T1" fmla="*/ 15 h 27"/>
                <a:gd name="T2" fmla="*/ 7 w 36"/>
                <a:gd name="T3" fmla="*/ 0 h 27"/>
                <a:gd name="T4" fmla="*/ 36 w 36"/>
                <a:gd name="T5" fmla="*/ 12 h 27"/>
                <a:gd name="T6" fmla="*/ 30 w 36"/>
                <a:gd name="T7" fmla="*/ 27 h 27"/>
                <a:gd name="T8" fmla="*/ 0 w 36"/>
                <a:gd name="T9" fmla="*/ 15 h 27"/>
              </a:gdLst>
              <a:ahLst/>
              <a:cxnLst>
                <a:cxn ang="0">
                  <a:pos x="T0" y="T1"/>
                </a:cxn>
                <a:cxn ang="0">
                  <a:pos x="T2" y="T3"/>
                </a:cxn>
                <a:cxn ang="0">
                  <a:pos x="T4" y="T5"/>
                </a:cxn>
                <a:cxn ang="0">
                  <a:pos x="T6" y="T7"/>
                </a:cxn>
                <a:cxn ang="0">
                  <a:pos x="T8" y="T9"/>
                </a:cxn>
              </a:cxnLst>
              <a:rect l="0" t="0" r="r" b="b"/>
              <a:pathLst>
                <a:path w="36" h="27">
                  <a:moveTo>
                    <a:pt x="0" y="15"/>
                  </a:moveTo>
                  <a:cubicBezTo>
                    <a:pt x="3" y="10"/>
                    <a:pt x="5" y="5"/>
                    <a:pt x="7" y="0"/>
                  </a:cubicBezTo>
                  <a:cubicBezTo>
                    <a:pt x="16" y="4"/>
                    <a:pt x="26" y="8"/>
                    <a:pt x="36" y="12"/>
                  </a:cubicBezTo>
                  <a:cubicBezTo>
                    <a:pt x="34" y="17"/>
                    <a:pt x="32" y="22"/>
                    <a:pt x="30" y="27"/>
                  </a:cubicBezTo>
                  <a:cubicBezTo>
                    <a:pt x="20" y="23"/>
                    <a:pt x="10" y="19"/>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95959"/>
                </a:solidFill>
              </a:endParaRPr>
            </a:p>
          </p:txBody>
        </p:sp>
        <p:sp>
          <p:nvSpPr>
            <p:cNvPr id="16" name="Freeform 1037"/>
            <p:cNvSpPr>
              <a:spLocks/>
            </p:cNvSpPr>
            <p:nvPr/>
          </p:nvSpPr>
          <p:spPr bwMode="gray">
            <a:xfrm>
              <a:off x="4430815" y="2484911"/>
              <a:ext cx="44615" cy="55768"/>
            </a:xfrm>
            <a:custGeom>
              <a:avLst/>
              <a:gdLst>
                <a:gd name="T0" fmla="*/ 14 w 28"/>
                <a:gd name="T1" fmla="*/ 0 h 35"/>
                <a:gd name="T2" fmla="*/ 28 w 28"/>
                <a:gd name="T3" fmla="*/ 8 h 35"/>
                <a:gd name="T4" fmla="*/ 14 w 28"/>
                <a:gd name="T5" fmla="*/ 35 h 35"/>
                <a:gd name="T6" fmla="*/ 0 w 28"/>
                <a:gd name="T7" fmla="*/ 27 h 35"/>
                <a:gd name="T8" fmla="*/ 14 w 28"/>
                <a:gd name="T9" fmla="*/ 0 h 35"/>
              </a:gdLst>
              <a:ahLst/>
              <a:cxnLst>
                <a:cxn ang="0">
                  <a:pos x="T0" y="T1"/>
                </a:cxn>
                <a:cxn ang="0">
                  <a:pos x="T2" y="T3"/>
                </a:cxn>
                <a:cxn ang="0">
                  <a:pos x="T4" y="T5"/>
                </a:cxn>
                <a:cxn ang="0">
                  <a:pos x="T6" y="T7"/>
                </a:cxn>
                <a:cxn ang="0">
                  <a:pos x="T8" y="T9"/>
                </a:cxn>
              </a:cxnLst>
              <a:rect l="0" t="0" r="r" b="b"/>
              <a:pathLst>
                <a:path w="28" h="35">
                  <a:moveTo>
                    <a:pt x="14" y="0"/>
                  </a:moveTo>
                  <a:cubicBezTo>
                    <a:pt x="19" y="3"/>
                    <a:pt x="23" y="5"/>
                    <a:pt x="28" y="8"/>
                  </a:cubicBezTo>
                  <a:cubicBezTo>
                    <a:pt x="24" y="17"/>
                    <a:pt x="19" y="26"/>
                    <a:pt x="14" y="35"/>
                  </a:cubicBezTo>
                  <a:cubicBezTo>
                    <a:pt x="9" y="32"/>
                    <a:pt x="5" y="29"/>
                    <a:pt x="0" y="27"/>
                  </a:cubicBezTo>
                  <a:cubicBezTo>
                    <a:pt x="4" y="18"/>
                    <a:pt x="9" y="9"/>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95959"/>
                </a:solidFill>
              </a:endParaRPr>
            </a:p>
          </p:txBody>
        </p:sp>
        <p:sp>
          <p:nvSpPr>
            <p:cNvPr id="17" name="Freeform 1038"/>
            <p:cNvSpPr>
              <a:spLocks/>
            </p:cNvSpPr>
            <p:nvPr/>
          </p:nvSpPr>
          <p:spPr bwMode="gray">
            <a:xfrm>
              <a:off x="4270201" y="2484911"/>
              <a:ext cx="46846" cy="55768"/>
            </a:xfrm>
            <a:custGeom>
              <a:avLst/>
              <a:gdLst>
                <a:gd name="T0" fmla="*/ 15 w 29"/>
                <a:gd name="T1" fmla="*/ 35 h 35"/>
                <a:gd name="T2" fmla="*/ 0 w 29"/>
                <a:gd name="T3" fmla="*/ 8 h 35"/>
                <a:gd name="T4" fmla="*/ 15 w 29"/>
                <a:gd name="T5" fmla="*/ 0 h 35"/>
                <a:gd name="T6" fmla="*/ 29 w 29"/>
                <a:gd name="T7" fmla="*/ 27 h 35"/>
                <a:gd name="T8" fmla="*/ 15 w 29"/>
                <a:gd name="T9" fmla="*/ 35 h 35"/>
              </a:gdLst>
              <a:ahLst/>
              <a:cxnLst>
                <a:cxn ang="0">
                  <a:pos x="T0" y="T1"/>
                </a:cxn>
                <a:cxn ang="0">
                  <a:pos x="T2" y="T3"/>
                </a:cxn>
                <a:cxn ang="0">
                  <a:pos x="T4" y="T5"/>
                </a:cxn>
                <a:cxn ang="0">
                  <a:pos x="T6" y="T7"/>
                </a:cxn>
                <a:cxn ang="0">
                  <a:pos x="T8" y="T9"/>
                </a:cxn>
              </a:cxnLst>
              <a:rect l="0" t="0" r="r" b="b"/>
              <a:pathLst>
                <a:path w="29" h="35">
                  <a:moveTo>
                    <a:pt x="15" y="35"/>
                  </a:moveTo>
                  <a:cubicBezTo>
                    <a:pt x="10" y="26"/>
                    <a:pt x="5" y="17"/>
                    <a:pt x="0" y="8"/>
                  </a:cubicBezTo>
                  <a:cubicBezTo>
                    <a:pt x="5" y="5"/>
                    <a:pt x="10" y="3"/>
                    <a:pt x="15" y="0"/>
                  </a:cubicBezTo>
                  <a:cubicBezTo>
                    <a:pt x="20" y="9"/>
                    <a:pt x="24" y="18"/>
                    <a:pt x="29" y="27"/>
                  </a:cubicBezTo>
                  <a:cubicBezTo>
                    <a:pt x="24" y="29"/>
                    <a:pt x="20" y="32"/>
                    <a:pt x="1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95959"/>
                </a:solidFill>
              </a:endParaRPr>
            </a:p>
          </p:txBody>
        </p:sp>
        <p:sp>
          <p:nvSpPr>
            <p:cNvPr id="18" name="Freeform 1039"/>
            <p:cNvSpPr>
              <a:spLocks/>
            </p:cNvSpPr>
            <p:nvPr/>
          </p:nvSpPr>
          <p:spPr bwMode="gray">
            <a:xfrm>
              <a:off x="4361661" y="2471526"/>
              <a:ext cx="24539" cy="46845"/>
            </a:xfrm>
            <a:custGeom>
              <a:avLst/>
              <a:gdLst>
                <a:gd name="T0" fmla="*/ 0 w 16"/>
                <a:gd name="T1" fmla="*/ 0 h 29"/>
                <a:gd name="T2" fmla="*/ 16 w 16"/>
                <a:gd name="T3" fmla="*/ 0 h 29"/>
                <a:gd name="T4" fmla="*/ 16 w 16"/>
                <a:gd name="T5" fmla="*/ 29 h 29"/>
                <a:gd name="T6" fmla="*/ 0 w 16"/>
                <a:gd name="T7" fmla="*/ 29 h 29"/>
                <a:gd name="T8" fmla="*/ 0 w 16"/>
                <a:gd name="T9" fmla="*/ 0 h 29"/>
              </a:gdLst>
              <a:ahLst/>
              <a:cxnLst>
                <a:cxn ang="0">
                  <a:pos x="T0" y="T1"/>
                </a:cxn>
                <a:cxn ang="0">
                  <a:pos x="T2" y="T3"/>
                </a:cxn>
                <a:cxn ang="0">
                  <a:pos x="T4" y="T5"/>
                </a:cxn>
                <a:cxn ang="0">
                  <a:pos x="T6" y="T7"/>
                </a:cxn>
                <a:cxn ang="0">
                  <a:pos x="T8" y="T9"/>
                </a:cxn>
              </a:cxnLst>
              <a:rect l="0" t="0" r="r" b="b"/>
              <a:pathLst>
                <a:path w="16" h="29">
                  <a:moveTo>
                    <a:pt x="0" y="0"/>
                  </a:moveTo>
                  <a:cubicBezTo>
                    <a:pt x="6" y="0"/>
                    <a:pt x="11" y="0"/>
                    <a:pt x="16" y="0"/>
                  </a:cubicBezTo>
                  <a:cubicBezTo>
                    <a:pt x="16" y="10"/>
                    <a:pt x="16" y="20"/>
                    <a:pt x="16" y="29"/>
                  </a:cubicBezTo>
                  <a:cubicBezTo>
                    <a:pt x="11" y="29"/>
                    <a:pt x="6" y="29"/>
                    <a:pt x="0" y="29"/>
                  </a:cubicBezTo>
                  <a:cubicBezTo>
                    <a:pt x="0" y="20"/>
                    <a:pt x="0"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95959"/>
                </a:solidFill>
              </a:endParaRPr>
            </a:p>
          </p:txBody>
        </p:sp>
        <p:sp>
          <p:nvSpPr>
            <p:cNvPr id="19" name="Freeform 1040"/>
            <p:cNvSpPr>
              <a:spLocks/>
            </p:cNvSpPr>
            <p:nvPr/>
          </p:nvSpPr>
          <p:spPr bwMode="gray">
            <a:xfrm>
              <a:off x="4339354" y="2877523"/>
              <a:ext cx="69154" cy="22308"/>
            </a:xfrm>
            <a:custGeom>
              <a:avLst/>
              <a:gdLst>
                <a:gd name="T0" fmla="*/ 0 w 44"/>
                <a:gd name="T1" fmla="*/ 0 h 14"/>
                <a:gd name="T2" fmla="*/ 44 w 44"/>
                <a:gd name="T3" fmla="*/ 0 h 14"/>
                <a:gd name="T4" fmla="*/ 30 w 44"/>
                <a:gd name="T5" fmla="*/ 11 h 14"/>
                <a:gd name="T6" fmla="*/ 25 w 44"/>
                <a:gd name="T7" fmla="*/ 13 h 14"/>
                <a:gd name="T8" fmla="*/ 5 w 44"/>
                <a:gd name="T9" fmla="*/ 5 h 14"/>
                <a:gd name="T10" fmla="*/ 0 w 44"/>
                <a:gd name="T11" fmla="*/ 0 h 14"/>
              </a:gdLst>
              <a:ahLst/>
              <a:cxnLst>
                <a:cxn ang="0">
                  <a:pos x="T0" y="T1"/>
                </a:cxn>
                <a:cxn ang="0">
                  <a:pos x="T2" y="T3"/>
                </a:cxn>
                <a:cxn ang="0">
                  <a:pos x="T4" y="T5"/>
                </a:cxn>
                <a:cxn ang="0">
                  <a:pos x="T6" y="T7"/>
                </a:cxn>
                <a:cxn ang="0">
                  <a:pos x="T8" y="T9"/>
                </a:cxn>
                <a:cxn ang="0">
                  <a:pos x="T10" y="T11"/>
                </a:cxn>
              </a:cxnLst>
              <a:rect l="0" t="0" r="r" b="b"/>
              <a:pathLst>
                <a:path w="44" h="14">
                  <a:moveTo>
                    <a:pt x="0" y="0"/>
                  </a:moveTo>
                  <a:cubicBezTo>
                    <a:pt x="15" y="0"/>
                    <a:pt x="29" y="0"/>
                    <a:pt x="44" y="0"/>
                  </a:cubicBezTo>
                  <a:cubicBezTo>
                    <a:pt x="39" y="4"/>
                    <a:pt x="35" y="8"/>
                    <a:pt x="30" y="11"/>
                  </a:cubicBezTo>
                  <a:cubicBezTo>
                    <a:pt x="29" y="13"/>
                    <a:pt x="27" y="12"/>
                    <a:pt x="25" y="13"/>
                  </a:cubicBezTo>
                  <a:cubicBezTo>
                    <a:pt x="17" y="14"/>
                    <a:pt x="10" y="11"/>
                    <a:pt x="5" y="5"/>
                  </a:cubicBezTo>
                  <a:cubicBezTo>
                    <a:pt x="4" y="4"/>
                    <a:pt x="2"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95959"/>
                </a:solidFill>
              </a:endParaRPr>
            </a:p>
          </p:txBody>
        </p:sp>
      </p:grpSp>
    </p:spTree>
    <p:extLst>
      <p:ext uri="{BB962C8B-B14F-4D97-AF65-F5344CB8AC3E}">
        <p14:creationId xmlns:p14="http://schemas.microsoft.com/office/powerpoint/2010/main" val="2791570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Základní textové pole">
    <p:spTree>
      <p:nvGrpSpPr>
        <p:cNvPr id="1" name=""/>
        <p:cNvGrpSpPr/>
        <p:nvPr/>
      </p:nvGrpSpPr>
      <p:grpSpPr>
        <a:xfrm>
          <a:off x="0" y="0"/>
          <a:ext cx="0" cy="0"/>
          <a:chOff x="0" y="0"/>
          <a:chExt cx="0" cy="0"/>
        </a:xfrm>
      </p:grpSpPr>
      <p:sp>
        <p:nvSpPr>
          <p:cNvPr id="23" name="Ovál 5"/>
          <p:cNvSpPr/>
          <p:nvPr userDrawn="1"/>
        </p:nvSpPr>
        <p:spPr>
          <a:xfrm>
            <a:off x="5868456" y="2348880"/>
            <a:ext cx="2808000" cy="2808312"/>
          </a:xfrm>
          <a:prstGeom prst="ellipse">
            <a:avLst/>
          </a:prstGeom>
          <a:solidFill>
            <a:schemeClr val="accent1"/>
          </a:solidFill>
          <a:ln w="3175">
            <a:solidFill>
              <a:schemeClr val="accent1"/>
            </a:solid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5BB531"/>
              </a:solidFill>
            </a:endParaRPr>
          </a:p>
        </p:txBody>
      </p:sp>
      <p:sp>
        <p:nvSpPr>
          <p:cNvPr id="24" name="Nadpis 1"/>
          <p:cNvSpPr>
            <a:spLocks noGrp="1"/>
          </p:cNvSpPr>
          <p:nvPr>
            <p:ph type="title"/>
          </p:nvPr>
        </p:nvSpPr>
        <p:spPr>
          <a:xfrm>
            <a:off x="396376" y="5229200"/>
            <a:ext cx="8280080" cy="1224136"/>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cxnSp>
        <p:nvCxnSpPr>
          <p:cNvPr id="8" name="Přímá spojnice 2"/>
          <p:cNvCxnSpPr/>
          <p:nvPr userDrawn="1"/>
        </p:nvCxnSpPr>
        <p:spPr>
          <a:xfrm>
            <a:off x="0" y="1052736"/>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6394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6"/>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FD117050-0A22-4D46-ACB9-9F047C003E1B}" type="datetime1">
              <a:rPr lang="cs-CZ" smtClean="0"/>
              <a:pPr/>
              <a:t>29.03.2025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6974904" y="6356351"/>
            <a:ext cx="2133600" cy="365125"/>
          </a:xfrm>
        </p:spPr>
        <p:txBody>
          <a:bodyPr/>
          <a:lstStyle/>
          <a:p>
            <a:fld id="{795F33AE-0631-4303-B72E-D18E2973DB37}" type="slidenum">
              <a:rPr lang="cs-CZ" smtClean="0"/>
              <a:pPr/>
              <a:t>‹#›</a:t>
            </a:fld>
            <a:endParaRPr lang="cs-CZ"/>
          </a:p>
        </p:txBody>
      </p:sp>
    </p:spTree>
    <p:extLst>
      <p:ext uri="{BB962C8B-B14F-4D97-AF65-F5344CB8AC3E}">
        <p14:creationId xmlns:p14="http://schemas.microsoft.com/office/powerpoint/2010/main" val="165161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Závěrečný slide">
    <p:spTree>
      <p:nvGrpSpPr>
        <p:cNvPr id="1" name=""/>
        <p:cNvGrpSpPr/>
        <p:nvPr/>
      </p:nvGrpSpPr>
      <p:grpSpPr>
        <a:xfrm>
          <a:off x="0" y="0"/>
          <a:ext cx="0" cy="0"/>
          <a:chOff x="0" y="0"/>
          <a:chExt cx="0" cy="0"/>
        </a:xfrm>
      </p:grpSpPr>
      <p:pic>
        <p:nvPicPr>
          <p:cNvPr id="14" name="Obráze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4403" y="5085184"/>
            <a:ext cx="5226670" cy="1175793"/>
          </a:xfrm>
          <a:prstGeom prst="rect">
            <a:avLst/>
          </a:prstGeom>
        </p:spPr>
      </p:pic>
      <p:sp>
        <p:nvSpPr>
          <p:cNvPr id="23" name="Zástupný symbol pro text 22"/>
          <p:cNvSpPr>
            <a:spLocks noGrp="1"/>
          </p:cNvSpPr>
          <p:nvPr>
            <p:ph type="body" sz="quarter" idx="10"/>
          </p:nvPr>
        </p:nvSpPr>
        <p:spPr>
          <a:xfrm>
            <a:off x="107950" y="2780928"/>
            <a:ext cx="8856663" cy="720725"/>
          </a:xfrm>
          <a:prstGeom prst="rect">
            <a:avLst/>
          </a:prstGeom>
        </p:spPr>
        <p:txBody>
          <a:bodyPr anchor="b"/>
          <a:lstStyle>
            <a:lvl1pPr marL="0" indent="0">
              <a:buNone/>
              <a:defRPr sz="2400" b="1" cap="all" baseline="0">
                <a:solidFill>
                  <a:schemeClr val="accent1"/>
                </a:solidFill>
                <a:latin typeface="+mn-lt"/>
              </a:defRPr>
            </a:lvl1pPr>
          </a:lstStyle>
          <a:p>
            <a:pPr lvl="0"/>
            <a:r>
              <a:rPr lang="cs-CZ"/>
              <a:t>Klepnutím lze upravit styly předlohy textu.</a:t>
            </a:r>
          </a:p>
        </p:txBody>
      </p:sp>
      <p:sp>
        <p:nvSpPr>
          <p:cNvPr id="25" name="Zástupný symbol pro text 24"/>
          <p:cNvSpPr>
            <a:spLocks noGrp="1"/>
          </p:cNvSpPr>
          <p:nvPr>
            <p:ph type="body" sz="quarter" idx="11"/>
          </p:nvPr>
        </p:nvSpPr>
        <p:spPr>
          <a:xfrm>
            <a:off x="107504" y="3645024"/>
            <a:ext cx="8856662" cy="2880320"/>
          </a:xfrm>
          <a:prstGeom prst="rect">
            <a:avLst/>
          </a:prstGeom>
        </p:spPr>
        <p:txBody>
          <a:bodyPr/>
          <a:lstStyle>
            <a:lvl1pPr algn="l">
              <a:buFontTx/>
              <a:buNone/>
              <a:defRPr sz="1200" b="0" baseline="0">
                <a:solidFill>
                  <a:schemeClr val="tx1"/>
                </a:solidFill>
              </a:defRPr>
            </a:lvl1pPr>
          </a:lstStyle>
          <a:p>
            <a:pPr lvl="0"/>
            <a:r>
              <a:rPr lang="cs-CZ"/>
              <a:t>Klepnutím lze upravit styly předlohy textu.</a:t>
            </a:r>
          </a:p>
        </p:txBody>
      </p:sp>
      <p:sp>
        <p:nvSpPr>
          <p:cNvPr id="10" name="Obdélník 9"/>
          <p:cNvSpPr/>
          <p:nvPr userDrawn="1"/>
        </p:nvSpPr>
        <p:spPr>
          <a:xfrm>
            <a:off x="251520" y="0"/>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nvGrpSpPr>
          <p:cNvPr id="2" name="Skupina 15"/>
          <p:cNvGrpSpPr/>
          <p:nvPr userDrawn="1"/>
        </p:nvGrpSpPr>
        <p:grpSpPr>
          <a:xfrm>
            <a:off x="7677869" y="6483340"/>
            <a:ext cx="1315194" cy="310355"/>
            <a:chOff x="285428" y="6483340"/>
            <a:chExt cx="1315194" cy="310355"/>
          </a:xfrm>
        </p:grpSpPr>
        <p:pic>
          <p:nvPicPr>
            <p:cNvPr id="17" name="Picture 10"/>
            <p:cNvPicPr>
              <a:picLocks noChangeAspect="1" noChangeArrowheads="1"/>
            </p:cNvPicPr>
            <p:nvPr/>
          </p:nvPicPr>
          <p:blipFill>
            <a:blip r:embed="rId3" cstate="print"/>
            <a:srcRect/>
            <a:stretch>
              <a:fillRect/>
            </a:stretch>
          </p:blipFill>
          <p:spPr bwMode="auto">
            <a:xfrm>
              <a:off x="285428" y="6483340"/>
              <a:ext cx="628471" cy="310355"/>
            </a:xfrm>
            <a:prstGeom prst="rect">
              <a:avLst/>
            </a:prstGeom>
            <a:noFill/>
            <a:ln w="9525">
              <a:noFill/>
              <a:miter lim="800000"/>
              <a:headEnd/>
              <a:tailEnd/>
            </a:ln>
          </p:spPr>
        </p:pic>
        <p:pic>
          <p:nvPicPr>
            <p:cNvPr id="18" name="obrázek 3" descr="http://www.conversition.com/wp-content/uploads/2011/02/esomar-logo.png"/>
            <p:cNvPicPr>
              <a:picLocks noChangeAspect="1" noChangeArrowheads="1"/>
            </p:cNvPicPr>
            <p:nvPr userDrawn="1"/>
          </p:nvPicPr>
          <p:blipFill>
            <a:blip r:embed="rId4" cstate="print"/>
            <a:srcRect/>
            <a:stretch>
              <a:fillRect/>
            </a:stretch>
          </p:blipFill>
          <p:spPr bwMode="auto">
            <a:xfrm>
              <a:off x="952550" y="6539745"/>
              <a:ext cx="648072" cy="215334"/>
            </a:xfrm>
            <a:prstGeom prst="rect">
              <a:avLst/>
            </a:prstGeom>
            <a:noFill/>
            <a:ln w="9525">
              <a:noFill/>
              <a:miter lim="800000"/>
              <a:headEnd/>
              <a:tailEnd/>
            </a:ln>
          </p:spPr>
        </p:pic>
      </p:grpSp>
      <p:cxnSp>
        <p:nvCxnSpPr>
          <p:cNvPr id="11" name="Přímá spojnice 2"/>
          <p:cNvCxnSpPr/>
          <p:nvPr userDrawn="1"/>
        </p:nvCxnSpPr>
        <p:spPr>
          <a:xfrm>
            <a:off x="0" y="3573016"/>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8784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cxnSp>
        <p:nvCxnSpPr>
          <p:cNvPr id="10"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9"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extLst>
      <p:ext uri="{BB962C8B-B14F-4D97-AF65-F5344CB8AC3E}">
        <p14:creationId xmlns:p14="http://schemas.microsoft.com/office/powerpoint/2010/main" val="203625720"/>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9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bg1"/>
              </a:solidFill>
            </a:endParaRPr>
          </a:p>
        </p:txBody>
      </p:sp>
      <p:sp>
        <p:nvSpPr>
          <p:cNvPr id="9" name="Nadpis 1"/>
          <p:cNvSpPr>
            <a:spLocks noGrp="1"/>
          </p:cNvSpPr>
          <p:nvPr>
            <p:ph type="title"/>
          </p:nvPr>
        </p:nvSpPr>
        <p:spPr>
          <a:xfrm>
            <a:off x="396376" y="5229200"/>
            <a:ext cx="8280080" cy="1224136"/>
          </a:xfrm>
          <a:prstGeom prst="rect">
            <a:avLst/>
          </a:prstGeom>
          <a:noFill/>
        </p:spPr>
        <p:txBody>
          <a:bodyPr lIns="36000" tIns="36000" rIns="36000" bIns="36000" anchor="t" anchorCtr="0"/>
          <a:lstStyle>
            <a:lvl1pPr algn="r">
              <a:defRPr lang="cs-CZ" sz="4000" b="1" kern="1200" cap="all" baseline="0" noProof="0" dirty="0">
                <a:solidFill>
                  <a:schemeClr val="accent1"/>
                </a:solidFill>
                <a:latin typeface="+mj-lt"/>
                <a:ea typeface="+mn-ea"/>
                <a:cs typeface="Arial" pitchFamily="34" charset="0"/>
              </a:defRPr>
            </a:lvl1pPr>
          </a:lstStyle>
          <a:p>
            <a:r>
              <a:rPr lang="cs-CZ" noProof="0"/>
              <a:t>Klepnutím lze upravit styl předlohy nadpisů.</a:t>
            </a:r>
            <a:endParaRPr lang="cs-CZ" noProof="0" dirty="0"/>
          </a:p>
        </p:txBody>
      </p:sp>
      <p:sp>
        <p:nvSpPr>
          <p:cNvPr id="6" name="Zástupný symbol pro text 2"/>
          <p:cNvSpPr>
            <a:spLocks noGrp="1"/>
          </p:cNvSpPr>
          <p:nvPr>
            <p:ph type="body" idx="1"/>
          </p:nvPr>
        </p:nvSpPr>
        <p:spPr>
          <a:xfrm>
            <a:off x="5868144" y="2348880"/>
            <a:ext cx="2808312" cy="2808312"/>
          </a:xfrm>
          <a:prstGeom prst="rect">
            <a:avLst/>
          </a:prstGeom>
        </p:spPr>
        <p:txBody>
          <a:bodyPr lIns="36000" tIns="36000" rIns="36000" bIns="36000" anchor="ctr" anchorCtr="0"/>
          <a:lstStyle>
            <a:lvl1pPr marL="0" indent="0" algn="ctr">
              <a:buNone/>
              <a:tabLst>
                <a:tab pos="8697913" algn="r"/>
              </a:tabLst>
              <a:defRPr lang="cs-CZ" sz="2800" kern="1200" cap="all" baseline="0" noProof="0" dirty="0" smtClean="0">
                <a:solidFill>
                  <a:schemeClr val="bg1"/>
                </a:solidFill>
                <a:latin typeface="+mj-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Tree>
    <p:extLst>
      <p:ext uri="{BB962C8B-B14F-4D97-AF65-F5344CB8AC3E}">
        <p14:creationId xmlns:p14="http://schemas.microsoft.com/office/powerpoint/2010/main" val="2532530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Nadpis 1"/>
          <p:cNvSpPr>
            <a:spLocks noGrp="1"/>
          </p:cNvSpPr>
          <p:nvPr>
            <p:ph type="title"/>
          </p:nvPr>
        </p:nvSpPr>
        <p:spPr>
          <a:xfrm>
            <a:off x="396376" y="5229200"/>
            <a:ext cx="8280080" cy="1224136"/>
          </a:xfrm>
          <a:prstGeom prst="rect">
            <a:avLst/>
          </a:prstGeom>
          <a:noFill/>
        </p:spPr>
        <p:txBody>
          <a:bodyPr lIns="36000" tIns="36000" rIns="36000" bIns="36000" anchor="t" anchorCtr="0"/>
          <a:lstStyle>
            <a:lvl1pPr algn="r">
              <a:defRPr lang="cs-CZ" sz="4000" b="1" kern="1200" cap="all" baseline="0" noProof="0" dirty="0">
                <a:solidFill>
                  <a:schemeClr val="accent1"/>
                </a:solidFill>
                <a:latin typeface="+mj-lt"/>
                <a:ea typeface="+mn-ea"/>
                <a:cs typeface="Arial" pitchFamily="34" charset="0"/>
              </a:defRPr>
            </a:lvl1pPr>
          </a:lstStyle>
          <a:p>
            <a:r>
              <a:rPr lang="cs-CZ" noProof="0"/>
              <a:t>Klepnutím lze upravit styl předlohy nadpisů.</a:t>
            </a:r>
            <a:endParaRPr lang="cs-CZ" noProof="0" dirty="0"/>
          </a:p>
        </p:txBody>
      </p:sp>
    </p:spTree>
    <p:extLst>
      <p:ext uri="{BB962C8B-B14F-4D97-AF65-F5344CB8AC3E}">
        <p14:creationId xmlns:p14="http://schemas.microsoft.com/office/powerpoint/2010/main" val="7586888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5256096"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9" name="Zástupný symbol pro obsah 3"/>
          <p:cNvSpPr>
            <a:spLocks noGrp="1"/>
          </p:cNvSpPr>
          <p:nvPr>
            <p:ph sz="half" idx="11"/>
          </p:nvPr>
        </p:nvSpPr>
        <p:spPr>
          <a:xfrm>
            <a:off x="5436096" y="1332000"/>
            <a:ext cx="3527904"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12"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11"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extLst>
      <p:ext uri="{BB962C8B-B14F-4D97-AF65-F5344CB8AC3E}">
        <p14:creationId xmlns:p14="http://schemas.microsoft.com/office/powerpoint/2010/main" val="328666452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6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1"/>
          </a:solidFill>
          <a:ln w="3175">
            <a:noFill/>
          </a:ln>
          <a:effectLst>
            <a:innerShdw blurRad="381000" dist="152400" dir="198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accent1"/>
              </a:solidFill>
            </a:endParaRPr>
          </a:p>
        </p:txBody>
      </p:sp>
      <p:cxnSp>
        <p:nvCxnSpPr>
          <p:cNvPr id="8"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13" name="Nadpis 1"/>
          <p:cNvSpPr>
            <a:spLocks noGrp="1"/>
          </p:cNvSpPr>
          <p:nvPr>
            <p:ph type="title"/>
          </p:nvPr>
        </p:nvSpPr>
        <p:spPr>
          <a:xfrm>
            <a:off x="396376" y="5445224"/>
            <a:ext cx="8280080" cy="1008112"/>
          </a:xfrm>
          <a:prstGeom prst="rect">
            <a:avLst/>
          </a:prstGeom>
          <a:noFill/>
        </p:spPr>
        <p:txBody>
          <a:bodyPr lIns="36000" tIns="36000" rIns="36000" bIns="36000" anchor="t" anchorCtr="0"/>
          <a:lstStyle>
            <a:lvl1pPr algn="r">
              <a:defRPr lang="cs-CZ" sz="3200" b="1" kern="1200" cap="all" baseline="0" noProof="0" dirty="0">
                <a:solidFill>
                  <a:schemeClr val="accent1"/>
                </a:solidFill>
                <a:latin typeface="+mj-lt"/>
                <a:ea typeface="+mn-ea"/>
                <a:cs typeface="Arial" pitchFamily="34" charset="0"/>
              </a:defRPr>
            </a:lvl1pPr>
          </a:lstStyle>
          <a:p>
            <a:r>
              <a:rPr lang="cs-CZ" noProof="0" dirty="0"/>
              <a:t>Klepnutím lze upravit styl předlohy nadpisů.</a:t>
            </a:r>
          </a:p>
        </p:txBody>
      </p:sp>
    </p:spTree>
    <p:extLst>
      <p:ext uri="{BB962C8B-B14F-4D97-AF65-F5344CB8AC3E}">
        <p14:creationId xmlns:p14="http://schemas.microsoft.com/office/powerpoint/2010/main" val="2235352461"/>
      </p:ext>
    </p:extLst>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2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432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9" name="Zástupný symbol pro obsah 3"/>
          <p:cNvSpPr>
            <a:spLocks noGrp="1"/>
          </p:cNvSpPr>
          <p:nvPr>
            <p:ph sz="half" idx="11"/>
          </p:nvPr>
        </p:nvSpPr>
        <p:spPr>
          <a:xfrm>
            <a:off x="4644000" y="1332000"/>
            <a:ext cx="4320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12"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11"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extLst>
      <p:ext uri="{BB962C8B-B14F-4D97-AF65-F5344CB8AC3E}">
        <p14:creationId xmlns:p14="http://schemas.microsoft.com/office/powerpoint/2010/main" val="3879828303"/>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lze upravit styl předlohy.</a:t>
            </a:r>
          </a:p>
        </p:txBody>
      </p:sp>
      <p:sp>
        <p:nvSpPr>
          <p:cNvPr id="4" name="Zástupný symbol pro datum 3"/>
          <p:cNvSpPr>
            <a:spLocks noGrp="1"/>
          </p:cNvSpPr>
          <p:nvPr>
            <p:ph type="dt" sz="half" idx="10"/>
          </p:nvPr>
        </p:nvSpPr>
        <p:spPr/>
        <p:txBody>
          <a:bodyPr/>
          <a:lstStyle/>
          <a:p>
            <a:fld id="{FD117050-0A22-4D46-ACB9-9F047C003E1B}" type="datetime1">
              <a:rPr lang="cs-CZ" smtClean="0"/>
              <a:pPr/>
              <a:t>29.03.2025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95F33AE-0631-4303-B72E-D18E2973DB37}" type="slidenum">
              <a:rPr lang="cs-CZ" smtClean="0"/>
              <a:pPr/>
              <a:t>‹#›</a:t>
            </a:fld>
            <a:endParaRPr lang="cs-CZ"/>
          </a:p>
        </p:txBody>
      </p:sp>
    </p:spTree>
    <p:extLst>
      <p:ext uri="{BB962C8B-B14F-4D97-AF65-F5344CB8AC3E}">
        <p14:creationId xmlns:p14="http://schemas.microsoft.com/office/powerpoint/2010/main" val="2834270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92F40F0-4DBE-4B33-B9E6-9B6DFF8500FC}" type="datetimeFigureOut">
              <a:rPr lang="cs-CZ" smtClean="0"/>
              <a:t>29.03.2025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E381D2E-696E-4B66-93DE-F4606A83FEF2}" type="slidenum">
              <a:rPr lang="cs-CZ" smtClean="0"/>
              <a:t>‹#›</a:t>
            </a:fld>
            <a:endParaRPr lang="cs-CZ"/>
          </a:p>
        </p:txBody>
      </p:sp>
    </p:spTree>
    <p:extLst>
      <p:ext uri="{BB962C8B-B14F-4D97-AF65-F5344CB8AC3E}">
        <p14:creationId xmlns:p14="http://schemas.microsoft.com/office/powerpoint/2010/main" val="143563437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symbol pro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192F40F0-4DBE-4B33-B9E6-9B6DFF8500FC}" type="datetimeFigureOut">
              <a:rPr lang="cs-CZ" smtClean="0"/>
              <a:t>29.03.2025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E381D2E-696E-4B66-93DE-F4606A83FEF2}" type="slidenum">
              <a:rPr lang="cs-CZ" smtClean="0"/>
              <a:t>‹#›</a:t>
            </a:fld>
            <a:endParaRPr lang="cs-CZ"/>
          </a:p>
        </p:txBody>
      </p:sp>
    </p:spTree>
    <p:extLst>
      <p:ext uri="{BB962C8B-B14F-4D97-AF65-F5344CB8AC3E}">
        <p14:creationId xmlns:p14="http://schemas.microsoft.com/office/powerpoint/2010/main" val="1258688685"/>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92F40F0-4DBE-4B33-B9E6-9B6DFF8500FC}" type="datetimeFigureOut">
              <a:rPr lang="cs-CZ" smtClean="0"/>
              <a:t>29.03.2025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E381D2E-696E-4B66-93DE-F4606A83FEF2}" type="slidenum">
              <a:rPr lang="cs-CZ" smtClean="0"/>
              <a:t>‹#›</a:t>
            </a:fld>
            <a:endParaRPr lang="cs-CZ"/>
          </a:p>
        </p:txBody>
      </p:sp>
    </p:spTree>
    <p:extLst>
      <p:ext uri="{BB962C8B-B14F-4D97-AF65-F5344CB8AC3E}">
        <p14:creationId xmlns:p14="http://schemas.microsoft.com/office/powerpoint/2010/main" val="218271079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8784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cxnSp>
        <p:nvCxnSpPr>
          <p:cNvPr id="10"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9"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6"/>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Kliknutím lze upravit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92F40F0-4DBE-4B33-B9E6-9B6DFF8500FC}" type="datetimeFigureOut">
              <a:rPr lang="cs-CZ" smtClean="0"/>
              <a:t>29.03.2025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E381D2E-696E-4B66-93DE-F4606A83FEF2}" type="slidenum">
              <a:rPr lang="cs-CZ" smtClean="0"/>
              <a:t>‹#›</a:t>
            </a:fld>
            <a:endParaRPr lang="cs-CZ"/>
          </a:p>
        </p:txBody>
      </p:sp>
    </p:spTree>
    <p:extLst>
      <p:ext uri="{BB962C8B-B14F-4D97-AF65-F5344CB8AC3E}">
        <p14:creationId xmlns:p14="http://schemas.microsoft.com/office/powerpoint/2010/main" val="2930090"/>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92F40F0-4DBE-4B33-B9E6-9B6DFF8500FC}" type="datetimeFigureOut">
              <a:rPr lang="cs-CZ" smtClean="0"/>
              <a:t>29.03.2025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E381D2E-696E-4B66-93DE-F4606A83FEF2}" type="slidenum">
              <a:rPr lang="cs-CZ" smtClean="0"/>
              <a:t>‹#›</a:t>
            </a:fld>
            <a:endParaRPr lang="cs-CZ"/>
          </a:p>
        </p:txBody>
      </p:sp>
    </p:spTree>
    <p:extLst>
      <p:ext uri="{BB962C8B-B14F-4D97-AF65-F5344CB8AC3E}">
        <p14:creationId xmlns:p14="http://schemas.microsoft.com/office/powerpoint/2010/main" val="3784158313"/>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92F40F0-4DBE-4B33-B9E6-9B6DFF8500FC}" type="datetimeFigureOut">
              <a:rPr lang="cs-CZ" smtClean="0"/>
              <a:t>29.03.2025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E381D2E-696E-4B66-93DE-F4606A83FEF2}" type="slidenum">
              <a:rPr lang="cs-CZ" smtClean="0"/>
              <a:t>‹#›</a:t>
            </a:fld>
            <a:endParaRPr lang="cs-CZ"/>
          </a:p>
        </p:txBody>
      </p:sp>
    </p:spTree>
    <p:extLst>
      <p:ext uri="{BB962C8B-B14F-4D97-AF65-F5344CB8AC3E}">
        <p14:creationId xmlns:p14="http://schemas.microsoft.com/office/powerpoint/2010/main" val="1595632866"/>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92F40F0-4DBE-4B33-B9E6-9B6DFF8500FC}" type="datetimeFigureOut">
              <a:rPr lang="cs-CZ" smtClean="0"/>
              <a:t>29.03.2025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E381D2E-696E-4B66-93DE-F4606A83FEF2}" type="slidenum">
              <a:rPr lang="cs-CZ" smtClean="0"/>
              <a:t>‹#›</a:t>
            </a:fld>
            <a:endParaRPr lang="cs-CZ"/>
          </a:p>
        </p:txBody>
      </p:sp>
    </p:spTree>
    <p:extLst>
      <p:ext uri="{BB962C8B-B14F-4D97-AF65-F5344CB8AC3E}">
        <p14:creationId xmlns:p14="http://schemas.microsoft.com/office/powerpoint/2010/main" val="2102447115"/>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92F40F0-4DBE-4B33-B9E6-9B6DFF8500FC}" type="datetimeFigureOut">
              <a:rPr lang="cs-CZ" smtClean="0"/>
              <a:t>29.03.2025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E381D2E-696E-4B66-93DE-F4606A83FEF2}" type="slidenum">
              <a:rPr lang="cs-CZ" smtClean="0"/>
              <a:t>‹#›</a:t>
            </a:fld>
            <a:endParaRPr lang="cs-CZ"/>
          </a:p>
        </p:txBody>
      </p:sp>
    </p:spTree>
    <p:extLst>
      <p:ext uri="{BB962C8B-B14F-4D97-AF65-F5344CB8AC3E}">
        <p14:creationId xmlns:p14="http://schemas.microsoft.com/office/powerpoint/2010/main" val="561860157"/>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92F40F0-4DBE-4B33-B9E6-9B6DFF8500FC}" type="datetimeFigureOut">
              <a:rPr lang="cs-CZ" smtClean="0"/>
              <a:t>29.03.2025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E381D2E-696E-4B66-93DE-F4606A83FEF2}" type="slidenum">
              <a:rPr lang="cs-CZ" smtClean="0"/>
              <a:t>‹#›</a:t>
            </a:fld>
            <a:endParaRPr lang="cs-CZ"/>
          </a:p>
        </p:txBody>
      </p:sp>
    </p:spTree>
    <p:extLst>
      <p:ext uri="{BB962C8B-B14F-4D97-AF65-F5344CB8AC3E}">
        <p14:creationId xmlns:p14="http://schemas.microsoft.com/office/powerpoint/2010/main" val="177408165"/>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92F40F0-4DBE-4B33-B9E6-9B6DFF8500FC}" type="datetimeFigureOut">
              <a:rPr lang="cs-CZ" smtClean="0"/>
              <a:t>29.03.2025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E381D2E-696E-4B66-93DE-F4606A83FEF2}" type="slidenum">
              <a:rPr lang="cs-CZ" smtClean="0"/>
              <a:t>‹#›</a:t>
            </a:fld>
            <a:endParaRPr lang="cs-CZ"/>
          </a:p>
        </p:txBody>
      </p:sp>
    </p:spTree>
    <p:extLst>
      <p:ext uri="{BB962C8B-B14F-4D97-AF65-F5344CB8AC3E}">
        <p14:creationId xmlns:p14="http://schemas.microsoft.com/office/powerpoint/2010/main" val="493330968"/>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8784000"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cxnSp>
        <p:nvCxnSpPr>
          <p:cNvPr id="10"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9"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extLst>
      <p:ext uri="{BB962C8B-B14F-4D97-AF65-F5344CB8AC3E}">
        <p14:creationId xmlns:p14="http://schemas.microsoft.com/office/powerpoint/2010/main" val="2560414761"/>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7_Předělový slide">
    <p:spTree>
      <p:nvGrpSpPr>
        <p:cNvPr id="1" name=""/>
        <p:cNvGrpSpPr/>
        <p:nvPr/>
      </p:nvGrpSpPr>
      <p:grpSpPr>
        <a:xfrm>
          <a:off x="0" y="0"/>
          <a:ext cx="0" cy="0"/>
          <a:chOff x="0" y="0"/>
          <a:chExt cx="0" cy="0"/>
        </a:xfrm>
      </p:grpSpPr>
      <p:sp>
        <p:nvSpPr>
          <p:cNvPr id="7" name="Ovál 5"/>
          <p:cNvSpPr/>
          <p:nvPr userDrawn="1"/>
        </p:nvSpPr>
        <p:spPr>
          <a:xfrm>
            <a:off x="5868456" y="2348880"/>
            <a:ext cx="2808000" cy="28083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Nadpis 1"/>
          <p:cNvSpPr>
            <a:spLocks noGrp="1"/>
          </p:cNvSpPr>
          <p:nvPr>
            <p:ph type="title"/>
          </p:nvPr>
        </p:nvSpPr>
        <p:spPr>
          <a:xfrm>
            <a:off x="396376" y="5229200"/>
            <a:ext cx="8280080" cy="1224136"/>
          </a:xfrm>
          <a:prstGeom prst="rect">
            <a:avLst/>
          </a:prstGeom>
          <a:noFill/>
        </p:spPr>
        <p:txBody>
          <a:bodyPr lIns="36000" tIns="36000" rIns="36000" bIns="36000" anchor="t" anchorCtr="0"/>
          <a:lstStyle>
            <a:lvl1pPr algn="r">
              <a:defRPr lang="cs-CZ" sz="4000" b="1" kern="1200" cap="all" baseline="0" noProof="0" dirty="0">
                <a:solidFill>
                  <a:schemeClr val="accent1"/>
                </a:solidFill>
                <a:latin typeface="+mj-lt"/>
                <a:ea typeface="+mn-ea"/>
                <a:cs typeface="Arial" pitchFamily="34" charset="0"/>
              </a:defRPr>
            </a:lvl1pPr>
          </a:lstStyle>
          <a:p>
            <a:r>
              <a:rPr lang="cs-CZ" noProof="0"/>
              <a:t>Klepnutím lze upravit styl předlohy nadpisů.</a:t>
            </a:r>
            <a:endParaRPr lang="cs-CZ" noProof="0" dirty="0"/>
          </a:p>
        </p:txBody>
      </p:sp>
    </p:spTree>
    <p:extLst>
      <p:ext uri="{BB962C8B-B14F-4D97-AF65-F5344CB8AC3E}">
        <p14:creationId xmlns:p14="http://schemas.microsoft.com/office/powerpoint/2010/main" val="4165881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1_Základní textové pole">
    <p:spTree>
      <p:nvGrpSpPr>
        <p:cNvPr id="1" name=""/>
        <p:cNvGrpSpPr/>
        <p:nvPr/>
      </p:nvGrpSpPr>
      <p:grpSpPr>
        <a:xfrm>
          <a:off x="0" y="0"/>
          <a:ext cx="0" cy="0"/>
          <a:chOff x="0" y="0"/>
          <a:chExt cx="0" cy="0"/>
        </a:xfrm>
      </p:grpSpPr>
      <p:sp>
        <p:nvSpPr>
          <p:cNvPr id="10" name="Obdélník 9"/>
          <p:cNvSpPr/>
          <p:nvPr userDrawn="1"/>
        </p:nvSpPr>
        <p:spPr>
          <a:xfrm>
            <a:off x="839764" y="3579037"/>
            <a:ext cx="144016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FFFF"/>
              </a:solidFill>
            </a:endParaRPr>
          </a:p>
        </p:txBody>
      </p:sp>
      <p:sp>
        <p:nvSpPr>
          <p:cNvPr id="12" name="Rectangle 11"/>
          <p:cNvSpPr/>
          <p:nvPr userDrawn="1"/>
        </p:nvSpPr>
        <p:spPr>
          <a:xfrm>
            <a:off x="5772018" y="1214716"/>
            <a:ext cx="3336486" cy="37052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Freeform 1242"/>
          <p:cNvSpPr>
            <a:spLocks noEditPoints="1"/>
          </p:cNvSpPr>
          <p:nvPr userDrawn="1"/>
        </p:nvSpPr>
        <p:spPr bwMode="gray">
          <a:xfrm>
            <a:off x="3707904" y="2383977"/>
            <a:ext cx="306939" cy="463339"/>
          </a:xfrm>
          <a:custGeom>
            <a:avLst/>
            <a:gdLst>
              <a:gd name="T0" fmla="*/ 112 w 219"/>
              <a:gd name="T1" fmla="*/ 333 h 333"/>
              <a:gd name="T2" fmla="*/ 103 w 219"/>
              <a:gd name="T3" fmla="*/ 318 h 333"/>
              <a:gd name="T4" fmla="*/ 39 w 219"/>
              <a:gd name="T5" fmla="*/ 206 h 333"/>
              <a:gd name="T6" fmla="*/ 11 w 219"/>
              <a:gd name="T7" fmla="*/ 133 h 333"/>
              <a:gd name="T8" fmla="*/ 91 w 219"/>
              <a:gd name="T9" fmla="*/ 10 h 333"/>
              <a:gd name="T10" fmla="*/ 199 w 219"/>
              <a:gd name="T11" fmla="*/ 55 h 333"/>
              <a:gd name="T12" fmla="*/ 212 w 219"/>
              <a:gd name="T13" fmla="*/ 139 h 333"/>
              <a:gd name="T14" fmla="*/ 185 w 219"/>
              <a:gd name="T15" fmla="*/ 207 h 333"/>
              <a:gd name="T16" fmla="*/ 113 w 219"/>
              <a:gd name="T17" fmla="*/ 331 h 333"/>
              <a:gd name="T18" fmla="*/ 112 w 219"/>
              <a:gd name="T19" fmla="*/ 333 h 333"/>
              <a:gd name="T20" fmla="*/ 112 w 219"/>
              <a:gd name="T21" fmla="*/ 145 h 333"/>
              <a:gd name="T22" fmla="*/ 149 w 219"/>
              <a:gd name="T23" fmla="*/ 108 h 333"/>
              <a:gd name="T24" fmla="*/ 112 w 219"/>
              <a:gd name="T25" fmla="*/ 71 h 333"/>
              <a:gd name="T26" fmla="*/ 75 w 219"/>
              <a:gd name="T27" fmla="*/ 108 h 333"/>
              <a:gd name="T28" fmla="*/ 112 w 219"/>
              <a:gd name="T29" fmla="*/ 1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333">
                <a:moveTo>
                  <a:pt x="112" y="333"/>
                </a:moveTo>
                <a:cubicBezTo>
                  <a:pt x="109" y="328"/>
                  <a:pt x="106" y="323"/>
                  <a:pt x="103" y="318"/>
                </a:cubicBezTo>
                <a:cubicBezTo>
                  <a:pt x="81" y="280"/>
                  <a:pt x="59" y="243"/>
                  <a:pt x="39" y="206"/>
                </a:cubicBezTo>
                <a:cubicBezTo>
                  <a:pt x="26" y="183"/>
                  <a:pt x="16" y="159"/>
                  <a:pt x="11" y="133"/>
                </a:cubicBezTo>
                <a:cubicBezTo>
                  <a:pt x="0" y="76"/>
                  <a:pt x="34" y="23"/>
                  <a:pt x="91" y="10"/>
                </a:cubicBezTo>
                <a:cubicBezTo>
                  <a:pt x="131" y="0"/>
                  <a:pt x="177" y="19"/>
                  <a:pt x="199" y="55"/>
                </a:cubicBezTo>
                <a:cubicBezTo>
                  <a:pt x="215" y="81"/>
                  <a:pt x="219" y="109"/>
                  <a:pt x="212" y="139"/>
                </a:cubicBezTo>
                <a:cubicBezTo>
                  <a:pt x="206" y="163"/>
                  <a:pt x="197" y="186"/>
                  <a:pt x="185" y="207"/>
                </a:cubicBezTo>
                <a:cubicBezTo>
                  <a:pt x="161" y="249"/>
                  <a:pt x="137" y="290"/>
                  <a:pt x="113" y="331"/>
                </a:cubicBezTo>
                <a:cubicBezTo>
                  <a:pt x="113" y="332"/>
                  <a:pt x="113" y="332"/>
                  <a:pt x="112" y="333"/>
                </a:cubicBezTo>
                <a:close/>
                <a:moveTo>
                  <a:pt x="112" y="145"/>
                </a:moveTo>
                <a:cubicBezTo>
                  <a:pt x="132" y="145"/>
                  <a:pt x="149" y="129"/>
                  <a:pt x="149" y="108"/>
                </a:cubicBezTo>
                <a:cubicBezTo>
                  <a:pt x="149" y="88"/>
                  <a:pt x="132" y="71"/>
                  <a:pt x="112" y="71"/>
                </a:cubicBezTo>
                <a:cubicBezTo>
                  <a:pt x="92" y="71"/>
                  <a:pt x="75" y="88"/>
                  <a:pt x="75" y="108"/>
                </a:cubicBezTo>
                <a:cubicBezTo>
                  <a:pt x="75" y="128"/>
                  <a:pt x="92" y="145"/>
                  <a:pt x="11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6" name="Rectangle 9"/>
          <p:cNvSpPr txBox="1">
            <a:spLocks noChangeArrowheads="1"/>
          </p:cNvSpPr>
          <p:nvPr userDrawn="1"/>
        </p:nvSpPr>
        <p:spPr>
          <a:xfrm>
            <a:off x="8896613" y="6741368"/>
            <a:ext cx="191757" cy="76994"/>
          </a:xfrm>
          <a:prstGeom prst="rect">
            <a:avLst/>
          </a:prstGeom>
        </p:spPr>
        <p:txBody>
          <a:bodyPr lIns="0" tIns="0" rIns="0" bIns="0"/>
          <a:lstStyle>
            <a:defPPr>
              <a:defRPr lang="cs-CZ"/>
            </a:defPPr>
            <a:lvl1pPr algn="r" rtl="0" fontAlgn="auto">
              <a:spcBef>
                <a:spcPts val="0"/>
              </a:spcBef>
              <a:spcAft>
                <a:spcPts val="0"/>
              </a:spcAft>
              <a:defRPr sz="800" b="0" kern="1200">
                <a:solidFill>
                  <a:schemeClr val="bg1"/>
                </a:solidFill>
                <a:latin typeface="Calibri" pitchFamily="34" charset="0"/>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8D35917-B70F-4C8C-B8FD-191AA96C360F}" type="slidenum">
              <a:rPr lang="cs-CZ" sz="700" smtClean="0">
                <a:solidFill>
                  <a:srgbClr val="595959"/>
                </a:solidFill>
              </a:rPr>
              <a:pPr>
                <a:defRPr/>
              </a:pPr>
              <a:t>‹#›</a:t>
            </a:fld>
            <a:endParaRPr lang="cs-CZ" sz="700" dirty="0">
              <a:solidFill>
                <a:srgbClr val="595959"/>
              </a:solidFill>
            </a:endParaRPr>
          </a:p>
        </p:txBody>
      </p:sp>
      <p:sp>
        <p:nvSpPr>
          <p:cNvPr id="17" name="Nadpis 1"/>
          <p:cNvSpPr>
            <a:spLocks noGrp="1"/>
          </p:cNvSpPr>
          <p:nvPr>
            <p:ph type="title"/>
          </p:nvPr>
        </p:nvSpPr>
        <p:spPr>
          <a:xfrm>
            <a:off x="180000" y="116632"/>
            <a:ext cx="7560000" cy="720080"/>
          </a:xfrm>
          <a:prstGeom prst="rect">
            <a:avLst/>
          </a:prstGeom>
          <a:noFill/>
        </p:spPr>
        <p:txBody>
          <a:bodyPr lIns="36000" tIns="0" rIns="36000" bIns="0" anchor="b" anchorCtr="0"/>
          <a:lstStyle>
            <a:lvl1pPr algn="l">
              <a:defRPr kumimoji="0" lang="cs-CZ" sz="1400" b="1" i="0" u="none" strike="noStrike" kern="0" cap="none" spc="0" normalizeH="0" baseline="0" noProof="0" dirty="0">
                <a:ln>
                  <a:noFill/>
                </a:ln>
                <a:solidFill>
                  <a:schemeClr val="tx1"/>
                </a:solidFill>
                <a:effectLst/>
                <a:uLnTx/>
                <a:uFillTx/>
                <a:latin typeface="Calibri" pitchFamily="34" charset="0"/>
                <a:ea typeface="+mj-ea"/>
                <a:cs typeface="Calibri" pitchFamily="34" charset="0"/>
              </a:defRPr>
            </a:lvl1pPr>
          </a:lstStyle>
          <a:p>
            <a:r>
              <a:rPr lang="cs-CZ" noProof="0" dirty="0"/>
              <a:t>Klepnutím lze upravit styl předlohy nadpisů.</a:t>
            </a:r>
          </a:p>
        </p:txBody>
      </p:sp>
      <p:sp>
        <p:nvSpPr>
          <p:cNvPr id="18" name="Zástupný symbol pro text 2"/>
          <p:cNvSpPr>
            <a:spLocks noGrp="1"/>
          </p:cNvSpPr>
          <p:nvPr>
            <p:ph type="body" idx="1"/>
          </p:nvPr>
        </p:nvSpPr>
        <p:spPr>
          <a:xfrm>
            <a:off x="180000" y="1042864"/>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cxnSp>
        <p:nvCxnSpPr>
          <p:cNvPr id="19" name="Přímá spojnice 2"/>
          <p:cNvCxnSpPr/>
          <p:nvPr userDrawn="1"/>
        </p:nvCxnSpPr>
        <p:spPr>
          <a:xfrm>
            <a:off x="0" y="980728"/>
            <a:ext cx="9144000"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205832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8784000" cy="14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9" name="Zástupný symbol pro obsah 3"/>
          <p:cNvSpPr>
            <a:spLocks noGrp="1"/>
          </p:cNvSpPr>
          <p:nvPr>
            <p:ph sz="half" idx="11"/>
          </p:nvPr>
        </p:nvSpPr>
        <p:spPr>
          <a:xfrm>
            <a:off x="180000" y="2952000"/>
            <a:ext cx="8784000" cy="342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12"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11"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0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5256096"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9" name="Zástupný symbol pro obsah 3"/>
          <p:cNvSpPr>
            <a:spLocks noGrp="1"/>
          </p:cNvSpPr>
          <p:nvPr>
            <p:ph sz="half" idx="11"/>
          </p:nvPr>
        </p:nvSpPr>
        <p:spPr>
          <a:xfrm>
            <a:off x="5436096" y="1332000"/>
            <a:ext cx="3527904"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12"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11"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extLst>
      <p:ext uri="{BB962C8B-B14F-4D97-AF65-F5344CB8AC3E}">
        <p14:creationId xmlns:p14="http://schemas.microsoft.com/office/powerpoint/2010/main" val="4232217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8784000" cy="342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9" name="Zástupný symbol pro obsah 3"/>
          <p:cNvSpPr>
            <a:spLocks noGrp="1"/>
          </p:cNvSpPr>
          <p:nvPr>
            <p:ph sz="half" idx="11"/>
          </p:nvPr>
        </p:nvSpPr>
        <p:spPr>
          <a:xfrm>
            <a:off x="180000" y="4932000"/>
            <a:ext cx="8784000" cy="14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12"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11"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Základní textové pol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153888"/>
          </a:xfrm>
          <a:prstGeom prst="rect">
            <a:avLst/>
          </a:prstGeom>
          <a:noFill/>
        </p:spPr>
        <p:txBody>
          <a:bodyPr lIns="36000" tIns="0" rIns="36000" bIns="0" anchor="t" anchorCtr="0">
            <a:spAutoFit/>
          </a:bodyPr>
          <a:lstStyle>
            <a:lvl1pPr marL="0" indent="0">
              <a:spcBef>
                <a:spcPts val="0"/>
              </a:spcBef>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Klepnutím lze upravit styly předlohy textu.</a:t>
            </a:r>
          </a:p>
        </p:txBody>
      </p:sp>
      <p:sp>
        <p:nvSpPr>
          <p:cNvPr id="8" name="Zástupný symbol pro obsah 3"/>
          <p:cNvSpPr>
            <a:spLocks noGrp="1"/>
          </p:cNvSpPr>
          <p:nvPr>
            <p:ph sz="half" idx="2"/>
          </p:nvPr>
        </p:nvSpPr>
        <p:spPr>
          <a:xfrm>
            <a:off x="180000" y="1332000"/>
            <a:ext cx="5256096"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Rectangle 9"/>
          <p:cNvSpPr>
            <a:spLocks noGrp="1" noChangeArrowheads="1"/>
          </p:cNvSpPr>
          <p:nvPr>
            <p:ph type="sldNum" sz="quarter" idx="10"/>
          </p:nvPr>
        </p:nvSpPr>
        <p:spPr>
          <a:xfrm>
            <a:off x="8140700" y="6670675"/>
            <a:ext cx="966788" cy="153988"/>
          </a:xfrm>
          <a:prstGeom prst="rect">
            <a:avLst/>
          </a:prstGeom>
        </p:spPr>
        <p:txBody>
          <a:bodyPr lIns="0" tIns="0" rIns="0" bIns="0"/>
          <a:lstStyle>
            <a:lvl1pPr algn="r" fontAlgn="auto">
              <a:spcBef>
                <a:spcPts val="0"/>
              </a:spcBef>
              <a:spcAft>
                <a:spcPts val="0"/>
              </a:spcAft>
              <a:defRPr sz="1000" b="0">
                <a:solidFill>
                  <a:schemeClr val="tx1">
                    <a:lumMod val="65000"/>
                    <a:lumOff val="35000"/>
                  </a:schemeClr>
                </a:solidFill>
                <a:latin typeface="Calibri" pitchFamily="34" charset="0"/>
                <a:cs typeface="Calibri" pitchFamily="34" charset="0"/>
              </a:defRPr>
            </a:lvl1pPr>
          </a:lstStyle>
          <a:p>
            <a:pPr>
              <a:defRPr/>
            </a:pPr>
            <a:fld id="{58D35917-B70F-4C8C-B8FD-191AA96C360F}" type="slidenum">
              <a:rPr lang="cs-CZ" smtClean="0"/>
              <a:pPr>
                <a:defRPr/>
              </a:pPr>
              <a:t>‹#›</a:t>
            </a:fld>
            <a:endParaRPr lang="cs-CZ" dirty="0"/>
          </a:p>
        </p:txBody>
      </p:sp>
      <p:sp>
        <p:nvSpPr>
          <p:cNvPr id="9" name="Zástupný symbol pro obsah 3"/>
          <p:cNvSpPr>
            <a:spLocks noGrp="1"/>
          </p:cNvSpPr>
          <p:nvPr>
            <p:ph sz="half" idx="11"/>
          </p:nvPr>
        </p:nvSpPr>
        <p:spPr>
          <a:xfrm>
            <a:off x="5436096" y="1332000"/>
            <a:ext cx="3527904" cy="5040000"/>
          </a:xfrm>
          <a:prstGeom prst="rect">
            <a:avLst/>
          </a:prstGeom>
        </p:spPr>
        <p:txBody>
          <a:bodyPr lIns="36000" tIns="36000" rIns="36000" bIns="36000"/>
          <a:lstStyle>
            <a:lvl1pPr marL="266700" indent="-266700">
              <a:spcBef>
                <a:spcPts val="600"/>
              </a:spcBef>
              <a:buClr>
                <a:schemeClr val="accent1"/>
              </a:buClr>
              <a:buSzPct val="100000"/>
              <a:buFont typeface="Wingdings" pitchFamily="2" charset="2"/>
              <a:buChar char=""/>
              <a:defRPr sz="1400" b="0">
                <a:solidFill>
                  <a:schemeClr val="tx1"/>
                </a:solidFill>
                <a:latin typeface="Calibri" pitchFamily="34" charset="0"/>
                <a:cs typeface="Calibri" pitchFamily="34" charset="0"/>
              </a:defRPr>
            </a:lvl1pPr>
            <a:lvl2pPr marL="542925" indent="-276225">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2pPr>
            <a:lvl3pPr marL="8096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3pPr>
            <a:lvl4pPr marL="10763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4pPr>
            <a:lvl5pPr marL="1343025" indent="-266700">
              <a:spcBef>
                <a:spcPts val="600"/>
              </a:spcBef>
              <a:buClr>
                <a:schemeClr val="tx1"/>
              </a:buClr>
              <a:buSzPct val="100000"/>
              <a:buFont typeface="Wingdings" pitchFamily="2" charset="2"/>
              <a:buChar char=""/>
              <a:defRPr sz="1400">
                <a:solidFill>
                  <a:schemeClr val="tx1"/>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cxnSp>
        <p:nvCxnSpPr>
          <p:cNvPr id="12" name="Přímá spojnice 2"/>
          <p:cNvCxnSpPr/>
          <p:nvPr userDrawn="1"/>
        </p:nvCxnSpPr>
        <p:spPr>
          <a:xfrm>
            <a:off x="0" y="908720"/>
            <a:ext cx="9144000" cy="0"/>
          </a:xfrm>
          <a:prstGeom prst="line">
            <a:avLst/>
          </a:prstGeom>
          <a:ln w="25400">
            <a:solidFill>
              <a:schemeClr val="accent1"/>
            </a:solidFill>
          </a:ln>
        </p:spPr>
        <p:style>
          <a:lnRef idx="1">
            <a:schemeClr val="accent6"/>
          </a:lnRef>
          <a:fillRef idx="0">
            <a:schemeClr val="accent6"/>
          </a:fillRef>
          <a:effectRef idx="0">
            <a:schemeClr val="accent6"/>
          </a:effectRef>
          <a:fontRef idx="minor">
            <a:schemeClr val="tx1"/>
          </a:fontRef>
        </p:style>
      </p:cxnSp>
      <p:sp>
        <p:nvSpPr>
          <p:cNvPr id="11" name="Nadpis 1"/>
          <p:cNvSpPr>
            <a:spLocks noGrp="1"/>
          </p:cNvSpPr>
          <p:nvPr userDrawn="1">
            <p:ph type="title"/>
          </p:nvPr>
        </p:nvSpPr>
        <p:spPr>
          <a:xfrm>
            <a:off x="180000" y="45720"/>
            <a:ext cx="7560000" cy="864000"/>
          </a:xfrm>
          <a:prstGeom prst="rect">
            <a:avLst/>
          </a:prstGeom>
        </p:spPr>
        <p:txBody>
          <a:bodyPr anchor="ctr"/>
          <a:lstStyle>
            <a:lvl1pPr algn="l">
              <a:defRPr sz="1800" b="1" cap="all" baseline="0"/>
            </a:lvl1pPr>
          </a:lstStyle>
          <a:p>
            <a:pPr>
              <a:lnSpc>
                <a:spcPct val="80000"/>
              </a:lnSpc>
            </a:pPr>
            <a:r>
              <a:rPr lang="cs-CZ"/>
              <a:t>Klepnutím lze upravit styl předlohy nadpisů.</a:t>
            </a:r>
            <a:endParaRPr lang="cs-CZ"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image" Target="../media/image7.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8" Type="http://schemas.openxmlformats.org/officeDocument/2006/relationships/slideLayout" Target="../slideLayouts/slideLayout28.xml"/><Relationship Id="rId3"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C:\Users\fous\Desktop\ppm-factum_logo.png"/>
          <p:cNvPicPr>
            <a:picLocks noChangeAspect="1" noChangeArrowheads="1"/>
          </p:cNvPicPr>
          <p:nvPr/>
        </p:nvPicPr>
        <p:blipFill>
          <a:blip r:embed="rId22" cstate="email"/>
          <a:srcRect/>
          <a:stretch>
            <a:fillRect/>
          </a:stretch>
        </p:blipFill>
        <p:spPr bwMode="auto">
          <a:xfrm>
            <a:off x="7812360" y="116632"/>
            <a:ext cx="1224136" cy="604310"/>
          </a:xfrm>
          <a:prstGeom prst="rect">
            <a:avLst/>
          </a:prstGeom>
          <a:noFill/>
        </p:spPr>
      </p:pic>
    </p:spTree>
  </p:cSld>
  <p:clrMap bg1="lt1" tx1="dk1" bg2="lt2" tx2="dk2" accent1="accent1" accent2="accent2" accent3="accent3" accent4="accent4" accent5="accent5" accent6="accent6" hlink="hlink" folHlink="folHlink"/>
  <p:sldLayoutIdLst>
    <p:sldLayoutId id="2147483803" r:id="rId1"/>
    <p:sldLayoutId id="2147483937" r:id="rId2"/>
    <p:sldLayoutId id="2147483943" r:id="rId3"/>
    <p:sldLayoutId id="2147483944" r:id="rId4"/>
    <p:sldLayoutId id="2147483949" r:id="rId5"/>
    <p:sldLayoutId id="2147483950" r:id="rId6"/>
    <p:sldLayoutId id="2147483951" r:id="rId7"/>
    <p:sldLayoutId id="2147483952" r:id="rId8"/>
    <p:sldLayoutId id="2147483953" r:id="rId9"/>
    <p:sldLayoutId id="2147484004" r:id="rId10"/>
    <p:sldLayoutId id="2147483954" r:id="rId11"/>
    <p:sldLayoutId id="2147483955" r:id="rId12"/>
    <p:sldLayoutId id="2147483956" r:id="rId13"/>
    <p:sldLayoutId id="2147483957" r:id="rId14"/>
    <p:sldLayoutId id="2147483958" r:id="rId15"/>
    <p:sldLayoutId id="2147483959" r:id="rId16"/>
    <p:sldLayoutId id="2147483968" r:id="rId17"/>
    <p:sldLayoutId id="2147483970" r:id="rId18"/>
    <p:sldLayoutId id="2147484002" r:id="rId19"/>
    <p:sldLayoutId id="2147484005" r:id="rId2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C:\Users\fous\Desktop\ppm-factum_logo.png"/>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8172400" y="286775"/>
            <a:ext cx="875189" cy="432048"/>
          </a:xfrm>
          <a:prstGeom prst="rect">
            <a:avLst/>
          </a:prstGeom>
          <a:noFill/>
        </p:spPr>
      </p:pic>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1" r:id="rId20"/>
    <p:sldLayoutId id="2147483992" r:id="rId21"/>
    <p:sldLayoutId id="2147483993" r:id="rId22"/>
    <p:sldLayoutId id="2147483994" r:id="rId23"/>
    <p:sldLayoutId id="2147483995" r:id="rId24"/>
    <p:sldLayoutId id="2147483996" r:id="rId25"/>
    <p:sldLayoutId id="2147483997" r:id="rId26"/>
    <p:sldLayoutId id="2147483998" r:id="rId27"/>
    <p:sldLayoutId id="2147483999" r:id="rId28"/>
    <p:sldLayoutId id="2147484006" r:id="rId29"/>
    <p:sldLayoutId id="2147484007" r:id="rId30"/>
    <p:sldLayoutId id="2147484008" r:id="rId31"/>
    <p:sldLayoutId id="2147484009" r:id="rId32"/>
    <p:sldLayoutId id="2147484010" r:id="rId33"/>
    <p:sldLayoutId id="2147484011" r:id="rId34"/>
    <p:sldLayoutId id="2147484012" r:id="rId35"/>
  </p:sldLayoutIdLst>
  <p:transition spd="med">
    <p:pull/>
  </p:transition>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92F40F0-4DBE-4B33-B9E6-9B6DFF8500FC}" type="datetimeFigureOut">
              <a:rPr lang="cs-CZ" smtClean="0"/>
              <a:t>29.03.2025</a:t>
            </a:fld>
            <a:endParaRPr lang="cs-CZ"/>
          </a:p>
        </p:txBody>
      </p:sp>
      <p:sp>
        <p:nvSpPr>
          <p:cNvPr id="5" name="Zástupný symbol pro zápatí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381D2E-696E-4B66-93DE-F4606A83FEF2}" type="slidenum">
              <a:rPr lang="cs-CZ" smtClean="0"/>
              <a:t>‹#›</a:t>
            </a:fld>
            <a:endParaRPr lang="cs-CZ"/>
          </a:p>
        </p:txBody>
      </p:sp>
    </p:spTree>
    <p:extLst>
      <p:ext uri="{BB962C8B-B14F-4D97-AF65-F5344CB8AC3E}">
        <p14:creationId xmlns:p14="http://schemas.microsoft.com/office/powerpoint/2010/main" val="2382201931"/>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7" r:id="rId13"/>
    <p:sldLayoutId id="2147484028" r:id="rId14"/>
    <p:sldLayoutId id="2147484029" r:id="rId15"/>
  </p:sldLayoutIdLst>
  <p:transition spd="med">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6.xml"/><Relationship Id="rId5" Type="http://schemas.openxmlformats.org/officeDocument/2006/relationships/image" Target="../media/image17.pn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69.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0.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69.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2.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3.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4.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5.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6.xml"/><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7.xml"/><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8.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xml"/><Relationship Id="rId1" Type="http://schemas.openxmlformats.org/officeDocument/2006/relationships/slideLayout" Target="../slideLayouts/slideLayout67.xml"/><Relationship Id="rId5" Type="http://schemas.openxmlformats.org/officeDocument/2006/relationships/image" Target="../media/image14.png"/><Relationship Id="rId4" Type="http://schemas.openxmlformats.org/officeDocument/2006/relationships/chart" Target="../charts/chart20.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6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207424" y="873015"/>
            <a:ext cx="6858000" cy="1771651"/>
          </a:xfrm>
        </p:spPr>
        <p:txBody>
          <a:bodyPr>
            <a:normAutofit/>
          </a:bodyPr>
          <a:lstStyle/>
          <a:p>
            <a:r>
              <a:rPr lang="cs-CZ" sz="4950" b="1" dirty="0">
                <a:solidFill>
                  <a:schemeClr val="accent5">
                    <a:lumMod val="50000"/>
                  </a:schemeClr>
                </a:solidFill>
                <a:latin typeface="+mn-lt"/>
                <a:ea typeface="Tahoma" panose="020B0604030504040204" pitchFamily="34" charset="0"/>
                <a:cs typeface="Tahoma" panose="020B0604030504040204" pitchFamily="34" charset="0"/>
              </a:rPr>
              <a:t>ČEŠI A REKLAMA 2025 </a:t>
            </a:r>
          </a:p>
        </p:txBody>
      </p:sp>
      <p:sp>
        <p:nvSpPr>
          <p:cNvPr id="3" name="Podnadpis 2"/>
          <p:cNvSpPr>
            <a:spLocks noGrp="1"/>
          </p:cNvSpPr>
          <p:nvPr>
            <p:ph type="subTitle" idx="1"/>
          </p:nvPr>
        </p:nvSpPr>
        <p:spPr>
          <a:xfrm>
            <a:off x="1371600" y="2712652"/>
            <a:ext cx="6400800" cy="1752600"/>
          </a:xfrm>
        </p:spPr>
        <p:txBody>
          <a:bodyPr/>
          <a:lstStyle/>
          <a:p>
            <a:endParaRPr lang="cs-CZ" dirty="0">
              <a:cs typeface="Arial" panose="020B0604020202020204" pitchFamily="34" charset="0"/>
            </a:endParaRPr>
          </a:p>
          <a:p>
            <a:r>
              <a:rPr lang="cs-CZ" dirty="0">
                <a:cs typeface="Arial" panose="020B0604020202020204" pitchFamily="34" charset="0"/>
              </a:rPr>
              <a:t>Výzkum postojů české veřejnosti </a:t>
            </a:r>
            <a:br>
              <a:rPr lang="cs-CZ" dirty="0">
                <a:cs typeface="Arial" panose="020B0604020202020204" pitchFamily="34" charset="0"/>
              </a:rPr>
            </a:br>
            <a:r>
              <a:rPr lang="cs-CZ" dirty="0">
                <a:cs typeface="Arial" panose="020B0604020202020204" pitchFamily="34" charset="0"/>
              </a:rPr>
              <a:t>k reklamě – výběr hlavních výsledků</a:t>
            </a:r>
          </a:p>
        </p:txBody>
      </p:sp>
      <p:grpSp>
        <p:nvGrpSpPr>
          <p:cNvPr id="7" name="Skupina 6"/>
          <p:cNvGrpSpPr/>
          <p:nvPr/>
        </p:nvGrpSpPr>
        <p:grpSpPr>
          <a:xfrm>
            <a:off x="169023" y="5004330"/>
            <a:ext cx="8805954" cy="954155"/>
            <a:chOff x="233265" y="5421086"/>
            <a:chExt cx="11798639" cy="1309529"/>
          </a:xfrm>
        </p:grpSpPr>
        <p:pic>
          <p:nvPicPr>
            <p:cNvPr id="4" name="Obrázek 3"/>
            <p:cNvPicPr>
              <a:picLocks noChangeAspect="1"/>
            </p:cNvPicPr>
            <p:nvPr/>
          </p:nvPicPr>
          <p:blipFill>
            <a:blip r:embed="rId2"/>
            <a:stretch>
              <a:fillRect/>
            </a:stretch>
          </p:blipFill>
          <p:spPr>
            <a:xfrm>
              <a:off x="233265" y="5421086"/>
              <a:ext cx="2972190" cy="1309529"/>
            </a:xfrm>
            <a:prstGeom prst="rect">
              <a:avLst/>
            </a:prstGeom>
          </p:spPr>
        </p:pic>
        <p:sp>
          <p:nvSpPr>
            <p:cNvPr id="5" name="Obdélník 4"/>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9828882" y="6045235"/>
              <a:ext cx="2203022" cy="506889"/>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pic>
        <p:nvPicPr>
          <p:cNvPr id="8" name="Obrázek 7">
            <a:extLst>
              <a:ext uri="{FF2B5EF4-FFF2-40B4-BE49-F238E27FC236}">
                <a16:creationId xmlns:a16="http://schemas.microsoft.com/office/drawing/2014/main" id="{24EF855F-2084-2E43-43FA-45834E41048E}"/>
              </a:ext>
            </a:extLst>
          </p:cNvPr>
          <p:cNvPicPr>
            <a:picLocks noChangeAspect="1"/>
          </p:cNvPicPr>
          <p:nvPr/>
        </p:nvPicPr>
        <p:blipFill>
          <a:blip r:embed="rId2"/>
          <a:stretch>
            <a:fillRect/>
          </a:stretch>
        </p:blipFill>
        <p:spPr>
          <a:xfrm>
            <a:off x="282251" y="5107345"/>
            <a:ext cx="2218304" cy="954155"/>
          </a:xfrm>
          <a:prstGeom prst="rect">
            <a:avLst/>
          </a:prstGeom>
        </p:spPr>
      </p:pic>
      <p:pic>
        <p:nvPicPr>
          <p:cNvPr id="9" name="Obrázek 8" descr="Obsah obrázku hra, kreslení&#10;&#10;Popis byl vytvořen automaticky">
            <a:extLst>
              <a:ext uri="{FF2B5EF4-FFF2-40B4-BE49-F238E27FC236}">
                <a16:creationId xmlns:a16="http://schemas.microsoft.com/office/drawing/2014/main" id="{44019E51-4009-4EC9-9216-D4502711A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396" y="5158978"/>
            <a:ext cx="1689772" cy="779060"/>
          </a:xfrm>
          <a:prstGeom prst="rect">
            <a:avLst/>
          </a:prstGeom>
        </p:spPr>
      </p:pic>
      <p:pic>
        <p:nvPicPr>
          <p:cNvPr id="10" name="Picture 3">
            <a:extLst>
              <a:ext uri="{FF2B5EF4-FFF2-40B4-BE49-F238E27FC236}">
                <a16:creationId xmlns:a16="http://schemas.microsoft.com/office/drawing/2014/main" id="{29B83B30-FBBE-A233-701F-73E3AB08FC59}"/>
              </a:ext>
            </a:extLst>
          </p:cNvPr>
          <p:cNvPicPr>
            <a:picLocks noChangeAspect="1"/>
          </p:cNvPicPr>
          <p:nvPr/>
        </p:nvPicPr>
        <p:blipFill>
          <a:blip r:embed="rId4" cstate="email">
            <a:clrChange>
              <a:clrFrom>
                <a:srgbClr val="FFFFFF"/>
              </a:clrFrom>
              <a:clrTo>
                <a:srgbClr val="FFFFFF">
                  <a:alpha val="0"/>
                </a:srgbClr>
              </a:clrTo>
            </a:clrChange>
          </a:blip>
          <a:srcRect/>
          <a:stretch>
            <a:fillRect/>
          </a:stretch>
        </p:blipFill>
        <p:spPr>
          <a:xfrm>
            <a:off x="4106347" y="4767751"/>
            <a:ext cx="2290844" cy="1404740"/>
          </a:xfrm>
          <a:prstGeom prst="rect">
            <a:avLst/>
          </a:prstGeom>
          <a:noFill/>
          <a:ln cap="flat">
            <a:noFill/>
          </a:ln>
        </p:spPr>
      </p:pic>
      <p:pic>
        <p:nvPicPr>
          <p:cNvPr id="11" name="Picture 2" descr="Obsah obrázku Písmo, Grafika, design, typografie&#10;&#10;Popis byl vytvořen automaticky">
            <a:extLst>
              <a:ext uri="{FF2B5EF4-FFF2-40B4-BE49-F238E27FC236}">
                <a16:creationId xmlns:a16="http://schemas.microsoft.com/office/drawing/2014/main" id="{D16E6817-7894-4E40-A1C6-93CBE6ABDA80}"/>
              </a:ext>
            </a:extLst>
          </p:cNvPr>
          <p:cNvPicPr>
            <a:picLocks noChangeAspect="1"/>
          </p:cNvPicPr>
          <p:nvPr/>
        </p:nvPicPr>
        <p:blipFill>
          <a:blip r:embed="rId5" cstate="print"/>
          <a:srcRect/>
          <a:stretch>
            <a:fillRect/>
          </a:stretch>
        </p:blipFill>
        <p:spPr>
          <a:xfrm>
            <a:off x="6032841" y="5105338"/>
            <a:ext cx="1297903" cy="675035"/>
          </a:xfrm>
          <a:prstGeom prst="rect">
            <a:avLst/>
          </a:prstGeom>
          <a:noFill/>
          <a:ln cap="flat">
            <a:noFill/>
          </a:ln>
        </p:spPr>
      </p:pic>
    </p:spTree>
    <p:extLst>
      <p:ext uri="{BB962C8B-B14F-4D97-AF65-F5344CB8AC3E}">
        <p14:creationId xmlns:p14="http://schemas.microsoft.com/office/powerpoint/2010/main" val="2807891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text 9"/>
          <p:cNvSpPr>
            <a:spLocks noGrp="1"/>
          </p:cNvSpPr>
          <p:nvPr>
            <p:ph type="body" idx="1"/>
          </p:nvPr>
        </p:nvSpPr>
        <p:spPr>
          <a:xfrm>
            <a:off x="180000" y="944760"/>
            <a:ext cx="8784000" cy="307777"/>
          </a:xfrm>
        </p:spPr>
        <p:txBody>
          <a:bodyPr/>
          <a:lstStyle/>
          <a:p>
            <a:r>
              <a:rPr lang="cs-CZ" dirty="0"/>
              <a:t>R2. Myslíte si, že na různých místech, která jsou dále uvedena, je v současné době reklamy příliš mnoho, přiměřeně nebo by jí mohlo být více?</a:t>
            </a:r>
          </a:p>
          <a:p>
            <a:r>
              <a:rPr lang="cs-CZ" i="0" dirty="0"/>
              <a:t>% příliš mnoho reklamy, seřazeno dle 2020</a:t>
            </a:r>
          </a:p>
        </p:txBody>
      </p:sp>
      <p:graphicFrame>
        <p:nvGraphicFramePr>
          <p:cNvPr id="17" name="Zástupný symbol pro obsah 15"/>
          <p:cNvGraphicFramePr>
            <a:graphicFrameLocks noGrp="1"/>
          </p:cNvGraphicFramePr>
          <p:nvPr>
            <p:ph sz="half" idx="2"/>
            <p:extLst>
              <p:ext uri="{D42A27DB-BD31-4B8C-83A1-F6EECF244321}">
                <p14:modId xmlns:p14="http://schemas.microsoft.com/office/powerpoint/2010/main" val="2064322150"/>
              </p:ext>
            </p:extLst>
          </p:nvPr>
        </p:nvGraphicFramePr>
        <p:xfrm>
          <a:off x="179388" y="1331913"/>
          <a:ext cx="8785225" cy="5040312"/>
        </p:xfrm>
        <a:graphic>
          <a:graphicData uri="http://schemas.openxmlformats.org/drawingml/2006/chart">
            <c:chart xmlns:c="http://schemas.openxmlformats.org/drawingml/2006/chart" xmlns:r="http://schemas.openxmlformats.org/officeDocument/2006/relationships" r:id="rId2"/>
          </a:graphicData>
        </a:graphic>
      </p:graphicFrame>
      <p:sp>
        <p:nvSpPr>
          <p:cNvPr id="12" name="Nadpis 11"/>
          <p:cNvSpPr>
            <a:spLocks noGrp="1"/>
          </p:cNvSpPr>
          <p:nvPr>
            <p:ph type="title"/>
          </p:nvPr>
        </p:nvSpPr>
        <p:spPr/>
        <p:txBody>
          <a:bodyPr/>
          <a:lstStyle/>
          <a:p>
            <a:r>
              <a:rPr lang="cs-CZ" dirty="0">
                <a:latin typeface="+mn-lt"/>
              </a:rPr>
              <a:t>vnímání přesycenosti reklamou v místech prodeje v posledním roce vzrostlo</a:t>
            </a:r>
          </a:p>
        </p:txBody>
      </p:sp>
    </p:spTree>
    <p:extLst>
      <p:ext uri="{BB962C8B-B14F-4D97-AF65-F5344CB8AC3E}">
        <p14:creationId xmlns:p14="http://schemas.microsoft.com/office/powerpoint/2010/main" val="371264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text 9"/>
          <p:cNvSpPr>
            <a:spLocks noGrp="1"/>
          </p:cNvSpPr>
          <p:nvPr>
            <p:ph type="body" idx="1"/>
          </p:nvPr>
        </p:nvSpPr>
        <p:spPr>
          <a:xfrm>
            <a:off x="180000" y="944760"/>
            <a:ext cx="8784000" cy="307777"/>
          </a:xfrm>
        </p:spPr>
        <p:txBody>
          <a:bodyPr/>
          <a:lstStyle/>
          <a:p>
            <a:r>
              <a:rPr lang="cs-CZ" dirty="0"/>
              <a:t>R2. Myslíte si, že na různých místech, která jsou dále uvedena, je v současné době reklamy příliš mnoho, přiměřeně nebo by jí mohlo být více?</a:t>
            </a:r>
          </a:p>
          <a:p>
            <a:r>
              <a:rPr lang="cs-CZ" i="0" dirty="0"/>
              <a:t>% příliš mnoho reklamy, seřazeno dle 2020</a:t>
            </a:r>
          </a:p>
        </p:txBody>
      </p:sp>
      <p:graphicFrame>
        <p:nvGraphicFramePr>
          <p:cNvPr id="17" name="Zástupný symbol pro obsah 15"/>
          <p:cNvGraphicFramePr>
            <a:graphicFrameLocks noGrp="1"/>
          </p:cNvGraphicFramePr>
          <p:nvPr>
            <p:ph sz="half" idx="2"/>
            <p:extLst>
              <p:ext uri="{D42A27DB-BD31-4B8C-83A1-F6EECF244321}">
                <p14:modId xmlns:p14="http://schemas.microsoft.com/office/powerpoint/2010/main" val="2615008727"/>
              </p:ext>
            </p:extLst>
          </p:nvPr>
        </p:nvGraphicFramePr>
        <p:xfrm>
          <a:off x="144038" y="1247855"/>
          <a:ext cx="8785100" cy="5277489"/>
        </p:xfrm>
        <a:graphic>
          <a:graphicData uri="http://schemas.openxmlformats.org/drawingml/2006/chart">
            <c:chart xmlns:c="http://schemas.openxmlformats.org/drawingml/2006/chart" xmlns:r="http://schemas.openxmlformats.org/officeDocument/2006/relationships" r:id="rId3"/>
          </a:graphicData>
        </a:graphic>
      </p:graphicFrame>
      <p:sp>
        <p:nvSpPr>
          <p:cNvPr id="12" name="Nadpis 11"/>
          <p:cNvSpPr>
            <a:spLocks noGrp="1"/>
          </p:cNvSpPr>
          <p:nvPr>
            <p:ph type="title"/>
          </p:nvPr>
        </p:nvSpPr>
        <p:spPr>
          <a:xfrm>
            <a:off x="395536" y="79648"/>
            <a:ext cx="7560000" cy="864000"/>
          </a:xfrm>
        </p:spPr>
        <p:txBody>
          <a:bodyPr/>
          <a:lstStyle/>
          <a:p>
            <a:r>
              <a:rPr lang="cs-CZ" dirty="0">
                <a:latin typeface="+mn-lt"/>
              </a:rPr>
              <a:t>přesycenost reklamou na sociálních sítích celkově mírně stoupá. </a:t>
            </a:r>
          </a:p>
        </p:txBody>
      </p:sp>
      <p:sp>
        <p:nvSpPr>
          <p:cNvPr id="7" name="TextovéPole 6"/>
          <p:cNvSpPr txBox="1"/>
          <p:nvPr/>
        </p:nvSpPr>
        <p:spPr>
          <a:xfrm>
            <a:off x="251520" y="6525344"/>
            <a:ext cx="8136904" cy="246221"/>
          </a:xfrm>
          <a:prstGeom prst="rect">
            <a:avLst/>
          </a:prstGeom>
          <a:noFill/>
        </p:spPr>
        <p:txBody>
          <a:bodyPr wrap="square" rtlCol="0">
            <a:spAutoFit/>
          </a:bodyPr>
          <a:lstStyle/>
          <a:p>
            <a:r>
              <a:rPr lang="cs-CZ" sz="1000" dirty="0">
                <a:solidFill>
                  <a:srgbClr val="595959"/>
                </a:solidFill>
                <a:latin typeface="Calibri"/>
              </a:rPr>
              <a:t>*položka nebyla v minulých vlnách zjišťována	**položka je od 2020 podrobněji diverzifikována</a:t>
            </a:r>
          </a:p>
        </p:txBody>
      </p:sp>
    </p:spTree>
    <p:extLst>
      <p:ext uri="{BB962C8B-B14F-4D97-AF65-F5344CB8AC3E}">
        <p14:creationId xmlns:p14="http://schemas.microsoft.com/office/powerpoint/2010/main" val="388577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pPr>
              <a:defRPr/>
            </a:pPr>
            <a:fld id="{58D35917-B70F-4C8C-B8FD-191AA96C360F}" type="slidenum">
              <a:rPr lang="cs-CZ" smtClean="0"/>
              <a:pPr>
                <a:defRPr/>
              </a:pPr>
              <a:t>12</a:t>
            </a:fld>
            <a:endParaRPr lang="cs-CZ" dirty="0"/>
          </a:p>
        </p:txBody>
      </p:sp>
      <p:sp>
        <p:nvSpPr>
          <p:cNvPr id="5" name="Nadpis 4"/>
          <p:cNvSpPr>
            <a:spLocks noGrp="1"/>
          </p:cNvSpPr>
          <p:nvPr>
            <p:ph type="title"/>
          </p:nvPr>
        </p:nvSpPr>
        <p:spPr/>
        <p:txBody>
          <a:bodyPr/>
          <a:lstStyle/>
          <a:p>
            <a:r>
              <a:rPr lang="cs-CZ" dirty="0">
                <a:latin typeface="+mn-lt"/>
              </a:rPr>
              <a:t>Shrnutí: POSTOJE K </a:t>
            </a:r>
            <a:r>
              <a:rPr lang="cs-CZ" dirty="0" err="1">
                <a:latin typeface="+mn-lt"/>
              </a:rPr>
              <a:t>nosičŮM</a:t>
            </a:r>
            <a:r>
              <a:rPr lang="cs-CZ" dirty="0">
                <a:latin typeface="+mn-lt"/>
              </a:rPr>
              <a:t> REKLAMY A K ROLI REKLAMY PŘI NÁKUPU</a:t>
            </a:r>
          </a:p>
        </p:txBody>
      </p:sp>
      <p:sp>
        <p:nvSpPr>
          <p:cNvPr id="8" name="Zástupný symbol pro obsah 2"/>
          <p:cNvSpPr txBox="1">
            <a:spLocks/>
          </p:cNvSpPr>
          <p:nvPr/>
        </p:nvSpPr>
        <p:spPr>
          <a:xfrm>
            <a:off x="210071" y="1054763"/>
            <a:ext cx="8784000" cy="3816424"/>
          </a:xfrm>
          <a:prstGeom prst="rect">
            <a:avLst/>
          </a:prstGeom>
        </p:spPr>
        <p:txBody>
          <a:bodyPr lIns="36000" tIns="36000" rIns="36000" bIns="36000"/>
          <a:lstStyle>
            <a:lvl1pPr marL="266700" indent="-266700" algn="l" rtl="0" eaLnBrk="1" fontAlgn="base" hangingPunct="1">
              <a:spcBef>
                <a:spcPts val="600"/>
              </a:spcBef>
              <a:spcAft>
                <a:spcPct val="0"/>
              </a:spcAft>
              <a:buClr>
                <a:schemeClr val="accent1"/>
              </a:buClr>
              <a:buSzPct val="100000"/>
              <a:buFont typeface="Wingdings" pitchFamily="2" charset="2"/>
              <a:buChar char=""/>
              <a:defRPr sz="1400" b="0" kern="1200">
                <a:solidFill>
                  <a:schemeClr val="tx1"/>
                </a:solidFill>
                <a:latin typeface="Calibri" pitchFamily="34" charset="0"/>
                <a:ea typeface="+mn-ea"/>
                <a:cs typeface="Calibri" pitchFamily="34" charset="0"/>
              </a:defRPr>
            </a:lvl1pPr>
            <a:lvl2pPr marL="542925" indent="-276225" algn="l" rtl="0" eaLnBrk="1" fontAlgn="base" hangingPunct="1">
              <a:spcBef>
                <a:spcPts val="600"/>
              </a:spcBef>
              <a:spcAft>
                <a:spcPct val="0"/>
              </a:spcAft>
              <a:buClr>
                <a:schemeClr val="tx1"/>
              </a:buClr>
              <a:buSzPct val="100000"/>
              <a:buFont typeface="Wingdings" pitchFamily="2" charset="2"/>
              <a:buChar char=""/>
              <a:defRPr sz="1400" kern="1200">
                <a:solidFill>
                  <a:schemeClr val="tx1"/>
                </a:solidFill>
                <a:latin typeface="Calibri" pitchFamily="34" charset="0"/>
                <a:ea typeface="+mn-ea"/>
                <a:cs typeface="Calibri" pitchFamily="34" charset="0"/>
              </a:defRPr>
            </a:lvl2pPr>
            <a:lvl3pPr marL="809625" indent="-266700" algn="l" rtl="0" eaLnBrk="1" fontAlgn="base" hangingPunct="1">
              <a:spcBef>
                <a:spcPts val="600"/>
              </a:spcBef>
              <a:spcAft>
                <a:spcPct val="0"/>
              </a:spcAft>
              <a:buClr>
                <a:schemeClr val="tx1"/>
              </a:buClr>
              <a:buSzPct val="100000"/>
              <a:buFont typeface="Wingdings" pitchFamily="2" charset="2"/>
              <a:buChar char=""/>
              <a:defRPr sz="1400" kern="1200">
                <a:solidFill>
                  <a:schemeClr val="tx1"/>
                </a:solidFill>
                <a:latin typeface="Calibri" pitchFamily="34" charset="0"/>
                <a:ea typeface="+mn-ea"/>
                <a:cs typeface="Calibri" pitchFamily="34" charset="0"/>
              </a:defRPr>
            </a:lvl3pPr>
            <a:lvl4pPr marL="1076325" indent="-266700" algn="l" rtl="0" eaLnBrk="1" fontAlgn="base" hangingPunct="1">
              <a:spcBef>
                <a:spcPts val="600"/>
              </a:spcBef>
              <a:spcAft>
                <a:spcPct val="0"/>
              </a:spcAft>
              <a:buClr>
                <a:schemeClr val="tx1"/>
              </a:buClr>
              <a:buSzPct val="100000"/>
              <a:buFont typeface="Wingdings" pitchFamily="2" charset="2"/>
              <a:buChar char=""/>
              <a:defRPr sz="1400" kern="1200">
                <a:solidFill>
                  <a:schemeClr val="tx1"/>
                </a:solidFill>
                <a:latin typeface="Calibri" pitchFamily="34" charset="0"/>
                <a:ea typeface="+mn-ea"/>
                <a:cs typeface="Calibri" pitchFamily="34" charset="0"/>
              </a:defRPr>
            </a:lvl4pPr>
            <a:lvl5pPr marL="1343025" indent="-266700" algn="l" rtl="0" eaLnBrk="1" fontAlgn="base" hangingPunct="1">
              <a:spcBef>
                <a:spcPts val="600"/>
              </a:spcBef>
              <a:spcAft>
                <a:spcPct val="0"/>
              </a:spcAft>
              <a:buClr>
                <a:schemeClr val="tx1"/>
              </a:buClr>
              <a:buSzPct val="100000"/>
              <a:buFont typeface="Wingdings" pitchFamily="2" charset="2"/>
              <a:buChar char=""/>
              <a:defRPr sz="14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Wingdings" pitchFamily="2" charset="2"/>
              <a:buNone/>
            </a:pPr>
            <a:r>
              <a:rPr lang="cs-CZ" sz="1600" b="1" dirty="0">
                <a:solidFill>
                  <a:schemeClr val="accent1"/>
                </a:solidFill>
              </a:rPr>
              <a:t>ROLE REKLAMY PŘI NÁKUPU</a:t>
            </a:r>
            <a:endParaRPr lang="cs-CZ" sz="1600" b="1" noProof="1"/>
          </a:p>
          <a:p>
            <a:r>
              <a:rPr lang="cs-CZ" sz="1600" noProof="1"/>
              <a:t>Nárůst podílu lidí, kterým reklama při nákupu pomáhá, se prozatím zastavil na necelých dvou pětinách.</a:t>
            </a:r>
          </a:p>
          <a:p>
            <a:r>
              <a:rPr lang="cs-CZ" sz="1600" noProof="1"/>
              <a:t>Podíl osob, které si v posledních 3 měsících koupily nějaký produkt na základě reklamy, se stabilizoval také na necelých dvou pětinách. Častěji tak nakupují hlavně mladí lidé.  </a:t>
            </a:r>
          </a:p>
          <a:p>
            <a:r>
              <a:rPr lang="cs-CZ" sz="1600" noProof="1"/>
              <a:t>Nejčastěji vzpomínanými reklamami jsou ty, které propagují prodejce potravin (řetězce), značky kosmetiky a drogerie, značky potravin a nápojů. </a:t>
            </a:r>
          </a:p>
          <a:p>
            <a:r>
              <a:rPr lang="cs-CZ" sz="1600" noProof="1"/>
              <a:t>Starší lidé se častěji než ostatní nechali inspirovat reklamou z letáků, mladí pak reklamou na sociálních sítích. </a:t>
            </a:r>
          </a:p>
          <a:p>
            <a:pPr>
              <a:buNone/>
            </a:pPr>
            <a:r>
              <a:rPr lang="cs-CZ" sz="1600" b="1" dirty="0">
                <a:solidFill>
                  <a:srgbClr val="0070C0"/>
                </a:solidFill>
              </a:rPr>
              <a:t>POSTOJE KE KONKRÉTNÍM NOSIČŮM REKLAMY</a:t>
            </a:r>
          </a:p>
          <a:p>
            <a:pPr>
              <a:buClr>
                <a:srgbClr val="0070C0"/>
              </a:buClr>
            </a:pPr>
            <a:r>
              <a:rPr lang="cs-CZ" sz="1600" dirty="0"/>
              <a:t>Češi jsou nejvíce obtěžováni intenzitou reklamy v komerčních TV stanicích, na internetu a na sociálních sítích. </a:t>
            </a:r>
          </a:p>
          <a:p>
            <a:pPr>
              <a:buClr>
                <a:srgbClr val="0070C0"/>
              </a:buClr>
            </a:pPr>
            <a:r>
              <a:rPr lang="cs-CZ" sz="1600" dirty="0"/>
              <a:t>Přesycenost reklamou na Nově a Primě je stále nejvyšší, ale v posledním roce se snížila. Naproti tomu se zastavil pokles podílu lidí, kteří jsou přesyceni reklamou v tisku.</a:t>
            </a:r>
          </a:p>
          <a:p>
            <a:pPr>
              <a:buClr>
                <a:srgbClr val="0070C0"/>
              </a:buClr>
            </a:pPr>
            <a:r>
              <a:rPr lang="cs-CZ" sz="1600" dirty="0"/>
              <a:t>Přesycenost reklamou v místech prodeje v posledním roce vzrostla, je však stále přijímána nejpozitivněji, zvláště pokud jde o ochutnávky a různé prezentace.</a:t>
            </a:r>
          </a:p>
          <a:p>
            <a:pPr>
              <a:buClr>
                <a:srgbClr val="0070C0"/>
              </a:buClr>
            </a:pPr>
            <a:r>
              <a:rPr lang="cs-CZ" sz="1600" dirty="0"/>
              <a:t>Podíl lidí, které obtěžuje reklama v historických centrech, v posledních pěti letech mírně roste a dosahuje už téměř 40 %.</a:t>
            </a:r>
          </a:p>
          <a:p>
            <a:endParaRPr lang="cs-CZ" sz="1600" noProof="1"/>
          </a:p>
        </p:txBody>
      </p:sp>
      <p:grpSp>
        <p:nvGrpSpPr>
          <p:cNvPr id="6" name="Skupina 5">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7" name="Obrázek 6">
              <a:extLst>
                <a:ext uri="{FF2B5EF4-FFF2-40B4-BE49-F238E27FC236}">
                  <a16:creationId xmlns:a16="http://schemas.microsoft.com/office/drawing/2014/main" id="{2D3664AB-F01D-6F54-7C01-B3879BB62DA4}"/>
                </a:ext>
              </a:extLst>
            </p:cNvPr>
            <p:cNvPicPr>
              <a:picLocks noChangeAspect="1"/>
            </p:cNvPicPr>
            <p:nvPr/>
          </p:nvPicPr>
          <p:blipFill>
            <a:blip r:embed="rId3"/>
            <a:stretch>
              <a:fillRect/>
            </a:stretch>
          </p:blipFill>
          <p:spPr>
            <a:xfrm>
              <a:off x="233265" y="5421086"/>
              <a:ext cx="2972190" cy="1309529"/>
            </a:xfrm>
            <a:prstGeom prst="rect">
              <a:avLst/>
            </a:prstGeom>
          </p:spPr>
        </p:pic>
        <p:sp>
          <p:nvSpPr>
            <p:cNvPr id="9" name="Obdélník 8">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3528725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cap="all" dirty="0">
                <a:latin typeface="+mn-lt"/>
              </a:rPr>
              <a:t>Postoje ke kontroverzním tématům v Reklamě</a:t>
            </a:r>
          </a:p>
        </p:txBody>
      </p:sp>
      <p:grpSp>
        <p:nvGrpSpPr>
          <p:cNvPr id="3" name="Skupina 2">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4" name="Obrázek 3">
              <a:extLst>
                <a:ext uri="{FF2B5EF4-FFF2-40B4-BE49-F238E27FC236}">
                  <a16:creationId xmlns:a16="http://schemas.microsoft.com/office/drawing/2014/main" id="{2D3664AB-F01D-6F54-7C01-B3879BB62DA4}"/>
                </a:ext>
              </a:extLst>
            </p:cNvPr>
            <p:cNvPicPr>
              <a:picLocks noChangeAspect="1"/>
            </p:cNvPicPr>
            <p:nvPr/>
          </p:nvPicPr>
          <p:blipFill>
            <a:blip r:embed="rId2"/>
            <a:stretch>
              <a:fillRect/>
            </a:stretch>
          </p:blipFill>
          <p:spPr>
            <a:xfrm>
              <a:off x="233265" y="5421086"/>
              <a:ext cx="2972190" cy="1309529"/>
            </a:xfrm>
            <a:prstGeom prst="rect">
              <a:avLst/>
            </a:prstGeom>
          </p:spPr>
        </p:pic>
        <p:sp>
          <p:nvSpPr>
            <p:cNvPr id="5" name="Obdélník 4">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104847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35471"/>
            <a:ext cx="7848872" cy="944191"/>
          </a:xfrm>
        </p:spPr>
        <p:txBody>
          <a:bodyPr/>
          <a:lstStyle/>
          <a:p>
            <a:r>
              <a:rPr lang="cs-CZ" sz="1780" kern="1200" cap="all" noProof="1">
                <a:latin typeface="+mn-lt"/>
                <a:cs typeface="+mj-cs"/>
              </a:rPr>
              <a:t>NEJVĚTŠÍ PROBLÉM MAJÍ DLOUHODOBĚ LIDÉ S REKLAMOU NA CIGARETY. </a:t>
            </a:r>
            <a:br>
              <a:rPr lang="cs-CZ" sz="1780" kern="1200" cap="all" noProof="1">
                <a:latin typeface="+mn-lt"/>
                <a:cs typeface="+mj-cs"/>
              </a:rPr>
            </a:br>
            <a:r>
              <a:rPr lang="cs-CZ" sz="1780" kern="1200" cap="all" noProof="1">
                <a:latin typeface="+mn-lt"/>
                <a:cs typeface="+mj-cs"/>
              </a:rPr>
              <a:t>NAOPAK REKLAMY NA VOLNĚ PRODEJNÉ LÉKY JSOU PŘIJÍMÁNY POZITIVNĚji.</a:t>
            </a:r>
          </a:p>
        </p:txBody>
      </p:sp>
      <p:sp>
        <p:nvSpPr>
          <p:cNvPr id="3" name="Text Placeholder 2"/>
          <p:cNvSpPr>
            <a:spLocks noGrp="1"/>
          </p:cNvSpPr>
          <p:nvPr>
            <p:ph type="body" idx="1"/>
          </p:nvPr>
        </p:nvSpPr>
        <p:spPr>
          <a:xfrm>
            <a:off x="180000" y="1042864"/>
            <a:ext cx="8784000" cy="307777"/>
          </a:xfrm>
        </p:spPr>
        <p:txBody>
          <a:bodyPr/>
          <a:lstStyle/>
          <a:p>
            <a:r>
              <a:rPr lang="cs-CZ" dirty="0"/>
              <a:t>R6.  Jaký je Váš názor na reklamu na cigarety, alkohol a léky? Dále jsou uvedeny různé možnosti přístupu k těmto reklamám - od úplného zákazu až po naprostou volnost. Vyberte vždy jednu variantu, která by měla platit pro propagaci následujících druhů zboží:</a:t>
            </a:r>
          </a:p>
        </p:txBody>
      </p:sp>
      <p:graphicFrame>
        <p:nvGraphicFramePr>
          <p:cNvPr id="4" name="Zástupný symbol pro obsah 8"/>
          <p:cNvGraphicFramePr>
            <a:graphicFrameLocks/>
          </p:cNvGraphicFramePr>
          <p:nvPr>
            <p:extLst>
              <p:ext uri="{D42A27DB-BD31-4B8C-83A1-F6EECF244321}">
                <p14:modId xmlns:p14="http://schemas.microsoft.com/office/powerpoint/2010/main" val="1284448906"/>
              </p:ext>
            </p:extLst>
          </p:nvPr>
        </p:nvGraphicFramePr>
        <p:xfrm>
          <a:off x="179512" y="1340768"/>
          <a:ext cx="7344816"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30757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776376" cy="720080"/>
          </a:xfrm>
        </p:spPr>
        <p:txBody>
          <a:bodyPr/>
          <a:lstStyle/>
          <a:p>
            <a:r>
              <a:rPr lang="cs-CZ" sz="1800" kern="1200" cap="all" noProof="1"/>
              <a:t>V posledním roce mírně klesl podíl lidí, kteří jsou pro reklamu </a:t>
            </a:r>
            <a:br>
              <a:rPr lang="cs-CZ" sz="1800" kern="1200" cap="all" noProof="1"/>
            </a:br>
            <a:r>
              <a:rPr lang="cs-CZ" sz="1800" kern="1200" cap="all" noProof="1"/>
              <a:t>na cigarety, ale s omezeními, ve prospěch krajních názorů.</a:t>
            </a:r>
            <a:r>
              <a:rPr lang="cs-CZ" sz="1800" kern="1200" cap="all" noProof="1">
                <a:latin typeface="+mj-lt"/>
                <a:cs typeface="+mj-cs"/>
              </a:rPr>
              <a:t> </a:t>
            </a:r>
          </a:p>
        </p:txBody>
      </p:sp>
      <p:sp>
        <p:nvSpPr>
          <p:cNvPr id="9" name="Text Placeholder 2"/>
          <p:cNvSpPr>
            <a:spLocks noGrp="1"/>
          </p:cNvSpPr>
          <p:nvPr>
            <p:ph type="body" idx="1"/>
          </p:nvPr>
        </p:nvSpPr>
        <p:spPr>
          <a:xfrm>
            <a:off x="180000" y="1042864"/>
            <a:ext cx="8784000" cy="307777"/>
          </a:xfrm>
        </p:spPr>
        <p:txBody>
          <a:bodyPr/>
          <a:lstStyle/>
          <a:p>
            <a:r>
              <a:rPr lang="cs-CZ" dirty="0"/>
              <a:t>R6.  Jaký je Váš názor na reklamu na cigarety, alkohol a léky? Dále jsou uvedeny různé možnosti přístupu k těmto reklamám - od úplného zákazu až po naprostou volnost. Vyberte vždy jednu variantu, která by měla platit pro propagaci následujících druhů zboží:</a:t>
            </a:r>
          </a:p>
        </p:txBody>
      </p:sp>
      <p:graphicFrame>
        <p:nvGraphicFramePr>
          <p:cNvPr id="4" name="Zástupný symbol pro obsah 4"/>
          <p:cNvGraphicFramePr>
            <a:graphicFrameLocks/>
          </p:cNvGraphicFramePr>
          <p:nvPr>
            <p:extLst>
              <p:ext uri="{D42A27DB-BD31-4B8C-83A1-F6EECF244321}">
                <p14:modId xmlns:p14="http://schemas.microsoft.com/office/powerpoint/2010/main" val="2250396722"/>
              </p:ext>
            </p:extLst>
          </p:nvPr>
        </p:nvGraphicFramePr>
        <p:xfrm>
          <a:off x="179512" y="2060848"/>
          <a:ext cx="8785225"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3203848" y="1628800"/>
            <a:ext cx="3096344" cy="432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cs-CZ" sz="1400" b="1" dirty="0">
                <a:solidFill>
                  <a:schemeClr val="tx1"/>
                </a:solidFill>
              </a:rPr>
              <a:t>Postoj k reklamě na CIGARETY - vývoj</a:t>
            </a:r>
          </a:p>
        </p:txBody>
      </p:sp>
      <p:grpSp>
        <p:nvGrpSpPr>
          <p:cNvPr id="6" name="Skupina 5">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7" name="Obrázek 6">
              <a:extLst>
                <a:ext uri="{FF2B5EF4-FFF2-40B4-BE49-F238E27FC236}">
                  <a16:creationId xmlns:a16="http://schemas.microsoft.com/office/drawing/2014/main" id="{2D3664AB-F01D-6F54-7C01-B3879BB62DA4}"/>
                </a:ext>
              </a:extLst>
            </p:cNvPr>
            <p:cNvPicPr>
              <a:picLocks noChangeAspect="1"/>
            </p:cNvPicPr>
            <p:nvPr/>
          </p:nvPicPr>
          <p:blipFill>
            <a:blip r:embed="rId4"/>
            <a:stretch>
              <a:fillRect/>
            </a:stretch>
          </p:blipFill>
          <p:spPr>
            <a:xfrm>
              <a:off x="233265" y="5421086"/>
              <a:ext cx="2972190" cy="1309529"/>
            </a:xfrm>
            <a:prstGeom prst="rect">
              <a:avLst/>
            </a:prstGeom>
          </p:spPr>
        </p:pic>
        <p:sp>
          <p:nvSpPr>
            <p:cNvPr id="8" name="Obdélník 7">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286331592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1800" kern="1200" cap="all" noProof="1">
                <a:latin typeface="+mn-lt"/>
                <a:cs typeface="+mj-cs"/>
              </a:rPr>
              <a:t>Tolerance k reklamě na tvrdý alkohol se od loňska snížila.</a:t>
            </a:r>
          </a:p>
        </p:txBody>
      </p:sp>
      <p:sp>
        <p:nvSpPr>
          <p:cNvPr id="10" name="Text Placeholder 2"/>
          <p:cNvSpPr>
            <a:spLocks noGrp="1"/>
          </p:cNvSpPr>
          <p:nvPr>
            <p:ph type="body" idx="1"/>
          </p:nvPr>
        </p:nvSpPr>
        <p:spPr/>
        <p:txBody>
          <a:bodyPr/>
          <a:lstStyle/>
          <a:p>
            <a:r>
              <a:rPr lang="cs-CZ" dirty="0"/>
              <a:t>R6.  Jaký je Váš názor  na reklamu na cigarety, alkohol a léky? Dále jsou uvedeny různé možnosti přístupu k těmto reklamám - od úplného zákazu až po naprostou volnost. Vyberte vždy jednu variantu, která by měla platit pro propagaci následujících druhů zboží:</a:t>
            </a:r>
          </a:p>
        </p:txBody>
      </p:sp>
      <p:graphicFrame>
        <p:nvGraphicFramePr>
          <p:cNvPr id="5" name="Zástupný symbol pro obsah 4"/>
          <p:cNvGraphicFramePr>
            <a:graphicFrameLocks/>
          </p:cNvGraphicFramePr>
          <p:nvPr>
            <p:extLst>
              <p:ext uri="{D42A27DB-BD31-4B8C-83A1-F6EECF244321}">
                <p14:modId xmlns:p14="http://schemas.microsoft.com/office/powerpoint/2010/main" val="882416623"/>
              </p:ext>
            </p:extLst>
          </p:nvPr>
        </p:nvGraphicFramePr>
        <p:xfrm>
          <a:off x="251520" y="1925686"/>
          <a:ext cx="8785225" cy="468052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2771800" y="1556792"/>
            <a:ext cx="4392488"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cs-CZ" sz="1400" b="1" dirty="0"/>
              <a:t>Postoj k reklamě na DESTILÁTY A TVRDÝ ALKOHOL - vývoj</a:t>
            </a:r>
          </a:p>
        </p:txBody>
      </p:sp>
      <p:grpSp>
        <p:nvGrpSpPr>
          <p:cNvPr id="7" name="Skupina 6">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8" name="Obrázek 7">
              <a:extLst>
                <a:ext uri="{FF2B5EF4-FFF2-40B4-BE49-F238E27FC236}">
                  <a16:creationId xmlns:a16="http://schemas.microsoft.com/office/drawing/2014/main" id="{2D3664AB-F01D-6F54-7C01-B3879BB62DA4}"/>
                </a:ext>
              </a:extLst>
            </p:cNvPr>
            <p:cNvPicPr>
              <a:picLocks noChangeAspect="1"/>
            </p:cNvPicPr>
            <p:nvPr/>
          </p:nvPicPr>
          <p:blipFill>
            <a:blip r:embed="rId3"/>
            <a:stretch>
              <a:fillRect/>
            </a:stretch>
          </p:blipFill>
          <p:spPr>
            <a:xfrm>
              <a:off x="233265" y="5421086"/>
              <a:ext cx="2972190" cy="1309529"/>
            </a:xfrm>
            <a:prstGeom prst="rect">
              <a:avLst/>
            </a:prstGeom>
          </p:spPr>
        </p:pic>
        <p:sp>
          <p:nvSpPr>
            <p:cNvPr id="9" name="Obdélník 8">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168461833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116632"/>
            <a:ext cx="7560000" cy="792088"/>
          </a:xfrm>
        </p:spPr>
        <p:txBody>
          <a:bodyPr/>
          <a:lstStyle/>
          <a:p>
            <a:r>
              <a:rPr lang="cs-CZ" sz="1800" kern="1200" cap="all" noProof="1"/>
              <a:t>Srovnání s loňskem naznačuje mírný pokles tolerance </a:t>
            </a:r>
            <a:br>
              <a:rPr lang="cs-CZ" sz="1800" kern="1200" cap="all" noProof="1"/>
            </a:br>
            <a:r>
              <a:rPr lang="cs-CZ" sz="1800" kern="1200" cap="all" noProof="1"/>
              <a:t>k reklamám na volně prodejné léky.</a:t>
            </a:r>
            <a:endParaRPr lang="cs-CZ" sz="1800" kern="1200" cap="all" dirty="0">
              <a:solidFill>
                <a:srgbClr val="FF0000"/>
              </a:solidFill>
              <a:latin typeface="+mj-lt"/>
              <a:cs typeface="+mj-cs"/>
            </a:endParaRPr>
          </a:p>
        </p:txBody>
      </p:sp>
      <p:sp>
        <p:nvSpPr>
          <p:cNvPr id="9" name="Text Placeholder 2"/>
          <p:cNvSpPr>
            <a:spLocks noGrp="1"/>
          </p:cNvSpPr>
          <p:nvPr>
            <p:ph type="body" idx="1"/>
          </p:nvPr>
        </p:nvSpPr>
        <p:spPr/>
        <p:txBody>
          <a:bodyPr/>
          <a:lstStyle/>
          <a:p>
            <a:r>
              <a:rPr lang="cs-CZ" dirty="0"/>
              <a:t>R6.  Jaký je Váš názor  na reklamu na cigarety, alkohol a léky? Dále jsou uvedeny různé možnosti přístupu k těmto reklamám - od úplného zákazu až po naprostou volnost. Vyberte vždy jednu variantu, která by měla platit pro propagaci následujících druhů zboží:</a:t>
            </a:r>
          </a:p>
        </p:txBody>
      </p:sp>
      <p:graphicFrame>
        <p:nvGraphicFramePr>
          <p:cNvPr id="4" name="Zástupný symbol pro obsah 4"/>
          <p:cNvGraphicFramePr>
            <a:graphicFrameLocks/>
          </p:cNvGraphicFramePr>
          <p:nvPr>
            <p:extLst>
              <p:ext uri="{D42A27DB-BD31-4B8C-83A1-F6EECF244321}">
                <p14:modId xmlns:p14="http://schemas.microsoft.com/office/powerpoint/2010/main" val="974830600"/>
              </p:ext>
            </p:extLst>
          </p:nvPr>
        </p:nvGraphicFramePr>
        <p:xfrm>
          <a:off x="179512" y="1988840"/>
          <a:ext cx="8785225"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2555776" y="1556792"/>
            <a:ext cx="4248472" cy="3501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cs-CZ" sz="1400" b="1" dirty="0">
                <a:latin typeface="+mn-lt"/>
              </a:rPr>
              <a:t>Postoj k reklamě na VOLNĚ PRODEJNÉ LÉKY - vývoj</a:t>
            </a:r>
          </a:p>
        </p:txBody>
      </p:sp>
      <p:grpSp>
        <p:nvGrpSpPr>
          <p:cNvPr id="6" name="Skupina 5">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7" name="Obrázek 6">
              <a:extLst>
                <a:ext uri="{FF2B5EF4-FFF2-40B4-BE49-F238E27FC236}">
                  <a16:creationId xmlns:a16="http://schemas.microsoft.com/office/drawing/2014/main" id="{2D3664AB-F01D-6F54-7C01-B3879BB62DA4}"/>
                </a:ext>
              </a:extLst>
            </p:cNvPr>
            <p:cNvPicPr>
              <a:picLocks noChangeAspect="1"/>
            </p:cNvPicPr>
            <p:nvPr/>
          </p:nvPicPr>
          <p:blipFill>
            <a:blip r:embed="rId4"/>
            <a:stretch>
              <a:fillRect/>
            </a:stretch>
          </p:blipFill>
          <p:spPr>
            <a:xfrm>
              <a:off x="233265" y="5421086"/>
              <a:ext cx="2972190" cy="1309529"/>
            </a:xfrm>
            <a:prstGeom prst="rect">
              <a:avLst/>
            </a:prstGeom>
          </p:spPr>
        </p:pic>
        <p:sp>
          <p:nvSpPr>
            <p:cNvPr id="8" name="Obdélník 7">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293926908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text 2"/>
          <p:cNvSpPr>
            <a:spLocks noGrp="1"/>
          </p:cNvSpPr>
          <p:nvPr>
            <p:ph type="body" idx="1"/>
          </p:nvPr>
        </p:nvSpPr>
        <p:spPr>
          <a:xfrm>
            <a:off x="180000" y="944760"/>
            <a:ext cx="8784000" cy="307777"/>
          </a:xfrm>
        </p:spPr>
        <p:txBody>
          <a:bodyPr/>
          <a:lstStyle/>
          <a:p>
            <a:r>
              <a:rPr lang="cs-CZ" dirty="0"/>
              <a:t>R8. Nyní Vám přečtu několik výroků a Vy mi prosím řekněte, zda s nimi zcela souhlasíte, spíše souhlasíte, spíše nesouhlasíte nebo zcela nesouhlasíte.</a:t>
            </a:r>
            <a:br>
              <a:rPr lang="cs-CZ" dirty="0"/>
            </a:br>
            <a:r>
              <a:rPr lang="cs-CZ" dirty="0"/>
              <a:t>Do jaké míry souhlasíte s tím, že …</a:t>
            </a:r>
          </a:p>
        </p:txBody>
      </p:sp>
      <p:graphicFrame>
        <p:nvGraphicFramePr>
          <p:cNvPr id="7" name="Zástupný symbol pro obsah 8"/>
          <p:cNvGraphicFramePr>
            <a:graphicFrameLocks noGrp="1"/>
          </p:cNvGraphicFramePr>
          <p:nvPr>
            <p:ph sz="half" idx="2"/>
          </p:nvPr>
        </p:nvGraphicFramePr>
        <p:xfrm>
          <a:off x="1403648" y="1340768"/>
          <a:ext cx="6121400"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6" name="Nadpis 1"/>
          <p:cNvSpPr>
            <a:spLocks noGrp="1"/>
          </p:cNvSpPr>
          <p:nvPr>
            <p:ph type="title"/>
          </p:nvPr>
        </p:nvSpPr>
        <p:spPr>
          <a:xfrm>
            <a:off x="0" y="116728"/>
            <a:ext cx="7812360" cy="864000"/>
          </a:xfrm>
          <a:prstGeom prst="rect">
            <a:avLst/>
          </a:prstGeom>
        </p:spPr>
        <p:txBody>
          <a:bodyPr anchor="ctr"/>
          <a:lstStyle>
            <a:lvl1pPr algn="l">
              <a:defRPr sz="1800" b="1" cap="all" baseline="0"/>
            </a:lvl1pPr>
          </a:lstStyle>
          <a:p>
            <a:r>
              <a:rPr lang="cs-CZ" dirty="0">
                <a:latin typeface="Calibri" pitchFamily="34" charset="0"/>
                <a:cs typeface="Calibri" pitchFamily="34" charset="0"/>
              </a:rPr>
              <a:t>Reklama podle většiny lidí nepatří do dětských pořadů . </a:t>
            </a:r>
            <a:br>
              <a:rPr lang="cs-CZ" dirty="0">
                <a:latin typeface="Calibri" pitchFamily="34" charset="0"/>
                <a:cs typeface="Calibri" pitchFamily="34" charset="0"/>
              </a:rPr>
            </a:br>
            <a:r>
              <a:rPr lang="cs-CZ" dirty="0">
                <a:latin typeface="Calibri" pitchFamily="34" charset="0"/>
                <a:cs typeface="Calibri" pitchFamily="34" charset="0"/>
              </a:rPr>
              <a:t>Sedmdesát procent by uvítalo ve školách mediální výchovu.</a:t>
            </a:r>
          </a:p>
        </p:txBody>
      </p:sp>
      <p:grpSp>
        <p:nvGrpSpPr>
          <p:cNvPr id="5" name="Skupina 4">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8" name="Obrázek 7">
              <a:extLst>
                <a:ext uri="{FF2B5EF4-FFF2-40B4-BE49-F238E27FC236}">
                  <a16:creationId xmlns:a16="http://schemas.microsoft.com/office/drawing/2014/main" id="{2D3664AB-F01D-6F54-7C01-B3879BB62DA4}"/>
                </a:ext>
              </a:extLst>
            </p:cNvPr>
            <p:cNvPicPr>
              <a:picLocks noChangeAspect="1"/>
            </p:cNvPicPr>
            <p:nvPr/>
          </p:nvPicPr>
          <p:blipFill>
            <a:blip r:embed="rId3"/>
            <a:stretch>
              <a:fillRect/>
            </a:stretch>
          </p:blipFill>
          <p:spPr>
            <a:xfrm>
              <a:off x="233265" y="5421086"/>
              <a:ext cx="2972190" cy="1309529"/>
            </a:xfrm>
            <a:prstGeom prst="rect">
              <a:avLst/>
            </a:prstGeom>
          </p:spPr>
        </p:pic>
        <p:sp>
          <p:nvSpPr>
            <p:cNvPr id="9" name="Obdélník 8">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774211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text 2"/>
          <p:cNvSpPr>
            <a:spLocks noGrp="1"/>
          </p:cNvSpPr>
          <p:nvPr>
            <p:ph type="body" idx="1"/>
          </p:nvPr>
        </p:nvSpPr>
        <p:spPr>
          <a:xfrm>
            <a:off x="180000" y="944760"/>
            <a:ext cx="8784000" cy="307777"/>
          </a:xfrm>
        </p:spPr>
        <p:txBody>
          <a:bodyPr/>
          <a:lstStyle/>
          <a:p>
            <a:r>
              <a:rPr lang="cs-CZ" dirty="0"/>
              <a:t>R8. Nyní Vám přečtu několik výroků a Vy mi prosím řekněte, zda s nimi zcela souhlasíte, spíše souhlasíte, spíše nesouhlasíte nebo zcela nesouhlasíte.</a:t>
            </a:r>
            <a:br>
              <a:rPr lang="cs-CZ" dirty="0"/>
            </a:br>
            <a:r>
              <a:rPr lang="cs-CZ" dirty="0"/>
              <a:t>Do jaké míry souhlasíte s tím, že …</a:t>
            </a:r>
          </a:p>
        </p:txBody>
      </p:sp>
      <p:graphicFrame>
        <p:nvGraphicFramePr>
          <p:cNvPr id="8" name="Zástupný symbol pro obsah 15"/>
          <p:cNvGraphicFramePr>
            <a:graphicFrameLocks noGrp="1"/>
          </p:cNvGraphicFramePr>
          <p:nvPr>
            <p:ph sz="half" idx="2"/>
          </p:nvPr>
        </p:nvGraphicFramePr>
        <p:xfrm>
          <a:off x="251520" y="1484784"/>
          <a:ext cx="8640960"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Nadpis 1"/>
          <p:cNvSpPr>
            <a:spLocks noGrp="1"/>
          </p:cNvSpPr>
          <p:nvPr>
            <p:ph type="title"/>
          </p:nvPr>
        </p:nvSpPr>
        <p:spPr>
          <a:xfrm>
            <a:off x="0" y="44624"/>
            <a:ext cx="7812360" cy="864000"/>
          </a:xfrm>
          <a:prstGeom prst="rect">
            <a:avLst/>
          </a:prstGeom>
        </p:spPr>
        <p:txBody>
          <a:bodyPr anchor="ctr"/>
          <a:lstStyle>
            <a:lvl1pPr algn="l">
              <a:defRPr sz="1800" b="1" cap="all" baseline="0"/>
            </a:lvl1pPr>
          </a:lstStyle>
          <a:p>
            <a:r>
              <a:rPr lang="cs-CZ" dirty="0">
                <a:latin typeface="Calibri" pitchFamily="34" charset="0"/>
                <a:cs typeface="Calibri" pitchFamily="34" charset="0"/>
              </a:rPr>
              <a:t>podíl lidí, podle kterých by měla být reklama v dětských pořadech jednoznačně zakázána, v posledních letech klesá.</a:t>
            </a:r>
          </a:p>
        </p:txBody>
      </p:sp>
      <p:grpSp>
        <p:nvGrpSpPr>
          <p:cNvPr id="5" name="Skupina 4">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7" name="Obrázek 6">
              <a:extLst>
                <a:ext uri="{FF2B5EF4-FFF2-40B4-BE49-F238E27FC236}">
                  <a16:creationId xmlns:a16="http://schemas.microsoft.com/office/drawing/2014/main" id="{2D3664AB-F01D-6F54-7C01-B3879BB62DA4}"/>
                </a:ext>
              </a:extLst>
            </p:cNvPr>
            <p:cNvPicPr>
              <a:picLocks noChangeAspect="1"/>
            </p:cNvPicPr>
            <p:nvPr/>
          </p:nvPicPr>
          <p:blipFill>
            <a:blip r:embed="rId3"/>
            <a:stretch>
              <a:fillRect/>
            </a:stretch>
          </p:blipFill>
          <p:spPr>
            <a:xfrm>
              <a:off x="233265" y="5421086"/>
              <a:ext cx="2972190" cy="1309529"/>
            </a:xfrm>
            <a:prstGeom prst="rect">
              <a:avLst/>
            </a:prstGeom>
          </p:spPr>
        </p:pic>
        <p:sp>
          <p:nvSpPr>
            <p:cNvPr id="9" name="Obdélník 8">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146141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0"/>
          </p:nvPr>
        </p:nvSpPr>
        <p:spPr/>
        <p:txBody>
          <a:bodyPr/>
          <a:lstStyle/>
          <a:p>
            <a:pPr>
              <a:defRPr/>
            </a:pPr>
            <a:fld id="{58D35917-B70F-4C8C-B8FD-191AA96C360F}" type="slidenum">
              <a:rPr lang="cs-CZ" smtClean="0"/>
              <a:pPr>
                <a:defRPr/>
              </a:pPr>
              <a:t>2</a:t>
            </a:fld>
            <a:endParaRPr lang="cs-CZ" dirty="0"/>
          </a:p>
        </p:txBody>
      </p:sp>
      <p:sp>
        <p:nvSpPr>
          <p:cNvPr id="40" name="Nadpis 39"/>
          <p:cNvSpPr>
            <a:spLocks noGrp="1"/>
          </p:cNvSpPr>
          <p:nvPr>
            <p:ph type="title"/>
          </p:nvPr>
        </p:nvSpPr>
        <p:spPr/>
        <p:txBody>
          <a:bodyPr/>
          <a:lstStyle/>
          <a:p>
            <a:pPr>
              <a:lnSpc>
                <a:spcPct val="80000"/>
              </a:lnSpc>
            </a:pPr>
            <a:r>
              <a:rPr lang="cs-CZ" dirty="0"/>
              <a:t>metodika</a:t>
            </a:r>
          </a:p>
        </p:txBody>
      </p:sp>
      <p:graphicFrame>
        <p:nvGraphicFramePr>
          <p:cNvPr id="6" name="Tabulka 5"/>
          <p:cNvGraphicFramePr>
            <a:graphicFrameLocks noGrp="1"/>
          </p:cNvGraphicFramePr>
          <p:nvPr>
            <p:extLst>
              <p:ext uri="{D42A27DB-BD31-4B8C-83A1-F6EECF244321}">
                <p14:modId xmlns:p14="http://schemas.microsoft.com/office/powerpoint/2010/main" val="1003923969"/>
              </p:ext>
            </p:extLst>
          </p:nvPr>
        </p:nvGraphicFramePr>
        <p:xfrm>
          <a:off x="179512" y="1045208"/>
          <a:ext cx="6912768" cy="4858191"/>
        </p:xfrm>
        <a:graphic>
          <a:graphicData uri="http://schemas.openxmlformats.org/drawingml/2006/table">
            <a:tbl>
              <a:tblPr/>
              <a:tblGrid>
                <a:gridCol w="237626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539799">
                <a:tc>
                  <a:txBody>
                    <a:bodyPr/>
                    <a:lstStyle/>
                    <a:p>
                      <a:pPr marL="0" marR="0" lvl="0" indent="0" algn="r" defTabSz="914400" rtl="0" eaLnBrk="1" fontAlgn="base" latinLnBrk="0" hangingPunct="1">
                        <a:lnSpc>
                          <a:spcPct val="100000"/>
                        </a:lnSpc>
                        <a:spcBef>
                          <a:spcPts val="0"/>
                        </a:spcBef>
                        <a:spcAft>
                          <a:spcPct val="0"/>
                        </a:spcAft>
                        <a:buClrTx/>
                        <a:buSzPct val="110000"/>
                        <a:buFont typeface="Wingdings" pitchFamily="2" charset="2"/>
                        <a:buNone/>
                        <a:tabLst/>
                      </a:pPr>
                      <a:r>
                        <a:rPr kumimoji="0" lang="cs-CZ" sz="1400" b="1" i="0" u="none" strike="noStrike" cap="all" normalizeH="0" baseline="0" noProof="0" dirty="0">
                          <a:ln>
                            <a:noFill/>
                          </a:ln>
                          <a:solidFill>
                            <a:schemeClr val="tx1"/>
                          </a:solidFill>
                          <a:effectLst/>
                          <a:latin typeface="Calibri" pitchFamily="34" charset="0"/>
                        </a:rPr>
                        <a:t>Výzkum</a:t>
                      </a:r>
                    </a:p>
                  </a:txBody>
                  <a:tcPr marL="36000" marR="72000" marT="0" marB="0" anchor="ctr" horzOverflow="overflow">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7800" marR="0" indent="-88900" algn="l" defTabSz="914400" rtl="0" eaLnBrk="1" fontAlgn="auto" latinLnBrk="0" hangingPunct="1">
                        <a:lnSpc>
                          <a:spcPct val="110000"/>
                        </a:lnSpc>
                        <a:spcBef>
                          <a:spcPts val="0"/>
                        </a:spcBef>
                        <a:spcAft>
                          <a:spcPts val="0"/>
                        </a:spcAft>
                        <a:buClrTx/>
                        <a:buSzTx/>
                        <a:buFont typeface="Arial" pitchFamily="34" charset="0"/>
                        <a:buNone/>
                        <a:tabLst/>
                        <a:defRPr/>
                      </a:pPr>
                      <a:r>
                        <a:rPr kumimoji="0" lang="cs-CZ" sz="1400" b="0" i="0" u="none" strike="noStrike" kern="1200" cap="none" normalizeH="0" baseline="0" noProof="0" dirty="0">
                          <a:ln>
                            <a:noFill/>
                          </a:ln>
                          <a:solidFill>
                            <a:schemeClr val="tx1"/>
                          </a:solidFill>
                          <a:effectLst/>
                          <a:latin typeface="+mn-lt"/>
                          <a:ea typeface="+mn-ea"/>
                          <a:cs typeface="+mn-cs"/>
                        </a:rPr>
                        <a:t>Češi a reklama 2025</a:t>
                      </a:r>
                      <a:endParaRPr kumimoji="0" lang="en-US" sz="1400" b="0" i="0" u="none" strike="noStrike" kern="1200" cap="none" normalizeH="0" baseline="0" noProof="0" dirty="0">
                        <a:ln>
                          <a:noFill/>
                        </a:ln>
                        <a:solidFill>
                          <a:schemeClr val="tx1"/>
                        </a:solidFill>
                        <a:effectLst/>
                        <a:latin typeface="+mn-lt"/>
                        <a:ea typeface="+mn-ea"/>
                        <a:cs typeface="+mn-cs"/>
                      </a:endParaRPr>
                    </a:p>
                  </a:txBody>
                  <a:tcPr marL="72000" marR="0" marT="0" marB="0" anchor="ctr"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9799">
                <a:tc>
                  <a:txBody>
                    <a:bodyPr/>
                    <a:lstStyle/>
                    <a:p>
                      <a:pPr marL="0" marR="0" lvl="0" indent="0" algn="r" defTabSz="914400" rtl="0" eaLnBrk="1" fontAlgn="base" latinLnBrk="0" hangingPunct="1">
                        <a:lnSpc>
                          <a:spcPct val="100000"/>
                        </a:lnSpc>
                        <a:spcBef>
                          <a:spcPts val="0"/>
                        </a:spcBef>
                        <a:spcAft>
                          <a:spcPct val="0"/>
                        </a:spcAft>
                        <a:buClrTx/>
                        <a:buSzPct val="110000"/>
                        <a:buFont typeface="Wingdings" pitchFamily="2" charset="2"/>
                        <a:buNone/>
                        <a:tabLst/>
                      </a:pPr>
                      <a:r>
                        <a:rPr kumimoji="0" lang="cs-CZ" sz="1400" b="1" i="0" u="none" strike="noStrike" cap="all" normalizeH="0" baseline="0" noProof="0" dirty="0">
                          <a:ln>
                            <a:noFill/>
                          </a:ln>
                          <a:solidFill>
                            <a:schemeClr val="accent1"/>
                          </a:solidFill>
                          <a:effectLst/>
                          <a:latin typeface="Calibri" pitchFamily="34" charset="0"/>
                        </a:rPr>
                        <a:t>Dodavatel</a:t>
                      </a:r>
                    </a:p>
                  </a:txBody>
                  <a:tcPr marL="36000" marR="72000" marT="0" marB="0" anchor="ctr" horzOverflow="overflow">
                    <a:lnL w="3810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82563" marR="0" indent="-93663" algn="l" defTabSz="914400" rtl="0" eaLnBrk="1" fontAlgn="auto" latinLnBrk="0" hangingPunct="1">
                        <a:lnSpc>
                          <a:spcPct val="110000"/>
                        </a:lnSpc>
                        <a:spcBef>
                          <a:spcPts val="0"/>
                        </a:spcBef>
                        <a:spcAft>
                          <a:spcPts val="0"/>
                        </a:spcAft>
                        <a:buClrTx/>
                        <a:buSzTx/>
                        <a:buFont typeface="Arial" pitchFamily="34" charset="0"/>
                        <a:buNone/>
                        <a:tabLst/>
                        <a:defRPr/>
                      </a:pPr>
                      <a:r>
                        <a:rPr lang="cs-CZ" sz="1400" b="0" noProof="0" dirty="0">
                          <a:solidFill>
                            <a:schemeClr val="tx1"/>
                          </a:solidFill>
                        </a:rPr>
                        <a:t>ppm factum research s.r.o. </a:t>
                      </a:r>
                      <a:endParaRPr lang="en-US" sz="1400" b="0" noProof="0" dirty="0">
                        <a:solidFill>
                          <a:schemeClr val="tx1"/>
                        </a:solidFill>
                      </a:endParaRPr>
                    </a:p>
                  </a:txBody>
                  <a:tcPr marL="72000" marR="0" marT="0" marB="0" anchor="ctr" horzOverflow="overflow">
                    <a:lnL w="381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799">
                <a:tc>
                  <a:txBody>
                    <a:bodyPr/>
                    <a:lstStyle/>
                    <a:p>
                      <a:pPr marL="0" marR="0" lvl="0" indent="0" algn="r" defTabSz="914400" rtl="0" eaLnBrk="1" fontAlgn="base" latinLnBrk="0" hangingPunct="1">
                        <a:lnSpc>
                          <a:spcPct val="100000"/>
                        </a:lnSpc>
                        <a:spcBef>
                          <a:spcPts val="0"/>
                        </a:spcBef>
                        <a:spcAft>
                          <a:spcPct val="0"/>
                        </a:spcAft>
                        <a:buClrTx/>
                        <a:buSzPct val="110000"/>
                        <a:buFont typeface="Wingdings" pitchFamily="2" charset="2"/>
                        <a:buNone/>
                        <a:tabLst/>
                      </a:pPr>
                      <a:r>
                        <a:rPr kumimoji="0" lang="cs-CZ" sz="1400" b="1" i="0" u="none" strike="noStrike" cap="all" normalizeH="0" baseline="0" noProof="0" dirty="0">
                          <a:ln>
                            <a:noFill/>
                          </a:ln>
                          <a:solidFill>
                            <a:schemeClr val="accent2"/>
                          </a:solidFill>
                          <a:effectLst/>
                          <a:latin typeface="Calibri" pitchFamily="34" charset="0"/>
                        </a:rPr>
                        <a:t>Cílová skupina</a:t>
                      </a:r>
                    </a:p>
                  </a:txBody>
                  <a:tcPr marL="36000" marR="72000" marT="0" marB="0" anchor="ctr" horzOverflow="overflow">
                    <a:lnL w="38100" cap="flat" cmpd="sng" algn="ctr">
                      <a:no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82563" marR="0" indent="-90488" algn="l" defTabSz="914400" rtl="0" eaLnBrk="1" fontAlgn="auto" latinLnBrk="0" hangingPunct="1">
                        <a:lnSpc>
                          <a:spcPct val="110000"/>
                        </a:lnSpc>
                        <a:spcBef>
                          <a:spcPts val="0"/>
                        </a:spcBef>
                        <a:spcAft>
                          <a:spcPts val="0"/>
                        </a:spcAft>
                        <a:buClrTx/>
                        <a:buSzTx/>
                        <a:buFont typeface="Arial" pitchFamily="34" charset="0"/>
                        <a:buNone/>
                        <a:tabLst/>
                        <a:defRPr/>
                      </a:pPr>
                      <a:r>
                        <a:rPr lang="cs-CZ" sz="1400" b="0" noProof="0" dirty="0">
                          <a:solidFill>
                            <a:schemeClr val="tx1"/>
                          </a:solidFill>
                        </a:rPr>
                        <a:t>Online populace ČR ve</a:t>
                      </a:r>
                      <a:r>
                        <a:rPr lang="cs-CZ" sz="1400" b="0" baseline="0" noProof="0" dirty="0">
                          <a:solidFill>
                            <a:schemeClr val="tx1"/>
                          </a:solidFill>
                        </a:rPr>
                        <a:t> věku 16 let +</a:t>
                      </a:r>
                      <a:endParaRPr lang="en-US" sz="1400" b="0" noProof="0" dirty="0">
                        <a:solidFill>
                          <a:schemeClr val="tx1"/>
                        </a:solidFill>
                      </a:endParaRPr>
                    </a:p>
                  </a:txBody>
                  <a:tcPr marL="72000" marR="0" marT="0" marB="0" anchor="ctr" horzOverflow="overflow">
                    <a:lnL w="381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9799">
                <a:tc>
                  <a:txBody>
                    <a:bodyPr/>
                    <a:lstStyle/>
                    <a:p>
                      <a:pPr marL="0" marR="0" lvl="0" indent="0" algn="r" defTabSz="914400" rtl="0" eaLnBrk="1" fontAlgn="base" latinLnBrk="0" hangingPunct="1">
                        <a:lnSpc>
                          <a:spcPct val="100000"/>
                        </a:lnSpc>
                        <a:spcBef>
                          <a:spcPts val="0"/>
                        </a:spcBef>
                        <a:spcAft>
                          <a:spcPct val="0"/>
                        </a:spcAft>
                        <a:buClrTx/>
                        <a:buSzPct val="110000"/>
                        <a:buFont typeface="Wingdings" pitchFamily="2" charset="2"/>
                        <a:buNone/>
                        <a:tabLst/>
                      </a:pPr>
                      <a:r>
                        <a:rPr kumimoji="0" lang="cs-CZ" sz="1400" b="1" i="0" u="none" strike="noStrike" cap="all" normalizeH="0" baseline="0" noProof="0" dirty="0">
                          <a:ln>
                            <a:noFill/>
                          </a:ln>
                          <a:solidFill>
                            <a:schemeClr val="accent3"/>
                          </a:solidFill>
                          <a:effectLst/>
                          <a:latin typeface="Calibri" pitchFamily="34" charset="0"/>
                        </a:rPr>
                        <a:t>Metoda</a:t>
                      </a:r>
                    </a:p>
                  </a:txBody>
                  <a:tcPr marL="36000" marR="72000" marT="0" marB="0" anchor="ctr" horzOverflow="overflow">
                    <a:lnL w="38100" cap="flat" cmpd="sng" algn="ctr">
                      <a:no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7800" marR="0" indent="-88900" algn="l" defTabSz="914400" rtl="0" eaLnBrk="1" fontAlgn="auto" latinLnBrk="0" hangingPunct="1">
                        <a:lnSpc>
                          <a:spcPct val="110000"/>
                        </a:lnSpc>
                        <a:spcBef>
                          <a:spcPts val="0"/>
                        </a:spcBef>
                        <a:spcAft>
                          <a:spcPts val="0"/>
                        </a:spcAft>
                        <a:buClrTx/>
                        <a:buSzTx/>
                        <a:buFont typeface="Arial" pitchFamily="34" charset="0"/>
                        <a:buNone/>
                        <a:tabLst/>
                        <a:defRPr/>
                      </a:pPr>
                      <a:r>
                        <a:rPr kumimoji="0" lang="cs-CZ" sz="1400" b="0" i="0" u="none" strike="noStrike" kern="1200" cap="none" normalizeH="0" baseline="0" noProof="0" dirty="0">
                          <a:ln>
                            <a:noFill/>
                          </a:ln>
                          <a:solidFill>
                            <a:schemeClr val="tx1"/>
                          </a:solidFill>
                          <a:effectLst/>
                          <a:latin typeface="+mn-lt"/>
                          <a:ea typeface="+mn-ea"/>
                          <a:cs typeface="+mn-cs"/>
                        </a:rPr>
                        <a:t>CAWI (online výzkum)</a:t>
                      </a:r>
                      <a:endParaRPr kumimoji="0" lang="en-US" sz="1400" b="0" i="0" u="none" strike="noStrike" kern="1200" cap="none" normalizeH="0" baseline="0" noProof="0" dirty="0">
                        <a:ln>
                          <a:noFill/>
                        </a:ln>
                        <a:solidFill>
                          <a:schemeClr val="tx1"/>
                        </a:solidFill>
                        <a:effectLst/>
                        <a:latin typeface="+mn-lt"/>
                        <a:ea typeface="+mn-ea"/>
                        <a:cs typeface="+mn-cs"/>
                      </a:endParaRPr>
                    </a:p>
                  </a:txBody>
                  <a:tcPr marL="72000" marR="0" marT="0" marB="0" anchor="ctr" horzOverflow="overflow">
                    <a:lnL w="381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9799">
                <a:tc>
                  <a:txBody>
                    <a:bodyPr/>
                    <a:lstStyle/>
                    <a:p>
                      <a:pPr marL="0" marR="0" lvl="0" indent="0" algn="r" defTabSz="914400" rtl="0" eaLnBrk="1" fontAlgn="base" latinLnBrk="0" hangingPunct="1">
                        <a:lnSpc>
                          <a:spcPct val="100000"/>
                        </a:lnSpc>
                        <a:spcBef>
                          <a:spcPts val="0"/>
                        </a:spcBef>
                        <a:spcAft>
                          <a:spcPct val="0"/>
                        </a:spcAft>
                        <a:buClrTx/>
                        <a:buSzPct val="110000"/>
                        <a:buFont typeface="Wingdings" pitchFamily="2" charset="2"/>
                        <a:buNone/>
                        <a:tabLst/>
                      </a:pPr>
                      <a:r>
                        <a:rPr kumimoji="0" lang="cs-CZ" sz="1400" b="1" i="0" u="none" strike="noStrike" cap="all" normalizeH="0" baseline="0" noProof="0" dirty="0">
                          <a:ln>
                            <a:noFill/>
                          </a:ln>
                          <a:solidFill>
                            <a:schemeClr val="accent4"/>
                          </a:solidFill>
                          <a:effectLst/>
                          <a:latin typeface="Calibri" pitchFamily="34" charset="0"/>
                        </a:rPr>
                        <a:t>Sběr dat</a:t>
                      </a:r>
                    </a:p>
                  </a:txBody>
                  <a:tcPr marL="36000" marR="72000" marT="0" marB="0" anchor="ctr" horzOverflow="overflow">
                    <a:lnL w="38100" cap="flat" cmpd="sng" algn="ctr">
                      <a:noFill/>
                      <a:prstDash val="solid"/>
                      <a:round/>
                      <a:headEnd type="none" w="med" len="med"/>
                      <a:tailEnd type="none" w="med" len="med"/>
                    </a:lnL>
                    <a:lnR w="381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7800" marR="0" lvl="0" indent="-88900" algn="l" defTabSz="914400" rtl="0" eaLnBrk="1" fontAlgn="base" latinLnBrk="0" hangingPunct="1">
                        <a:lnSpc>
                          <a:spcPct val="110000"/>
                        </a:lnSpc>
                        <a:spcBef>
                          <a:spcPts val="0"/>
                        </a:spcBef>
                        <a:spcAft>
                          <a:spcPct val="0"/>
                        </a:spcAft>
                        <a:buClrTx/>
                        <a:buSzPct val="110000"/>
                        <a:buFont typeface="Arial" pitchFamily="34" charset="0"/>
                        <a:buNone/>
                        <a:tabLst/>
                        <a:defRPr/>
                      </a:pPr>
                      <a:r>
                        <a:rPr kumimoji="0" lang="cs-CZ" sz="1400" b="0" i="0" u="none" strike="noStrike" kern="1200" cap="none" normalizeH="0" baseline="0" noProof="0" dirty="0">
                          <a:ln>
                            <a:noFill/>
                          </a:ln>
                          <a:solidFill>
                            <a:schemeClr val="tx1"/>
                          </a:solidFill>
                          <a:effectLst/>
                          <a:latin typeface="+mn-lt"/>
                          <a:ea typeface="+mn-ea"/>
                          <a:cs typeface="+mn-cs"/>
                        </a:rPr>
                        <a:t>17.–23. 1. 2025</a:t>
                      </a:r>
                      <a:endParaRPr kumimoji="0" lang="en-US" sz="1400" b="0" i="0" u="none" strike="noStrike" kern="1200" cap="none" normalizeH="0" baseline="0" noProof="0" dirty="0">
                        <a:ln>
                          <a:noFill/>
                        </a:ln>
                        <a:solidFill>
                          <a:schemeClr val="tx1"/>
                        </a:solidFill>
                        <a:effectLst/>
                        <a:latin typeface="+mn-lt"/>
                        <a:ea typeface="+mn-ea"/>
                        <a:cs typeface="+mn-cs"/>
                      </a:endParaRPr>
                    </a:p>
                  </a:txBody>
                  <a:tcPr marL="72000" marR="0" marT="0" marB="0" anchor="ctr" horzOverflow="overflow">
                    <a:lnL w="381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9799">
                <a:tc>
                  <a:txBody>
                    <a:bodyPr/>
                    <a:lstStyle/>
                    <a:p>
                      <a:pPr marL="0" marR="0" lvl="0" indent="0" algn="r" defTabSz="914400" rtl="0" eaLnBrk="1" fontAlgn="base" latinLnBrk="0" hangingPunct="1">
                        <a:lnSpc>
                          <a:spcPct val="100000"/>
                        </a:lnSpc>
                        <a:spcBef>
                          <a:spcPts val="0"/>
                        </a:spcBef>
                        <a:spcAft>
                          <a:spcPct val="0"/>
                        </a:spcAft>
                        <a:buClrTx/>
                        <a:buSzPct val="110000"/>
                        <a:buFont typeface="Wingdings" pitchFamily="2" charset="2"/>
                        <a:buNone/>
                        <a:tabLst/>
                      </a:pPr>
                      <a:r>
                        <a:rPr kumimoji="0" lang="cs-CZ" sz="1400" b="1" i="0" u="none" strike="noStrike" cap="all" normalizeH="0" baseline="0" noProof="0" dirty="0">
                          <a:ln>
                            <a:noFill/>
                          </a:ln>
                          <a:solidFill>
                            <a:schemeClr val="accent5"/>
                          </a:solidFill>
                          <a:effectLst/>
                          <a:latin typeface="Calibri" pitchFamily="34" charset="0"/>
                        </a:rPr>
                        <a:t>Průměrná délka DOTAZOVÁNÍ</a:t>
                      </a:r>
                    </a:p>
                  </a:txBody>
                  <a:tcPr marL="36000" marR="72000" marT="0" marB="0" anchor="ctr" horzOverflow="overflow">
                    <a:lnL w="38100" cap="flat" cmpd="sng" algn="ctr">
                      <a:noFill/>
                      <a:prstDash val="solid"/>
                      <a:round/>
                      <a:headEnd type="none" w="med" len="med"/>
                      <a:tailEnd type="none" w="med" len="med"/>
                    </a:lnL>
                    <a:lnR w="38100" cap="flat" cmpd="sng" algn="ctr">
                      <a:solidFill>
                        <a:schemeClr val="accent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7800" marR="0" lvl="0" indent="-88900" algn="l" defTabSz="914400" rtl="0" eaLnBrk="1" fontAlgn="base" latinLnBrk="0" hangingPunct="1">
                        <a:lnSpc>
                          <a:spcPct val="110000"/>
                        </a:lnSpc>
                        <a:spcBef>
                          <a:spcPts val="0"/>
                        </a:spcBef>
                        <a:spcAft>
                          <a:spcPct val="0"/>
                        </a:spcAft>
                        <a:buClrTx/>
                        <a:buSzPct val="110000"/>
                        <a:buFont typeface="Arial" pitchFamily="34" charset="0"/>
                        <a:buNone/>
                        <a:tabLst/>
                        <a:defRPr/>
                      </a:pPr>
                      <a:r>
                        <a:rPr kumimoji="0" lang="cs-CZ" sz="1400" b="0" i="0" u="none" strike="noStrike" kern="1200" cap="none" normalizeH="0" baseline="0" noProof="0" dirty="0">
                          <a:ln>
                            <a:noFill/>
                          </a:ln>
                          <a:solidFill>
                            <a:schemeClr val="tx1"/>
                          </a:solidFill>
                          <a:effectLst/>
                          <a:latin typeface="+mn-lt"/>
                          <a:ea typeface="+mn-ea"/>
                          <a:cs typeface="+mn-cs"/>
                        </a:rPr>
                        <a:t>10 minut</a:t>
                      </a:r>
                      <a:endParaRPr kumimoji="0" lang="en-US" sz="1400" b="0" i="0" u="none" strike="noStrike" kern="1200" cap="none" normalizeH="0" baseline="0" noProof="0" dirty="0">
                        <a:ln>
                          <a:noFill/>
                        </a:ln>
                        <a:solidFill>
                          <a:schemeClr val="tx1"/>
                        </a:solidFill>
                        <a:effectLst/>
                        <a:latin typeface="+mn-lt"/>
                        <a:ea typeface="+mn-ea"/>
                        <a:cs typeface="+mn-cs"/>
                      </a:endParaRPr>
                    </a:p>
                  </a:txBody>
                  <a:tcPr marL="72000" marR="0" marT="0" marB="0" anchor="ctr" horzOverflow="overflow">
                    <a:lnL w="381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9799">
                <a:tc>
                  <a:txBody>
                    <a:bodyPr/>
                    <a:lstStyle/>
                    <a:p>
                      <a:pPr marL="0" marR="0" lvl="0" indent="0" algn="r" defTabSz="914400" rtl="0" eaLnBrk="1" fontAlgn="base" latinLnBrk="0" hangingPunct="1">
                        <a:lnSpc>
                          <a:spcPct val="100000"/>
                        </a:lnSpc>
                        <a:spcBef>
                          <a:spcPts val="0"/>
                        </a:spcBef>
                        <a:spcAft>
                          <a:spcPct val="0"/>
                        </a:spcAft>
                        <a:buClrTx/>
                        <a:buSzPct val="110000"/>
                        <a:buFont typeface="Wingdings" pitchFamily="2" charset="2"/>
                        <a:buNone/>
                        <a:tabLst/>
                      </a:pPr>
                      <a:r>
                        <a:rPr kumimoji="0" lang="cs-CZ" sz="1400" b="1" i="0" u="none" strike="noStrike" cap="all" normalizeH="0" baseline="0" noProof="0" dirty="0">
                          <a:ln>
                            <a:noFill/>
                          </a:ln>
                          <a:solidFill>
                            <a:schemeClr val="accent6"/>
                          </a:solidFill>
                          <a:effectLst/>
                          <a:latin typeface="Calibri" pitchFamily="34" charset="0"/>
                        </a:rPr>
                        <a:t>Velikost výběrového souboru</a:t>
                      </a:r>
                    </a:p>
                  </a:txBody>
                  <a:tcPr marL="36000" marR="72000" marT="0" marB="0" anchor="ctr" horzOverflow="overflow">
                    <a:lnL w="38100" cap="flat" cmpd="sng" algn="ctr">
                      <a:no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7800" marR="0" lvl="0" indent="-88900" algn="l" defTabSz="914400" rtl="0" eaLnBrk="1" fontAlgn="base" latinLnBrk="0" hangingPunct="1">
                        <a:lnSpc>
                          <a:spcPct val="110000"/>
                        </a:lnSpc>
                        <a:spcBef>
                          <a:spcPts val="0"/>
                        </a:spcBef>
                        <a:spcAft>
                          <a:spcPct val="0"/>
                        </a:spcAft>
                        <a:buClrTx/>
                        <a:buSzPct val="110000"/>
                        <a:buFont typeface="Arial" pitchFamily="34" charset="0"/>
                        <a:buNone/>
                        <a:tabLst/>
                        <a:defRPr/>
                      </a:pPr>
                      <a:r>
                        <a:rPr lang="cs-CZ" sz="1400" b="0" i="0" u="none" strike="noStrike" kern="1200" dirty="0">
                          <a:solidFill>
                            <a:schemeClr val="tx1"/>
                          </a:solidFill>
                          <a:latin typeface="+mn-lt"/>
                        </a:rPr>
                        <a:t>n=1000</a:t>
                      </a:r>
                    </a:p>
                  </a:txBody>
                  <a:tcPr marL="72000" marR="0" marT="0" marB="0" anchor="ctr" horzOverflow="overflow">
                    <a:lnL w="381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9799">
                <a:tc>
                  <a:txBody>
                    <a:bodyPr/>
                    <a:lstStyle/>
                    <a:p>
                      <a:pPr marL="0" marR="0" lvl="0" indent="0" algn="r" defTabSz="914400" rtl="0" eaLnBrk="1" fontAlgn="base" latinLnBrk="0" hangingPunct="1">
                        <a:lnSpc>
                          <a:spcPct val="100000"/>
                        </a:lnSpc>
                        <a:spcBef>
                          <a:spcPts val="0"/>
                        </a:spcBef>
                        <a:spcAft>
                          <a:spcPct val="0"/>
                        </a:spcAft>
                        <a:buClrTx/>
                        <a:buSzPct val="110000"/>
                        <a:buFont typeface="Wingdings" pitchFamily="2" charset="2"/>
                        <a:buNone/>
                        <a:tabLst/>
                      </a:pPr>
                      <a:r>
                        <a:rPr kumimoji="0" lang="cs-CZ" sz="1400" b="1" i="0" u="none" strike="noStrike" cap="all" normalizeH="0" baseline="0" noProof="0" dirty="0">
                          <a:ln>
                            <a:noFill/>
                          </a:ln>
                          <a:solidFill>
                            <a:srgbClr val="00B0F0"/>
                          </a:solidFill>
                          <a:effectLst/>
                          <a:latin typeface="Calibri" pitchFamily="34" charset="0"/>
                        </a:rPr>
                        <a:t>VÝBĚR</a:t>
                      </a:r>
                    </a:p>
                  </a:txBody>
                  <a:tcPr marL="36000" marR="72000" marT="0" marB="0" anchor="ctr" horzOverflow="overflow">
                    <a:lnL w="38100" cap="flat" cmpd="sng" algn="ctr">
                      <a:no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82563" indent="-90488" algn="l" rtl="0" eaLnBrk="1" fontAlgn="ctr" latinLnBrk="0" hangingPunct="1">
                        <a:spcBef>
                          <a:spcPts val="0"/>
                        </a:spcBef>
                        <a:spcAft>
                          <a:spcPts val="0"/>
                        </a:spcAft>
                      </a:pPr>
                      <a:r>
                        <a:rPr lang="cs-CZ" sz="1400" b="0" i="0" u="none" strike="noStrike" kern="1200" dirty="0">
                          <a:solidFill>
                            <a:schemeClr val="tx1"/>
                          </a:solidFill>
                          <a:latin typeface="Calibri"/>
                        </a:rPr>
                        <a:t>Reprezentativní</a:t>
                      </a:r>
                      <a:r>
                        <a:rPr lang="cs-CZ" sz="1400" b="0" i="0" u="none" strike="noStrike" kern="1200" baseline="0" dirty="0">
                          <a:solidFill>
                            <a:schemeClr val="tx1"/>
                          </a:solidFill>
                          <a:latin typeface="Calibri"/>
                        </a:rPr>
                        <a:t> </a:t>
                      </a:r>
                      <a:r>
                        <a:rPr lang="cs-CZ" sz="1400" b="0" i="0" u="none" strike="noStrike" kern="1200" dirty="0">
                          <a:solidFill>
                            <a:schemeClr val="tx1"/>
                          </a:solidFill>
                          <a:latin typeface="Calibri"/>
                        </a:rPr>
                        <a:t>výběr se stanovením kvót</a:t>
                      </a:r>
                      <a:r>
                        <a:rPr lang="cs-CZ" sz="1400" b="0" i="0" u="none" strike="noStrike" kern="1200" baseline="0" dirty="0">
                          <a:solidFill>
                            <a:schemeClr val="tx1"/>
                          </a:solidFill>
                          <a:latin typeface="Calibri"/>
                        </a:rPr>
                        <a:t> na pohlaví, věk, </a:t>
                      </a:r>
                    </a:p>
                    <a:p>
                      <a:pPr marL="182563" indent="-90488" algn="l" rtl="0" eaLnBrk="1" fontAlgn="ctr" latinLnBrk="0" hangingPunct="1">
                        <a:spcBef>
                          <a:spcPts val="0"/>
                        </a:spcBef>
                        <a:spcAft>
                          <a:spcPts val="0"/>
                        </a:spcAft>
                      </a:pPr>
                      <a:r>
                        <a:rPr lang="cs-CZ" sz="1400" b="0" i="0" u="none" strike="noStrike" kern="1200" baseline="0" dirty="0">
                          <a:solidFill>
                            <a:schemeClr val="tx1"/>
                          </a:solidFill>
                          <a:latin typeface="Calibri"/>
                        </a:rPr>
                        <a:t>vzdělání, velikost místa bydliště a region</a:t>
                      </a:r>
                      <a:endParaRPr lang="cs-CZ" sz="1400" b="0" i="0" u="none" strike="noStrike" kern="1200" dirty="0">
                        <a:solidFill>
                          <a:schemeClr val="tx1"/>
                        </a:solidFill>
                        <a:latin typeface="Calibri"/>
                      </a:endParaRPr>
                    </a:p>
                  </a:txBody>
                  <a:tcPr marL="72000" marR="0" marT="0" marB="0" anchor="ctr">
                    <a:lnL w="381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9799">
                <a:tc>
                  <a:txBody>
                    <a:bodyPr/>
                    <a:lstStyle/>
                    <a:p>
                      <a:pPr marL="0" marR="0" lvl="0" indent="0" algn="r" defTabSz="914400" rtl="0" eaLnBrk="1" fontAlgn="base" latinLnBrk="0" hangingPunct="1">
                        <a:lnSpc>
                          <a:spcPct val="100000"/>
                        </a:lnSpc>
                        <a:spcBef>
                          <a:spcPts val="0"/>
                        </a:spcBef>
                        <a:spcAft>
                          <a:spcPct val="0"/>
                        </a:spcAft>
                        <a:buClrTx/>
                        <a:buSzPct val="110000"/>
                        <a:buFont typeface="Wingdings" pitchFamily="2" charset="2"/>
                        <a:buNone/>
                        <a:tabLst/>
                      </a:pPr>
                      <a:r>
                        <a:rPr kumimoji="0" lang="cs-CZ" sz="1400" b="1" i="0" u="none" strike="noStrike" cap="all" normalizeH="0" baseline="0" noProof="0" dirty="0">
                          <a:ln>
                            <a:noFill/>
                          </a:ln>
                          <a:solidFill>
                            <a:schemeClr val="bg1">
                              <a:lumMod val="50000"/>
                            </a:schemeClr>
                          </a:solidFill>
                          <a:effectLst/>
                          <a:latin typeface="Calibri" pitchFamily="34" charset="0"/>
                        </a:rPr>
                        <a:t>ANALÝZA</a:t>
                      </a:r>
                    </a:p>
                  </a:txBody>
                  <a:tcPr marL="36000" marR="72000" marT="0" marB="0" anchor="ctr" horzOverflow="overflow">
                    <a:lnL w="38100" cap="flat" cmpd="sng" algn="ctr">
                      <a:no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92075" marR="0" indent="0" algn="l" rtl="0" eaLnBrk="1" fontAlgn="auto" latinLnBrk="0" hangingPunct="1">
                        <a:spcBef>
                          <a:spcPts val="0"/>
                        </a:spcBef>
                        <a:spcAft>
                          <a:spcPts val="0"/>
                        </a:spcAft>
                      </a:pPr>
                      <a:r>
                        <a:rPr lang="cs-CZ" sz="1400" b="0" i="0" u="none" strike="noStrike" kern="1200" baseline="0" dirty="0">
                          <a:solidFill>
                            <a:schemeClr val="tx1"/>
                          </a:solidFill>
                          <a:latin typeface="Calibri"/>
                        </a:rPr>
                        <a:t>zpracování statistickým programem SPSS, čištění dat, třídění 1. a 2. stupně</a:t>
                      </a:r>
                      <a:endParaRPr lang="cs-CZ" sz="1800" b="0" i="0" u="none" strike="noStrike" dirty="0">
                        <a:latin typeface="Arial"/>
                      </a:endParaRPr>
                    </a:p>
                  </a:txBody>
                  <a:tcPr marL="72000" marR="0" marT="0" marB="0" anchor="ctr">
                    <a:lnL w="381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7" name="Elipsa 6"/>
          <p:cNvSpPr/>
          <p:nvPr/>
        </p:nvSpPr>
        <p:spPr>
          <a:xfrm flipV="1">
            <a:off x="7528632" y="4853631"/>
            <a:ext cx="1224136" cy="122413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 name="Group 20"/>
          <p:cNvGrpSpPr>
            <a:grpSpLocks noChangeAspect="1"/>
          </p:cNvGrpSpPr>
          <p:nvPr/>
        </p:nvGrpSpPr>
        <p:grpSpPr>
          <a:xfrm>
            <a:off x="7785580" y="5337928"/>
            <a:ext cx="750950" cy="648072"/>
            <a:chOff x="-2277981" y="2438400"/>
            <a:chExt cx="287158" cy="247818"/>
          </a:xfrm>
          <a:solidFill>
            <a:schemeClr val="bg1"/>
          </a:solidFill>
        </p:grpSpPr>
        <p:sp>
          <p:nvSpPr>
            <p:cNvPr id="9" name="Shape 11281"/>
            <p:cNvSpPr/>
            <p:nvPr/>
          </p:nvSpPr>
          <p:spPr>
            <a:xfrm>
              <a:off x="-2225594" y="2509837"/>
              <a:ext cx="111541" cy="111513"/>
            </a:xfrm>
            <a:custGeom>
              <a:avLst/>
              <a:gdLst/>
              <a:ahLst/>
              <a:cxnLst>
                <a:cxn ang="0">
                  <a:pos x="wd2" y="hd2"/>
                </a:cxn>
                <a:cxn ang="5400000">
                  <a:pos x="wd2" y="hd2"/>
                </a:cxn>
                <a:cxn ang="10800000">
                  <a:pos x="wd2" y="hd2"/>
                </a:cxn>
                <a:cxn ang="16200000">
                  <a:pos x="wd2" y="hd2"/>
                </a:cxn>
              </a:cxnLst>
              <a:rect l="0" t="0" r="r" b="b"/>
              <a:pathLst>
                <a:path w="21380" h="21385" extrusionOk="0">
                  <a:moveTo>
                    <a:pt x="12662" y="14967"/>
                  </a:moveTo>
                  <a:cubicBezTo>
                    <a:pt x="10299" y="16058"/>
                    <a:pt x="7503" y="15025"/>
                    <a:pt x="6414" y="12662"/>
                  </a:cubicBezTo>
                  <a:cubicBezTo>
                    <a:pt x="5325" y="10298"/>
                    <a:pt x="6359" y="7501"/>
                    <a:pt x="8719" y="6412"/>
                  </a:cubicBezTo>
                  <a:cubicBezTo>
                    <a:pt x="11081" y="5325"/>
                    <a:pt x="13878" y="6357"/>
                    <a:pt x="14966" y="8721"/>
                  </a:cubicBezTo>
                  <a:cubicBezTo>
                    <a:pt x="16055" y="11083"/>
                    <a:pt x="15024" y="13882"/>
                    <a:pt x="12662" y="14967"/>
                  </a:cubicBezTo>
                  <a:close/>
                  <a:moveTo>
                    <a:pt x="20486" y="12032"/>
                  </a:moveTo>
                  <a:lnTo>
                    <a:pt x="19348" y="11613"/>
                  </a:lnTo>
                  <a:cubicBezTo>
                    <a:pt x="19438" y="10784"/>
                    <a:pt x="19409" y="9936"/>
                    <a:pt x="19253" y="9097"/>
                  </a:cubicBezTo>
                  <a:lnTo>
                    <a:pt x="20350" y="8589"/>
                  </a:lnTo>
                  <a:cubicBezTo>
                    <a:pt x="21035" y="8275"/>
                    <a:pt x="21338" y="7461"/>
                    <a:pt x="21020" y="6772"/>
                  </a:cubicBezTo>
                  <a:lnTo>
                    <a:pt x="20382" y="5382"/>
                  </a:lnTo>
                  <a:cubicBezTo>
                    <a:pt x="20064" y="4695"/>
                    <a:pt x="19250" y="4394"/>
                    <a:pt x="18565" y="4709"/>
                  </a:cubicBezTo>
                  <a:lnTo>
                    <a:pt x="17467" y="5218"/>
                  </a:lnTo>
                  <a:cubicBezTo>
                    <a:pt x="16931" y="4550"/>
                    <a:pt x="16307" y="3979"/>
                    <a:pt x="15619" y="3507"/>
                  </a:cubicBezTo>
                  <a:lnTo>
                    <a:pt x="16038" y="2372"/>
                  </a:lnTo>
                  <a:cubicBezTo>
                    <a:pt x="16298" y="1664"/>
                    <a:pt x="15937" y="874"/>
                    <a:pt x="15229" y="612"/>
                  </a:cubicBezTo>
                  <a:lnTo>
                    <a:pt x="13791" y="79"/>
                  </a:lnTo>
                  <a:cubicBezTo>
                    <a:pt x="13103" y="-173"/>
                    <a:pt x="12286" y="204"/>
                    <a:pt x="12032" y="892"/>
                  </a:cubicBezTo>
                  <a:lnTo>
                    <a:pt x="11613" y="2027"/>
                  </a:lnTo>
                  <a:cubicBezTo>
                    <a:pt x="10784" y="1938"/>
                    <a:pt x="9938" y="1968"/>
                    <a:pt x="9097" y="2123"/>
                  </a:cubicBezTo>
                  <a:lnTo>
                    <a:pt x="8592" y="1026"/>
                  </a:lnTo>
                  <a:cubicBezTo>
                    <a:pt x="8277" y="341"/>
                    <a:pt x="7462" y="39"/>
                    <a:pt x="6775" y="353"/>
                  </a:cubicBezTo>
                  <a:lnTo>
                    <a:pt x="5386" y="997"/>
                  </a:lnTo>
                  <a:cubicBezTo>
                    <a:pt x="4698" y="1311"/>
                    <a:pt x="4398" y="2126"/>
                    <a:pt x="4713" y="2814"/>
                  </a:cubicBezTo>
                  <a:lnTo>
                    <a:pt x="5219" y="3912"/>
                  </a:lnTo>
                  <a:cubicBezTo>
                    <a:pt x="4554" y="4450"/>
                    <a:pt x="3982" y="5073"/>
                    <a:pt x="3511" y="5762"/>
                  </a:cubicBezTo>
                  <a:lnTo>
                    <a:pt x="2376" y="5343"/>
                  </a:lnTo>
                  <a:cubicBezTo>
                    <a:pt x="1691" y="5087"/>
                    <a:pt x="871" y="5464"/>
                    <a:pt x="617" y="6151"/>
                  </a:cubicBezTo>
                  <a:lnTo>
                    <a:pt x="85" y="7591"/>
                  </a:lnTo>
                  <a:cubicBezTo>
                    <a:pt x="-42" y="7933"/>
                    <a:pt x="-24" y="8304"/>
                    <a:pt x="126" y="8637"/>
                  </a:cubicBezTo>
                  <a:cubicBezTo>
                    <a:pt x="282" y="8969"/>
                    <a:pt x="554" y="9224"/>
                    <a:pt x="897" y="9348"/>
                  </a:cubicBezTo>
                  <a:lnTo>
                    <a:pt x="2032" y="9770"/>
                  </a:lnTo>
                  <a:cubicBezTo>
                    <a:pt x="1942" y="10599"/>
                    <a:pt x="1971" y="11443"/>
                    <a:pt x="2127" y="12281"/>
                  </a:cubicBezTo>
                  <a:lnTo>
                    <a:pt x="1030" y="12790"/>
                  </a:lnTo>
                  <a:cubicBezTo>
                    <a:pt x="346" y="13107"/>
                    <a:pt x="45" y="13921"/>
                    <a:pt x="360" y="14608"/>
                  </a:cubicBezTo>
                  <a:lnTo>
                    <a:pt x="1001" y="16001"/>
                  </a:lnTo>
                  <a:cubicBezTo>
                    <a:pt x="1316" y="16685"/>
                    <a:pt x="2131" y="16985"/>
                    <a:pt x="2816" y="16671"/>
                  </a:cubicBezTo>
                  <a:lnTo>
                    <a:pt x="3916" y="16164"/>
                  </a:lnTo>
                  <a:cubicBezTo>
                    <a:pt x="4453" y="16829"/>
                    <a:pt x="5076" y="17400"/>
                    <a:pt x="5764" y="17873"/>
                  </a:cubicBezTo>
                  <a:lnTo>
                    <a:pt x="5346" y="19006"/>
                  </a:lnTo>
                  <a:cubicBezTo>
                    <a:pt x="5219" y="19352"/>
                    <a:pt x="5232" y="19725"/>
                    <a:pt x="5386" y="20055"/>
                  </a:cubicBezTo>
                  <a:cubicBezTo>
                    <a:pt x="5536" y="20387"/>
                    <a:pt x="5810" y="20640"/>
                    <a:pt x="6154" y="20769"/>
                  </a:cubicBezTo>
                  <a:lnTo>
                    <a:pt x="7593" y="21299"/>
                  </a:lnTo>
                  <a:cubicBezTo>
                    <a:pt x="7934" y="21427"/>
                    <a:pt x="8305" y="21411"/>
                    <a:pt x="8638" y="21258"/>
                  </a:cubicBezTo>
                  <a:cubicBezTo>
                    <a:pt x="8970" y="21106"/>
                    <a:pt x="9224" y="20831"/>
                    <a:pt x="9352" y="20491"/>
                  </a:cubicBezTo>
                  <a:lnTo>
                    <a:pt x="9770" y="19352"/>
                  </a:lnTo>
                  <a:cubicBezTo>
                    <a:pt x="10596" y="19440"/>
                    <a:pt x="11443" y="19413"/>
                    <a:pt x="12286" y="19256"/>
                  </a:cubicBezTo>
                  <a:lnTo>
                    <a:pt x="12789" y="20355"/>
                  </a:lnTo>
                  <a:cubicBezTo>
                    <a:pt x="13107" y="21038"/>
                    <a:pt x="13921" y="21341"/>
                    <a:pt x="14605" y="21028"/>
                  </a:cubicBezTo>
                  <a:lnTo>
                    <a:pt x="15998" y="20383"/>
                  </a:lnTo>
                  <a:cubicBezTo>
                    <a:pt x="16685" y="20070"/>
                    <a:pt x="16986" y="19253"/>
                    <a:pt x="16668" y="18568"/>
                  </a:cubicBezTo>
                  <a:lnTo>
                    <a:pt x="16162" y="17471"/>
                  </a:lnTo>
                  <a:cubicBezTo>
                    <a:pt x="16830" y="16930"/>
                    <a:pt x="17401" y="16309"/>
                    <a:pt x="17869" y="15621"/>
                  </a:cubicBezTo>
                  <a:lnTo>
                    <a:pt x="19007" y="16038"/>
                  </a:lnTo>
                  <a:cubicBezTo>
                    <a:pt x="19351" y="16167"/>
                    <a:pt x="19724" y="16153"/>
                    <a:pt x="20056" y="16001"/>
                  </a:cubicBezTo>
                  <a:cubicBezTo>
                    <a:pt x="20388" y="15847"/>
                    <a:pt x="20639" y="15573"/>
                    <a:pt x="20766" y="15231"/>
                  </a:cubicBezTo>
                  <a:lnTo>
                    <a:pt x="21295" y="13791"/>
                  </a:lnTo>
                  <a:cubicBezTo>
                    <a:pt x="21558" y="13082"/>
                    <a:pt x="21194" y="12296"/>
                    <a:pt x="20486" y="12032"/>
                  </a:cubicBezTo>
                  <a:close/>
                </a:path>
              </a:pathLst>
            </a:custGeom>
            <a:grpFill/>
            <a:ln w="12700">
              <a:miter lim="400000"/>
            </a:ln>
          </p:spPr>
          <p:txBody>
            <a:bodyPr lIns="14288" tIns="14288" rIns="14288" bIns="14288" anchor="ctr"/>
            <a:lstStyle/>
            <a:p>
              <a:pPr algn="ct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11282"/>
            <p:cNvSpPr/>
            <p:nvPr/>
          </p:nvSpPr>
          <p:spPr>
            <a:xfrm>
              <a:off x="-2182731" y="2547937"/>
              <a:ext cx="28822" cy="28799"/>
            </a:xfrm>
            <a:custGeom>
              <a:avLst/>
              <a:gdLst/>
              <a:ahLst/>
              <a:cxnLst>
                <a:cxn ang="0">
                  <a:pos x="wd2" y="hd2"/>
                </a:cxn>
                <a:cxn ang="5400000">
                  <a:pos x="wd2" y="hd2"/>
                </a:cxn>
                <a:cxn ang="10800000">
                  <a:pos x="wd2" y="hd2"/>
                </a:cxn>
                <a:cxn ang="16200000">
                  <a:pos x="wd2" y="hd2"/>
                </a:cxn>
              </a:cxnLst>
              <a:rect l="0" t="0" r="r" b="b"/>
              <a:pathLst>
                <a:path w="21600" h="21600" extrusionOk="0">
                  <a:moveTo>
                    <a:pt x="10807" y="17934"/>
                  </a:moveTo>
                  <a:cubicBezTo>
                    <a:pt x="6877" y="17934"/>
                    <a:pt x="3681" y="14731"/>
                    <a:pt x="3681" y="10800"/>
                  </a:cubicBezTo>
                  <a:cubicBezTo>
                    <a:pt x="3681" y="6879"/>
                    <a:pt x="6877" y="3670"/>
                    <a:pt x="10807" y="3670"/>
                  </a:cubicBezTo>
                  <a:cubicBezTo>
                    <a:pt x="14735" y="3670"/>
                    <a:pt x="17921" y="6879"/>
                    <a:pt x="17921" y="10800"/>
                  </a:cubicBezTo>
                  <a:cubicBezTo>
                    <a:pt x="17921" y="14731"/>
                    <a:pt x="14735" y="17934"/>
                    <a:pt x="10807" y="17934"/>
                  </a:cubicBezTo>
                  <a:close/>
                  <a:moveTo>
                    <a:pt x="10807" y="0"/>
                  </a:moveTo>
                  <a:cubicBezTo>
                    <a:pt x="4845" y="0"/>
                    <a:pt x="0" y="4842"/>
                    <a:pt x="0" y="10800"/>
                  </a:cubicBezTo>
                  <a:cubicBezTo>
                    <a:pt x="0" y="16758"/>
                    <a:pt x="4845" y="21600"/>
                    <a:pt x="10807" y="21600"/>
                  </a:cubicBezTo>
                  <a:cubicBezTo>
                    <a:pt x="16759" y="21600"/>
                    <a:pt x="21600" y="16758"/>
                    <a:pt x="21600" y="10800"/>
                  </a:cubicBezTo>
                  <a:cubicBezTo>
                    <a:pt x="21600" y="4842"/>
                    <a:pt x="16759" y="0"/>
                    <a:pt x="10807" y="0"/>
                  </a:cubicBezTo>
                  <a:close/>
                </a:path>
              </a:pathLst>
            </a:custGeom>
            <a:grpFill/>
            <a:ln w="12700">
              <a:miter lim="400000"/>
            </a:ln>
          </p:spPr>
          <p:txBody>
            <a:bodyPr lIns="14288" tIns="14288" rIns="14288" bIns="14288" anchor="ctr"/>
            <a:lstStyle/>
            <a:p>
              <a:pPr algn="ct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11283"/>
            <p:cNvSpPr/>
            <p:nvPr/>
          </p:nvSpPr>
          <p:spPr>
            <a:xfrm>
              <a:off x="-2082719" y="2628900"/>
              <a:ext cx="13411" cy="13390"/>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4854" y="0"/>
                    <a:pt x="0" y="4839"/>
                    <a:pt x="0" y="10819"/>
                  </a:cubicBezTo>
                  <a:cubicBezTo>
                    <a:pt x="0" y="16776"/>
                    <a:pt x="4854" y="21600"/>
                    <a:pt x="10802" y="21600"/>
                  </a:cubicBezTo>
                  <a:cubicBezTo>
                    <a:pt x="16772" y="21600"/>
                    <a:pt x="21600" y="16776"/>
                    <a:pt x="21600" y="10819"/>
                  </a:cubicBezTo>
                  <a:cubicBezTo>
                    <a:pt x="21600" y="4839"/>
                    <a:pt x="16772" y="0"/>
                    <a:pt x="10802" y="0"/>
                  </a:cubicBezTo>
                  <a:close/>
                </a:path>
              </a:pathLst>
            </a:custGeom>
            <a:grpFill/>
            <a:ln w="12700">
              <a:miter lim="400000"/>
            </a:ln>
          </p:spPr>
          <p:txBody>
            <a:bodyPr lIns="14288" tIns="14288" rIns="14288" bIns="14288" anchor="ctr"/>
            <a:lstStyle/>
            <a:p>
              <a:pPr algn="ct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11284"/>
            <p:cNvSpPr/>
            <p:nvPr/>
          </p:nvSpPr>
          <p:spPr>
            <a:xfrm>
              <a:off x="-2097006" y="2614613"/>
              <a:ext cx="34634" cy="34623"/>
            </a:xfrm>
            <a:custGeom>
              <a:avLst/>
              <a:gdLst/>
              <a:ahLst/>
              <a:cxnLst>
                <a:cxn ang="0">
                  <a:pos x="wd2" y="hd2"/>
                </a:cxn>
                <a:cxn ang="5400000">
                  <a:pos x="wd2" y="hd2"/>
                </a:cxn>
                <a:cxn ang="10800000">
                  <a:pos x="wd2" y="hd2"/>
                </a:cxn>
                <a:cxn ang="16200000">
                  <a:pos x="wd2" y="hd2"/>
                </a:cxn>
              </a:cxnLst>
              <a:rect l="0" t="0" r="r" b="b"/>
              <a:pathLst>
                <a:path w="18963" h="18966" extrusionOk="0">
                  <a:moveTo>
                    <a:pt x="9480" y="15054"/>
                  </a:moveTo>
                  <a:cubicBezTo>
                    <a:pt x="6419" y="15054"/>
                    <a:pt x="3918" y="12557"/>
                    <a:pt x="3918" y="9497"/>
                  </a:cubicBezTo>
                  <a:cubicBezTo>
                    <a:pt x="3918" y="6427"/>
                    <a:pt x="6419" y="3930"/>
                    <a:pt x="9480" y="3930"/>
                  </a:cubicBezTo>
                  <a:cubicBezTo>
                    <a:pt x="12540" y="3930"/>
                    <a:pt x="15040" y="6427"/>
                    <a:pt x="15040" y="9497"/>
                  </a:cubicBezTo>
                  <a:cubicBezTo>
                    <a:pt x="15040" y="12557"/>
                    <a:pt x="12548" y="15054"/>
                    <a:pt x="9480" y="15054"/>
                  </a:cubicBezTo>
                  <a:close/>
                  <a:moveTo>
                    <a:pt x="5511" y="871"/>
                  </a:moveTo>
                  <a:cubicBezTo>
                    <a:pt x="759" y="3064"/>
                    <a:pt x="-1321" y="8697"/>
                    <a:pt x="874" y="13449"/>
                  </a:cubicBezTo>
                  <a:cubicBezTo>
                    <a:pt x="3060" y="18206"/>
                    <a:pt x="8688" y="20282"/>
                    <a:pt x="13447" y="18099"/>
                  </a:cubicBezTo>
                  <a:cubicBezTo>
                    <a:pt x="18200" y="15910"/>
                    <a:pt x="20279" y="10272"/>
                    <a:pt x="18093" y="5520"/>
                  </a:cubicBezTo>
                  <a:cubicBezTo>
                    <a:pt x="15898" y="764"/>
                    <a:pt x="10272" y="-1318"/>
                    <a:pt x="5511" y="871"/>
                  </a:cubicBezTo>
                  <a:close/>
                </a:path>
              </a:pathLst>
            </a:custGeom>
            <a:grpFill/>
            <a:ln w="12700">
              <a:miter lim="400000"/>
            </a:ln>
          </p:spPr>
          <p:txBody>
            <a:bodyPr lIns="14288" tIns="14288" rIns="14288" bIns="14288" anchor="ctr"/>
            <a:lstStyle/>
            <a:p>
              <a:pPr algn="ct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11285"/>
            <p:cNvSpPr/>
            <p:nvPr/>
          </p:nvSpPr>
          <p:spPr>
            <a:xfrm>
              <a:off x="-2058906" y="2600325"/>
              <a:ext cx="15718" cy="12357"/>
            </a:xfrm>
            <a:custGeom>
              <a:avLst/>
              <a:gdLst/>
              <a:ahLst/>
              <a:cxnLst>
                <a:cxn ang="0">
                  <a:pos x="wd2" y="hd2"/>
                </a:cxn>
                <a:cxn ang="5400000">
                  <a:pos x="wd2" y="hd2"/>
                </a:cxn>
                <a:cxn ang="10800000">
                  <a:pos x="wd2" y="hd2"/>
                </a:cxn>
                <a:cxn ang="16200000">
                  <a:pos x="wd2" y="hd2"/>
                </a:cxn>
              </a:cxnLst>
              <a:rect l="0" t="0" r="r" b="b"/>
              <a:pathLst>
                <a:path w="21600" h="21600" extrusionOk="0">
                  <a:moveTo>
                    <a:pt x="0" y="10609"/>
                  </a:moveTo>
                  <a:cubicBezTo>
                    <a:pt x="3480" y="13633"/>
                    <a:pt x="6628" y="17291"/>
                    <a:pt x="9341" y="21600"/>
                  </a:cubicBezTo>
                  <a:lnTo>
                    <a:pt x="14911" y="18332"/>
                  </a:lnTo>
                  <a:cubicBezTo>
                    <a:pt x="16672" y="17291"/>
                    <a:pt x="18599" y="17291"/>
                    <a:pt x="20296" y="18137"/>
                  </a:cubicBezTo>
                  <a:lnTo>
                    <a:pt x="21600" y="13666"/>
                  </a:lnTo>
                  <a:cubicBezTo>
                    <a:pt x="19095" y="11511"/>
                    <a:pt x="16858" y="8861"/>
                    <a:pt x="14911" y="5813"/>
                  </a:cubicBezTo>
                  <a:lnTo>
                    <a:pt x="10936" y="8146"/>
                  </a:lnTo>
                  <a:cubicBezTo>
                    <a:pt x="8450" y="9593"/>
                    <a:pt x="5513" y="8219"/>
                    <a:pt x="4372" y="5057"/>
                  </a:cubicBezTo>
                  <a:lnTo>
                    <a:pt x="2550" y="0"/>
                  </a:lnTo>
                  <a:cubicBezTo>
                    <a:pt x="2569" y="1106"/>
                    <a:pt x="2445" y="2219"/>
                    <a:pt x="2135" y="3325"/>
                  </a:cubicBezTo>
                  <a:cubicBezTo>
                    <a:pt x="2135" y="3325"/>
                    <a:pt x="0" y="10609"/>
                    <a:pt x="0" y="10609"/>
                  </a:cubicBezTo>
                  <a:close/>
                </a:path>
              </a:pathLst>
            </a:custGeom>
            <a:grpFill/>
            <a:ln w="12700">
              <a:miter lim="400000"/>
            </a:ln>
          </p:spPr>
          <p:txBody>
            <a:bodyPr lIns="14288" tIns="14288" rIns="14288" bIns="14288" anchor="ctr"/>
            <a:lstStyle/>
            <a:p>
              <a:pPr algn="ct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11286"/>
            <p:cNvSpPr/>
            <p:nvPr/>
          </p:nvSpPr>
          <p:spPr>
            <a:xfrm>
              <a:off x="-2277981" y="2438400"/>
              <a:ext cx="287158" cy="247818"/>
            </a:xfrm>
            <a:custGeom>
              <a:avLst/>
              <a:gdLst/>
              <a:ahLst/>
              <a:cxnLst>
                <a:cxn ang="0">
                  <a:pos x="wd2" y="hd2"/>
                </a:cxn>
                <a:cxn ang="5400000">
                  <a:pos x="wd2" y="hd2"/>
                </a:cxn>
                <a:cxn ang="10800000">
                  <a:pos x="wd2" y="hd2"/>
                </a:cxn>
                <a:cxn ang="16200000">
                  <a:pos x="wd2" y="hd2"/>
                </a:cxn>
              </a:cxnLst>
              <a:rect l="0" t="0" r="r" b="b"/>
              <a:pathLst>
                <a:path w="21542" h="21583" extrusionOk="0">
                  <a:moveTo>
                    <a:pt x="20615" y="13948"/>
                  </a:moveTo>
                  <a:lnTo>
                    <a:pt x="20511" y="14277"/>
                  </a:lnTo>
                  <a:cubicBezTo>
                    <a:pt x="20485" y="14355"/>
                    <a:pt x="20436" y="14418"/>
                    <a:pt x="20370" y="14454"/>
                  </a:cubicBezTo>
                  <a:cubicBezTo>
                    <a:pt x="20306" y="14489"/>
                    <a:pt x="20231" y="14491"/>
                    <a:pt x="20163" y="14462"/>
                  </a:cubicBezTo>
                  <a:lnTo>
                    <a:pt x="19939" y="14367"/>
                  </a:lnTo>
                  <a:cubicBezTo>
                    <a:pt x="19847" y="14524"/>
                    <a:pt x="19734" y="14668"/>
                    <a:pt x="19603" y="14790"/>
                  </a:cubicBezTo>
                  <a:lnTo>
                    <a:pt x="19703" y="15042"/>
                  </a:lnTo>
                  <a:cubicBezTo>
                    <a:pt x="19765" y="15199"/>
                    <a:pt x="19705" y="15385"/>
                    <a:pt x="19571" y="15457"/>
                  </a:cubicBezTo>
                  <a:lnTo>
                    <a:pt x="19295" y="15605"/>
                  </a:lnTo>
                  <a:cubicBezTo>
                    <a:pt x="19161" y="15677"/>
                    <a:pt x="19000" y="15608"/>
                    <a:pt x="18937" y="15451"/>
                  </a:cubicBezTo>
                  <a:lnTo>
                    <a:pt x="18837" y="15199"/>
                  </a:lnTo>
                  <a:cubicBezTo>
                    <a:pt x="18671" y="15236"/>
                    <a:pt x="18505" y="15242"/>
                    <a:pt x="18341" y="15221"/>
                  </a:cubicBezTo>
                  <a:lnTo>
                    <a:pt x="18258" y="15481"/>
                  </a:lnTo>
                  <a:cubicBezTo>
                    <a:pt x="18234" y="15560"/>
                    <a:pt x="18184" y="15622"/>
                    <a:pt x="18118" y="15659"/>
                  </a:cubicBezTo>
                  <a:cubicBezTo>
                    <a:pt x="18053" y="15692"/>
                    <a:pt x="17979" y="15696"/>
                    <a:pt x="17911" y="15667"/>
                  </a:cubicBezTo>
                  <a:lnTo>
                    <a:pt x="17802" y="15621"/>
                  </a:lnTo>
                  <a:lnTo>
                    <a:pt x="17864" y="15775"/>
                  </a:lnTo>
                  <a:cubicBezTo>
                    <a:pt x="17951" y="15996"/>
                    <a:pt x="17867" y="16257"/>
                    <a:pt x="17679" y="16358"/>
                  </a:cubicBezTo>
                  <a:lnTo>
                    <a:pt x="17376" y="16519"/>
                  </a:lnTo>
                  <a:cubicBezTo>
                    <a:pt x="17418" y="16788"/>
                    <a:pt x="17428" y="17059"/>
                    <a:pt x="17402" y="17324"/>
                  </a:cubicBezTo>
                  <a:lnTo>
                    <a:pt x="17716" y="17458"/>
                  </a:lnTo>
                  <a:cubicBezTo>
                    <a:pt x="17910" y="17543"/>
                    <a:pt x="18011" y="17794"/>
                    <a:pt x="17939" y="18022"/>
                  </a:cubicBezTo>
                  <a:lnTo>
                    <a:pt x="17793" y="18483"/>
                  </a:lnTo>
                  <a:cubicBezTo>
                    <a:pt x="17758" y="18591"/>
                    <a:pt x="17688" y="18680"/>
                    <a:pt x="17596" y="18728"/>
                  </a:cubicBezTo>
                  <a:cubicBezTo>
                    <a:pt x="17504" y="18778"/>
                    <a:pt x="17402" y="18782"/>
                    <a:pt x="17308" y="18742"/>
                  </a:cubicBezTo>
                  <a:lnTo>
                    <a:pt x="16994" y="18607"/>
                  </a:lnTo>
                  <a:cubicBezTo>
                    <a:pt x="16864" y="18828"/>
                    <a:pt x="16706" y="19026"/>
                    <a:pt x="16523" y="19200"/>
                  </a:cubicBezTo>
                  <a:lnTo>
                    <a:pt x="16662" y="19551"/>
                  </a:lnTo>
                  <a:cubicBezTo>
                    <a:pt x="16749" y="19770"/>
                    <a:pt x="16667" y="20031"/>
                    <a:pt x="16478" y="20132"/>
                  </a:cubicBezTo>
                  <a:lnTo>
                    <a:pt x="16094" y="20339"/>
                  </a:lnTo>
                  <a:cubicBezTo>
                    <a:pt x="15905" y="20439"/>
                    <a:pt x="15680" y="20342"/>
                    <a:pt x="15593" y="20123"/>
                  </a:cubicBezTo>
                  <a:lnTo>
                    <a:pt x="15454" y="19772"/>
                  </a:lnTo>
                  <a:cubicBezTo>
                    <a:pt x="15221" y="19821"/>
                    <a:pt x="14988" y="19831"/>
                    <a:pt x="14760" y="19802"/>
                  </a:cubicBezTo>
                  <a:lnTo>
                    <a:pt x="14645" y="20167"/>
                  </a:lnTo>
                  <a:cubicBezTo>
                    <a:pt x="14609" y="20275"/>
                    <a:pt x="14539" y="20363"/>
                    <a:pt x="14448" y="20411"/>
                  </a:cubicBezTo>
                  <a:cubicBezTo>
                    <a:pt x="14356" y="20462"/>
                    <a:pt x="14253" y="20465"/>
                    <a:pt x="14160" y="20425"/>
                  </a:cubicBezTo>
                  <a:lnTo>
                    <a:pt x="13763" y="20255"/>
                  </a:lnTo>
                  <a:cubicBezTo>
                    <a:pt x="13668" y="20214"/>
                    <a:pt x="13592" y="20133"/>
                    <a:pt x="13550" y="20028"/>
                  </a:cubicBezTo>
                  <a:cubicBezTo>
                    <a:pt x="13509" y="19921"/>
                    <a:pt x="13504" y="19802"/>
                    <a:pt x="13539" y="19691"/>
                  </a:cubicBezTo>
                  <a:lnTo>
                    <a:pt x="13655" y="19328"/>
                  </a:lnTo>
                  <a:cubicBezTo>
                    <a:pt x="13465" y="19177"/>
                    <a:pt x="13294" y="18995"/>
                    <a:pt x="13146" y="18782"/>
                  </a:cubicBezTo>
                  <a:lnTo>
                    <a:pt x="12841" y="18943"/>
                  </a:lnTo>
                  <a:cubicBezTo>
                    <a:pt x="12653" y="19045"/>
                    <a:pt x="12428" y="18949"/>
                    <a:pt x="12341" y="18729"/>
                  </a:cubicBezTo>
                  <a:lnTo>
                    <a:pt x="12164" y="18283"/>
                  </a:lnTo>
                  <a:cubicBezTo>
                    <a:pt x="12077" y="18064"/>
                    <a:pt x="12160" y="17803"/>
                    <a:pt x="12348" y="17702"/>
                  </a:cubicBezTo>
                  <a:lnTo>
                    <a:pt x="12653" y="17539"/>
                  </a:lnTo>
                  <a:cubicBezTo>
                    <a:pt x="12609" y="17270"/>
                    <a:pt x="12601" y="16999"/>
                    <a:pt x="12626" y="16734"/>
                  </a:cubicBezTo>
                  <a:lnTo>
                    <a:pt x="12312" y="16599"/>
                  </a:lnTo>
                  <a:cubicBezTo>
                    <a:pt x="12219" y="16559"/>
                    <a:pt x="12143" y="16478"/>
                    <a:pt x="12100" y="16372"/>
                  </a:cubicBezTo>
                  <a:cubicBezTo>
                    <a:pt x="12058" y="16265"/>
                    <a:pt x="12053" y="16146"/>
                    <a:pt x="12089" y="16037"/>
                  </a:cubicBezTo>
                  <a:lnTo>
                    <a:pt x="12235" y="15577"/>
                  </a:lnTo>
                  <a:cubicBezTo>
                    <a:pt x="12306" y="15356"/>
                    <a:pt x="12532" y="15236"/>
                    <a:pt x="12721" y="15317"/>
                  </a:cubicBezTo>
                  <a:lnTo>
                    <a:pt x="13034" y="15452"/>
                  </a:lnTo>
                  <a:cubicBezTo>
                    <a:pt x="13164" y="15232"/>
                    <a:pt x="13321" y="15031"/>
                    <a:pt x="13505" y="14859"/>
                  </a:cubicBezTo>
                  <a:lnTo>
                    <a:pt x="13365" y="14507"/>
                  </a:lnTo>
                  <a:cubicBezTo>
                    <a:pt x="13278" y="14289"/>
                    <a:pt x="13362" y="14026"/>
                    <a:pt x="13550" y="13926"/>
                  </a:cubicBezTo>
                  <a:lnTo>
                    <a:pt x="13934" y="13721"/>
                  </a:lnTo>
                  <a:cubicBezTo>
                    <a:pt x="14123" y="13620"/>
                    <a:pt x="14347" y="13716"/>
                    <a:pt x="14434" y="13936"/>
                  </a:cubicBezTo>
                  <a:lnTo>
                    <a:pt x="14574" y="14287"/>
                  </a:lnTo>
                  <a:cubicBezTo>
                    <a:pt x="14806" y="14236"/>
                    <a:pt x="15039" y="14228"/>
                    <a:pt x="15269" y="14257"/>
                  </a:cubicBezTo>
                  <a:lnTo>
                    <a:pt x="15384" y="13893"/>
                  </a:lnTo>
                  <a:cubicBezTo>
                    <a:pt x="15454" y="13674"/>
                    <a:pt x="15679" y="13552"/>
                    <a:pt x="15869" y="13633"/>
                  </a:cubicBezTo>
                  <a:lnTo>
                    <a:pt x="16266" y="13803"/>
                  </a:lnTo>
                  <a:cubicBezTo>
                    <a:pt x="16353" y="13841"/>
                    <a:pt x="16419" y="13913"/>
                    <a:pt x="16462" y="14000"/>
                  </a:cubicBezTo>
                  <a:cubicBezTo>
                    <a:pt x="16463" y="13883"/>
                    <a:pt x="16519" y="13771"/>
                    <a:pt x="16617" y="13718"/>
                  </a:cubicBezTo>
                  <a:lnTo>
                    <a:pt x="16833" y="13603"/>
                  </a:lnTo>
                  <a:cubicBezTo>
                    <a:pt x="16802" y="13410"/>
                    <a:pt x="16797" y="13215"/>
                    <a:pt x="16815" y="13027"/>
                  </a:cubicBezTo>
                  <a:lnTo>
                    <a:pt x="16590" y="12931"/>
                  </a:lnTo>
                  <a:cubicBezTo>
                    <a:pt x="16523" y="12903"/>
                    <a:pt x="16469" y="12844"/>
                    <a:pt x="16438" y="12768"/>
                  </a:cubicBezTo>
                  <a:cubicBezTo>
                    <a:pt x="16408" y="12692"/>
                    <a:pt x="16406" y="12607"/>
                    <a:pt x="16431" y="12528"/>
                  </a:cubicBezTo>
                  <a:lnTo>
                    <a:pt x="16536" y="12199"/>
                  </a:lnTo>
                  <a:cubicBezTo>
                    <a:pt x="16585" y="12041"/>
                    <a:pt x="16747" y="11954"/>
                    <a:pt x="16883" y="12012"/>
                  </a:cubicBezTo>
                  <a:lnTo>
                    <a:pt x="17107" y="12109"/>
                  </a:lnTo>
                  <a:cubicBezTo>
                    <a:pt x="17199" y="11951"/>
                    <a:pt x="17312" y="11809"/>
                    <a:pt x="17443" y="11686"/>
                  </a:cubicBezTo>
                  <a:lnTo>
                    <a:pt x="17343" y="11434"/>
                  </a:lnTo>
                  <a:cubicBezTo>
                    <a:pt x="17281" y="11277"/>
                    <a:pt x="17341" y="11090"/>
                    <a:pt x="17476" y="11018"/>
                  </a:cubicBezTo>
                  <a:lnTo>
                    <a:pt x="17750" y="10871"/>
                  </a:lnTo>
                  <a:cubicBezTo>
                    <a:pt x="17885" y="10798"/>
                    <a:pt x="18046" y="10866"/>
                    <a:pt x="18108" y="11025"/>
                  </a:cubicBezTo>
                  <a:lnTo>
                    <a:pt x="18209" y="11277"/>
                  </a:lnTo>
                  <a:cubicBezTo>
                    <a:pt x="18375" y="11240"/>
                    <a:pt x="18541" y="11235"/>
                    <a:pt x="18705" y="11254"/>
                  </a:cubicBezTo>
                  <a:lnTo>
                    <a:pt x="18788" y="10994"/>
                  </a:lnTo>
                  <a:cubicBezTo>
                    <a:pt x="18837" y="10836"/>
                    <a:pt x="18999" y="10750"/>
                    <a:pt x="19135" y="10809"/>
                  </a:cubicBezTo>
                  <a:lnTo>
                    <a:pt x="19418" y="10930"/>
                  </a:lnTo>
                  <a:cubicBezTo>
                    <a:pt x="19558" y="10990"/>
                    <a:pt x="19630" y="11170"/>
                    <a:pt x="19578" y="11333"/>
                  </a:cubicBezTo>
                  <a:lnTo>
                    <a:pt x="19495" y="11592"/>
                  </a:lnTo>
                  <a:cubicBezTo>
                    <a:pt x="19631" y="11702"/>
                    <a:pt x="19754" y="11831"/>
                    <a:pt x="19860" y="11983"/>
                  </a:cubicBezTo>
                  <a:lnTo>
                    <a:pt x="20077" y="11868"/>
                  </a:lnTo>
                  <a:cubicBezTo>
                    <a:pt x="20212" y="11796"/>
                    <a:pt x="20372" y="11865"/>
                    <a:pt x="20435" y="12022"/>
                  </a:cubicBezTo>
                  <a:lnTo>
                    <a:pt x="20561" y="12340"/>
                  </a:lnTo>
                  <a:cubicBezTo>
                    <a:pt x="20624" y="12498"/>
                    <a:pt x="20564" y="12684"/>
                    <a:pt x="20429" y="12756"/>
                  </a:cubicBezTo>
                  <a:lnTo>
                    <a:pt x="20213" y="12872"/>
                  </a:lnTo>
                  <a:cubicBezTo>
                    <a:pt x="20243" y="13065"/>
                    <a:pt x="20249" y="13259"/>
                    <a:pt x="20231" y="13449"/>
                  </a:cubicBezTo>
                  <a:lnTo>
                    <a:pt x="20456" y="13544"/>
                  </a:lnTo>
                  <a:cubicBezTo>
                    <a:pt x="20595" y="13605"/>
                    <a:pt x="20667" y="13786"/>
                    <a:pt x="20615" y="13948"/>
                  </a:cubicBezTo>
                  <a:close/>
                  <a:moveTo>
                    <a:pt x="11350" y="15258"/>
                  </a:moveTo>
                  <a:lnTo>
                    <a:pt x="11204" y="15721"/>
                  </a:lnTo>
                  <a:cubicBezTo>
                    <a:pt x="11084" y="16099"/>
                    <a:pt x="11097" y="16510"/>
                    <a:pt x="11244" y="16880"/>
                  </a:cubicBezTo>
                  <a:cubicBezTo>
                    <a:pt x="11297" y="17014"/>
                    <a:pt x="11367" y="17135"/>
                    <a:pt x="11449" y="17246"/>
                  </a:cubicBezTo>
                  <a:cubicBezTo>
                    <a:pt x="11431" y="17273"/>
                    <a:pt x="11417" y="17302"/>
                    <a:pt x="11400" y="17332"/>
                  </a:cubicBezTo>
                  <a:lnTo>
                    <a:pt x="1468" y="17332"/>
                  </a:lnTo>
                  <a:lnTo>
                    <a:pt x="1468" y="5257"/>
                  </a:lnTo>
                  <a:lnTo>
                    <a:pt x="14929" y="5257"/>
                  </a:lnTo>
                  <a:lnTo>
                    <a:pt x="14929" y="12906"/>
                  </a:lnTo>
                  <a:cubicBezTo>
                    <a:pt x="14906" y="12926"/>
                    <a:pt x="14882" y="12944"/>
                    <a:pt x="14861" y="12966"/>
                  </a:cubicBezTo>
                  <a:cubicBezTo>
                    <a:pt x="14493" y="12643"/>
                    <a:pt x="13966" y="12566"/>
                    <a:pt x="13531" y="12798"/>
                  </a:cubicBezTo>
                  <a:lnTo>
                    <a:pt x="13146" y="13004"/>
                  </a:lnTo>
                  <a:cubicBezTo>
                    <a:pt x="12697" y="13245"/>
                    <a:pt x="12421" y="13748"/>
                    <a:pt x="12392" y="14287"/>
                  </a:cubicBezTo>
                  <a:cubicBezTo>
                    <a:pt x="11921" y="14367"/>
                    <a:pt x="11517" y="14738"/>
                    <a:pt x="11350" y="15258"/>
                  </a:cubicBezTo>
                  <a:close/>
                  <a:moveTo>
                    <a:pt x="9850" y="1564"/>
                  </a:moveTo>
                  <a:cubicBezTo>
                    <a:pt x="10357" y="1564"/>
                    <a:pt x="10768" y="2040"/>
                    <a:pt x="10768" y="2628"/>
                  </a:cubicBezTo>
                  <a:cubicBezTo>
                    <a:pt x="10768" y="3217"/>
                    <a:pt x="10358" y="3693"/>
                    <a:pt x="9850" y="3693"/>
                  </a:cubicBezTo>
                  <a:cubicBezTo>
                    <a:pt x="9344" y="3693"/>
                    <a:pt x="8932" y="3217"/>
                    <a:pt x="8932" y="2628"/>
                  </a:cubicBezTo>
                  <a:cubicBezTo>
                    <a:pt x="8932" y="2040"/>
                    <a:pt x="9344" y="1564"/>
                    <a:pt x="9850" y="1564"/>
                  </a:cubicBezTo>
                  <a:close/>
                  <a:moveTo>
                    <a:pt x="13338" y="1564"/>
                  </a:moveTo>
                  <a:cubicBezTo>
                    <a:pt x="13845" y="1564"/>
                    <a:pt x="14256" y="2040"/>
                    <a:pt x="14256" y="2628"/>
                  </a:cubicBezTo>
                  <a:cubicBezTo>
                    <a:pt x="14256" y="3217"/>
                    <a:pt x="13845" y="3693"/>
                    <a:pt x="13338" y="3693"/>
                  </a:cubicBezTo>
                  <a:cubicBezTo>
                    <a:pt x="12831" y="3693"/>
                    <a:pt x="12421" y="3217"/>
                    <a:pt x="12421" y="2628"/>
                  </a:cubicBezTo>
                  <a:cubicBezTo>
                    <a:pt x="12421" y="2040"/>
                    <a:pt x="12831" y="1564"/>
                    <a:pt x="13338" y="1564"/>
                  </a:cubicBezTo>
                  <a:close/>
                  <a:moveTo>
                    <a:pt x="21363" y="13164"/>
                  </a:moveTo>
                  <a:cubicBezTo>
                    <a:pt x="21385" y="13114"/>
                    <a:pt x="21404" y="13061"/>
                    <a:pt x="21422" y="13007"/>
                  </a:cubicBezTo>
                  <a:cubicBezTo>
                    <a:pt x="21532" y="12660"/>
                    <a:pt x="21520" y="12283"/>
                    <a:pt x="21386" y="11946"/>
                  </a:cubicBezTo>
                  <a:lnTo>
                    <a:pt x="21260" y="11627"/>
                  </a:lnTo>
                  <a:cubicBezTo>
                    <a:pt x="21104" y="11235"/>
                    <a:pt x="20801" y="10954"/>
                    <a:pt x="20447" y="10857"/>
                  </a:cubicBezTo>
                  <a:cubicBezTo>
                    <a:pt x="20338" y="10463"/>
                    <a:pt x="20081" y="10130"/>
                    <a:pt x="19722" y="9976"/>
                  </a:cubicBezTo>
                  <a:lnTo>
                    <a:pt x="19441" y="9854"/>
                  </a:lnTo>
                  <a:cubicBezTo>
                    <a:pt x="19096" y="9707"/>
                    <a:pt x="18698" y="9763"/>
                    <a:pt x="18398" y="9978"/>
                  </a:cubicBezTo>
                  <a:cubicBezTo>
                    <a:pt x="18081" y="9788"/>
                    <a:pt x="17682" y="9771"/>
                    <a:pt x="17346" y="9950"/>
                  </a:cubicBezTo>
                  <a:lnTo>
                    <a:pt x="17071" y="10096"/>
                  </a:lnTo>
                  <a:cubicBezTo>
                    <a:pt x="16725" y="10283"/>
                    <a:pt x="16489" y="10639"/>
                    <a:pt x="16409" y="11043"/>
                  </a:cubicBezTo>
                  <a:cubicBezTo>
                    <a:pt x="16405" y="11043"/>
                    <a:pt x="16401" y="11045"/>
                    <a:pt x="16398" y="11046"/>
                  </a:cubicBezTo>
                  <a:lnTo>
                    <a:pt x="16398" y="852"/>
                  </a:lnTo>
                  <a:cubicBezTo>
                    <a:pt x="16398" y="382"/>
                    <a:pt x="16069" y="0"/>
                    <a:pt x="15663" y="0"/>
                  </a:cubicBezTo>
                  <a:lnTo>
                    <a:pt x="735" y="0"/>
                  </a:lnTo>
                  <a:cubicBezTo>
                    <a:pt x="329" y="0"/>
                    <a:pt x="0" y="382"/>
                    <a:pt x="0" y="852"/>
                  </a:cubicBezTo>
                  <a:lnTo>
                    <a:pt x="0" y="18185"/>
                  </a:lnTo>
                  <a:cubicBezTo>
                    <a:pt x="0" y="18656"/>
                    <a:pt x="329" y="19038"/>
                    <a:pt x="735" y="19038"/>
                  </a:cubicBezTo>
                  <a:lnTo>
                    <a:pt x="11406" y="19038"/>
                  </a:lnTo>
                  <a:lnTo>
                    <a:pt x="11485" y="19234"/>
                  </a:lnTo>
                  <a:cubicBezTo>
                    <a:pt x="11685" y="19740"/>
                    <a:pt x="12111" y="20075"/>
                    <a:pt x="12586" y="20110"/>
                  </a:cubicBezTo>
                  <a:cubicBezTo>
                    <a:pt x="12604" y="20253"/>
                    <a:pt x="12639" y="20395"/>
                    <a:pt x="12693" y="20530"/>
                  </a:cubicBezTo>
                  <a:cubicBezTo>
                    <a:pt x="12838" y="20899"/>
                    <a:pt x="13099" y="21179"/>
                    <a:pt x="13426" y="21319"/>
                  </a:cubicBezTo>
                  <a:lnTo>
                    <a:pt x="13824" y="21489"/>
                  </a:lnTo>
                  <a:cubicBezTo>
                    <a:pt x="13969" y="21551"/>
                    <a:pt x="14120" y="21583"/>
                    <a:pt x="14275" y="21583"/>
                  </a:cubicBezTo>
                  <a:cubicBezTo>
                    <a:pt x="14464" y="21583"/>
                    <a:pt x="14647" y="21535"/>
                    <a:pt x="14817" y="21445"/>
                  </a:cubicBezTo>
                  <a:cubicBezTo>
                    <a:pt x="14935" y="21382"/>
                    <a:pt x="15042" y="21301"/>
                    <a:pt x="15137" y="21203"/>
                  </a:cubicBezTo>
                  <a:cubicBezTo>
                    <a:pt x="15506" y="21524"/>
                    <a:pt x="16032" y="21600"/>
                    <a:pt x="16466" y="21369"/>
                  </a:cubicBezTo>
                  <a:lnTo>
                    <a:pt x="16849" y="21164"/>
                  </a:lnTo>
                  <a:cubicBezTo>
                    <a:pt x="17165" y="20995"/>
                    <a:pt x="17406" y="20692"/>
                    <a:pt x="17527" y="20312"/>
                  </a:cubicBezTo>
                  <a:cubicBezTo>
                    <a:pt x="17571" y="20173"/>
                    <a:pt x="17597" y="20029"/>
                    <a:pt x="17605" y="19883"/>
                  </a:cubicBezTo>
                  <a:cubicBezTo>
                    <a:pt x="17731" y="19863"/>
                    <a:pt x="17851" y="19821"/>
                    <a:pt x="17966" y="19761"/>
                  </a:cubicBezTo>
                  <a:cubicBezTo>
                    <a:pt x="18282" y="19593"/>
                    <a:pt x="18523" y="19290"/>
                    <a:pt x="18645" y="18909"/>
                  </a:cubicBezTo>
                  <a:lnTo>
                    <a:pt x="18792" y="18447"/>
                  </a:lnTo>
                  <a:cubicBezTo>
                    <a:pt x="18963" y="17909"/>
                    <a:pt x="18852" y="17329"/>
                    <a:pt x="18547" y="16923"/>
                  </a:cubicBezTo>
                  <a:cubicBezTo>
                    <a:pt x="18601" y="16839"/>
                    <a:pt x="18650" y="16744"/>
                    <a:pt x="18688" y="16646"/>
                  </a:cubicBezTo>
                  <a:cubicBezTo>
                    <a:pt x="18991" y="16800"/>
                    <a:pt x="19357" y="16801"/>
                    <a:pt x="19667" y="16635"/>
                  </a:cubicBezTo>
                  <a:lnTo>
                    <a:pt x="19941" y="16489"/>
                  </a:lnTo>
                  <a:cubicBezTo>
                    <a:pt x="20231" y="16334"/>
                    <a:pt x="20451" y="16057"/>
                    <a:pt x="20562" y="15709"/>
                  </a:cubicBezTo>
                  <a:cubicBezTo>
                    <a:pt x="20579" y="15656"/>
                    <a:pt x="20594" y="15601"/>
                    <a:pt x="20605" y="15547"/>
                  </a:cubicBezTo>
                  <a:cubicBezTo>
                    <a:pt x="20650" y="15530"/>
                    <a:pt x="20695" y="15509"/>
                    <a:pt x="20738" y="15486"/>
                  </a:cubicBezTo>
                  <a:cubicBezTo>
                    <a:pt x="21028" y="15333"/>
                    <a:pt x="21250" y="15058"/>
                    <a:pt x="21364" y="14703"/>
                  </a:cubicBezTo>
                  <a:lnTo>
                    <a:pt x="21468" y="14375"/>
                  </a:lnTo>
                  <a:cubicBezTo>
                    <a:pt x="21600" y="13959"/>
                    <a:pt x="21549" y="13515"/>
                    <a:pt x="21363" y="13164"/>
                  </a:cubicBezTo>
                  <a:close/>
                </a:path>
              </a:pathLst>
            </a:custGeom>
            <a:grpFill/>
            <a:ln w="12700">
              <a:miter lim="400000"/>
            </a:ln>
          </p:spPr>
          <p:txBody>
            <a:bodyPr lIns="14288" tIns="14288" rIns="14288" bIns="14288" anchor="ctr"/>
            <a:lstStyle/>
            <a:p>
              <a:pPr algn="ct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11287"/>
            <p:cNvSpPr/>
            <p:nvPr/>
          </p:nvSpPr>
          <p:spPr>
            <a:xfrm>
              <a:off x="-2035093" y="2586037"/>
              <a:ext cx="9583" cy="9586"/>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4822" y="0"/>
                    <a:pt x="0" y="4831"/>
                    <a:pt x="0" y="10805"/>
                  </a:cubicBezTo>
                  <a:cubicBezTo>
                    <a:pt x="0" y="16758"/>
                    <a:pt x="4822" y="21600"/>
                    <a:pt x="10803" y="21600"/>
                  </a:cubicBezTo>
                  <a:cubicBezTo>
                    <a:pt x="16778" y="21600"/>
                    <a:pt x="21600" y="16758"/>
                    <a:pt x="21600" y="10805"/>
                  </a:cubicBezTo>
                  <a:cubicBezTo>
                    <a:pt x="21600" y="4831"/>
                    <a:pt x="16778" y="0"/>
                    <a:pt x="10803" y="0"/>
                  </a:cubicBezTo>
                  <a:close/>
                </a:path>
              </a:pathLst>
            </a:custGeom>
            <a:grpFill/>
            <a:ln w="12700">
              <a:miter lim="400000"/>
            </a:ln>
          </p:spPr>
          <p:txBody>
            <a:bodyPr lIns="14288" tIns="14288" rIns="14288" bIns="14288" anchor="ctr"/>
            <a:lstStyle/>
            <a:p>
              <a:pPr algn="ct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11288"/>
            <p:cNvSpPr/>
            <p:nvPr/>
          </p:nvSpPr>
          <p:spPr>
            <a:xfrm>
              <a:off x="-2044619" y="2576512"/>
              <a:ext cx="24775" cy="24775"/>
            </a:xfrm>
            <a:custGeom>
              <a:avLst/>
              <a:gdLst/>
              <a:ahLst/>
              <a:cxnLst>
                <a:cxn ang="0">
                  <a:pos x="wd2" y="hd2"/>
                </a:cxn>
                <a:cxn ang="5400000">
                  <a:pos x="wd2" y="hd2"/>
                </a:cxn>
                <a:cxn ang="10800000">
                  <a:pos x="wd2" y="hd2"/>
                </a:cxn>
                <a:cxn ang="16200000">
                  <a:pos x="wd2" y="hd2"/>
                </a:cxn>
              </a:cxnLst>
              <a:rect l="0" t="0" r="r" b="b"/>
              <a:pathLst>
                <a:path w="18962" h="18962" extrusionOk="0">
                  <a:moveTo>
                    <a:pt x="9477" y="15045"/>
                  </a:moveTo>
                  <a:cubicBezTo>
                    <a:pt x="6408" y="15045"/>
                    <a:pt x="3916" y="12549"/>
                    <a:pt x="3916" y="9488"/>
                  </a:cubicBezTo>
                  <a:cubicBezTo>
                    <a:pt x="3916" y="6416"/>
                    <a:pt x="6408" y="3928"/>
                    <a:pt x="9477" y="3928"/>
                  </a:cubicBezTo>
                  <a:cubicBezTo>
                    <a:pt x="12543" y="3928"/>
                    <a:pt x="15035" y="6430"/>
                    <a:pt x="15035" y="9488"/>
                  </a:cubicBezTo>
                  <a:cubicBezTo>
                    <a:pt x="15035" y="12549"/>
                    <a:pt x="12543" y="15045"/>
                    <a:pt x="9477" y="15045"/>
                  </a:cubicBezTo>
                  <a:close/>
                  <a:moveTo>
                    <a:pt x="5508" y="874"/>
                  </a:moveTo>
                  <a:cubicBezTo>
                    <a:pt x="757" y="3063"/>
                    <a:pt x="-1318" y="8684"/>
                    <a:pt x="873" y="13446"/>
                  </a:cubicBezTo>
                  <a:cubicBezTo>
                    <a:pt x="3064" y="18202"/>
                    <a:pt x="8692" y="20281"/>
                    <a:pt x="13444" y="18088"/>
                  </a:cubicBezTo>
                  <a:cubicBezTo>
                    <a:pt x="18194" y="15896"/>
                    <a:pt x="20282" y="10264"/>
                    <a:pt x="18091" y="5516"/>
                  </a:cubicBezTo>
                  <a:cubicBezTo>
                    <a:pt x="15900" y="756"/>
                    <a:pt x="10272" y="-1319"/>
                    <a:pt x="5508" y="874"/>
                  </a:cubicBezTo>
                  <a:close/>
                </a:path>
              </a:pathLst>
            </a:custGeom>
            <a:grpFill/>
            <a:ln w="12700">
              <a:miter lim="400000"/>
            </a:ln>
          </p:spPr>
          <p:txBody>
            <a:bodyPr lIns="14288" tIns="14288" rIns="14288" bIns="14288" anchor="ctr"/>
            <a:lstStyle/>
            <a:p>
              <a:pPr algn="ct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11289"/>
            <p:cNvSpPr/>
            <p:nvPr/>
          </p:nvSpPr>
          <p:spPr>
            <a:xfrm>
              <a:off x="-2058906" y="2600325"/>
              <a:ext cx="665" cy="23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618" y="13994"/>
                    <a:pt x="12764" y="6693"/>
                    <a:pt x="0" y="0"/>
                  </a:cubicBezTo>
                  <a:cubicBezTo>
                    <a:pt x="0" y="4868"/>
                    <a:pt x="2492" y="9822"/>
                    <a:pt x="9818" y="14429"/>
                  </a:cubicBezTo>
                  <a:cubicBezTo>
                    <a:pt x="9818" y="14429"/>
                    <a:pt x="21600" y="21600"/>
                    <a:pt x="21600" y="21600"/>
                  </a:cubicBezTo>
                  <a:close/>
                </a:path>
              </a:pathLst>
            </a:custGeom>
            <a:grpFill/>
            <a:ln w="12700">
              <a:miter lim="400000"/>
            </a:ln>
          </p:spPr>
          <p:txBody>
            <a:bodyPr lIns="14288" tIns="14288" rIns="14288" bIns="14288" anchor="ctr"/>
            <a:lstStyle/>
            <a:p>
              <a:pPr algn="ct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kern="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18" name="Skupina 17">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19" name="Obrázek 18">
              <a:extLst>
                <a:ext uri="{FF2B5EF4-FFF2-40B4-BE49-F238E27FC236}">
                  <a16:creationId xmlns:a16="http://schemas.microsoft.com/office/drawing/2014/main" id="{2D3664AB-F01D-6F54-7C01-B3879BB62DA4}"/>
                </a:ext>
              </a:extLst>
            </p:cNvPr>
            <p:cNvPicPr>
              <a:picLocks noChangeAspect="1"/>
            </p:cNvPicPr>
            <p:nvPr/>
          </p:nvPicPr>
          <p:blipFill>
            <a:blip r:embed="rId2"/>
            <a:stretch>
              <a:fillRect/>
            </a:stretch>
          </p:blipFill>
          <p:spPr>
            <a:xfrm>
              <a:off x="233265" y="5421086"/>
              <a:ext cx="2972190" cy="1309529"/>
            </a:xfrm>
            <a:prstGeom prst="rect">
              <a:avLst/>
            </a:prstGeom>
          </p:spPr>
        </p:pic>
        <p:sp>
          <p:nvSpPr>
            <p:cNvPr id="20" name="Obdélník 19">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2"/>
          </p:nvPr>
        </p:nvSpPr>
        <p:spPr>
          <a:xfrm>
            <a:off x="180000" y="980728"/>
            <a:ext cx="8784000" cy="5472608"/>
          </a:xfrm>
        </p:spPr>
        <p:txBody>
          <a:bodyPr/>
          <a:lstStyle/>
          <a:p>
            <a:pPr>
              <a:buNone/>
            </a:pPr>
            <a:endParaRPr lang="cs-CZ" sz="1600" b="1" cap="all" dirty="0">
              <a:solidFill>
                <a:schemeClr val="accent3">
                  <a:lumMod val="75000"/>
                </a:schemeClr>
              </a:solidFill>
            </a:endParaRPr>
          </a:p>
          <a:p>
            <a:pPr>
              <a:buNone/>
            </a:pPr>
            <a:r>
              <a:rPr lang="cs-CZ" sz="1600" b="1" cap="all" dirty="0">
                <a:solidFill>
                  <a:schemeClr val="accent3">
                    <a:lumMod val="75000"/>
                  </a:schemeClr>
                </a:solidFill>
              </a:rPr>
              <a:t>Postoje ke kontroverzním tématům v reklamě</a:t>
            </a:r>
          </a:p>
          <a:p>
            <a:pPr>
              <a:buClr>
                <a:schemeClr val="accent3">
                  <a:lumMod val="75000"/>
                </a:schemeClr>
              </a:buClr>
            </a:pPr>
            <a:r>
              <a:rPr lang="cs-CZ" sz="1600" dirty="0"/>
              <a:t>Největší problém mají dlouhodobě lidé s reklamou na cigarety. Naopak reklamy na volně prodejné léky, ale i pivo a víno, jsou přijímány poměrně benevolentně. </a:t>
            </a:r>
          </a:p>
          <a:p>
            <a:pPr>
              <a:buClr>
                <a:schemeClr val="accent3">
                  <a:lumMod val="75000"/>
                </a:schemeClr>
              </a:buClr>
            </a:pPr>
            <a:r>
              <a:rPr lang="cs-CZ" sz="1600" dirty="0"/>
              <a:t>Reklamu na cigarety by zakázaly více než dvě pětiny lidí. Přísnější postoj k reklamě na cigarety mají dlouhodobě starší lidé a osoby se středoškolským a vysokoškolským vzděláním. </a:t>
            </a:r>
          </a:p>
          <a:p>
            <a:pPr>
              <a:buClr>
                <a:schemeClr val="accent3">
                  <a:lumMod val="75000"/>
                </a:schemeClr>
              </a:buClr>
            </a:pPr>
            <a:r>
              <a:rPr lang="cs-CZ" sz="1600" dirty="0"/>
              <a:t>Reklama na tvrdý alkohol by měla být zakázána podle téměř třetiny občanů, zejména podle žen a starší generace.</a:t>
            </a:r>
          </a:p>
          <a:p>
            <a:pPr>
              <a:buClr>
                <a:schemeClr val="accent3">
                  <a:lumMod val="75000"/>
                </a:schemeClr>
              </a:buClr>
            </a:pPr>
            <a:r>
              <a:rPr lang="cs-CZ" sz="1600" dirty="0"/>
              <a:t>Čtvrtina by zakázala reklamu na energetické nápoje.</a:t>
            </a:r>
          </a:p>
          <a:p>
            <a:pPr>
              <a:buClr>
                <a:schemeClr val="accent3">
                  <a:lumMod val="75000"/>
                </a:schemeClr>
              </a:buClr>
            </a:pPr>
            <a:r>
              <a:rPr lang="cs-CZ" sz="1600" dirty="0"/>
              <a:t>Postoj k reklamám na pivo, víno a sekt se dlouhodobě výrazně nemění. Tyto druhy reklam by měly být zakázány podle 15 % populace.</a:t>
            </a:r>
          </a:p>
          <a:p>
            <a:pPr>
              <a:buClr>
                <a:schemeClr val="accent3">
                  <a:lumMod val="75000"/>
                </a:schemeClr>
              </a:buClr>
            </a:pPr>
            <a:r>
              <a:rPr lang="cs-CZ" sz="1600" dirty="0"/>
              <a:t>Reklama v dětských pořadech je podle naprosté většiny (více než 80 %) Čechů nevhodná. Téměř tři čtvrtiny lidí si myslí, že by na školách měla probíhat mediální výchova.  </a:t>
            </a:r>
            <a:br>
              <a:rPr lang="cs-CZ" sz="1600" dirty="0"/>
            </a:br>
            <a:endParaRPr lang="cs-CZ" sz="1600" b="1" dirty="0">
              <a:solidFill>
                <a:schemeClr val="accent4"/>
              </a:solidFill>
            </a:endParaRPr>
          </a:p>
        </p:txBody>
      </p:sp>
      <p:sp>
        <p:nvSpPr>
          <p:cNvPr id="4" name="Zástupný symbol pro číslo snímku 3"/>
          <p:cNvSpPr>
            <a:spLocks noGrp="1"/>
          </p:cNvSpPr>
          <p:nvPr>
            <p:ph type="sldNum" sz="quarter" idx="10"/>
          </p:nvPr>
        </p:nvSpPr>
        <p:spPr/>
        <p:txBody>
          <a:bodyPr/>
          <a:lstStyle/>
          <a:p>
            <a:pPr>
              <a:defRPr/>
            </a:pPr>
            <a:fld id="{58D35917-B70F-4C8C-B8FD-191AA96C360F}" type="slidenum">
              <a:rPr lang="cs-CZ" smtClean="0"/>
              <a:pPr>
                <a:defRPr/>
              </a:pPr>
              <a:t>20</a:t>
            </a:fld>
            <a:endParaRPr lang="cs-CZ" dirty="0"/>
          </a:p>
        </p:txBody>
      </p:sp>
      <p:sp>
        <p:nvSpPr>
          <p:cNvPr id="5" name="Nadpis 4"/>
          <p:cNvSpPr>
            <a:spLocks noGrp="1"/>
          </p:cNvSpPr>
          <p:nvPr>
            <p:ph type="title"/>
          </p:nvPr>
        </p:nvSpPr>
        <p:spPr/>
        <p:txBody>
          <a:bodyPr/>
          <a:lstStyle/>
          <a:p>
            <a:r>
              <a:rPr lang="cs-CZ" dirty="0">
                <a:latin typeface="+mn-lt"/>
              </a:rPr>
              <a:t>SHRNUTÍ: POSTOJE K REKLAMĚ</a:t>
            </a:r>
          </a:p>
        </p:txBody>
      </p:sp>
      <p:grpSp>
        <p:nvGrpSpPr>
          <p:cNvPr id="6" name="Skupina 5">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7" name="Obrázek 6">
              <a:extLst>
                <a:ext uri="{FF2B5EF4-FFF2-40B4-BE49-F238E27FC236}">
                  <a16:creationId xmlns:a16="http://schemas.microsoft.com/office/drawing/2014/main" id="{2D3664AB-F01D-6F54-7C01-B3879BB62DA4}"/>
                </a:ext>
              </a:extLst>
            </p:cNvPr>
            <p:cNvPicPr>
              <a:picLocks noChangeAspect="1"/>
            </p:cNvPicPr>
            <p:nvPr/>
          </p:nvPicPr>
          <p:blipFill>
            <a:blip r:embed="rId2"/>
            <a:stretch>
              <a:fillRect/>
            </a:stretch>
          </p:blipFill>
          <p:spPr>
            <a:xfrm>
              <a:off x="233265" y="5421086"/>
              <a:ext cx="2972190" cy="1309529"/>
            </a:xfrm>
            <a:prstGeom prst="rect">
              <a:avLst/>
            </a:prstGeom>
          </p:spPr>
        </p:pic>
        <p:sp>
          <p:nvSpPr>
            <p:cNvPr id="8" name="Obdélník 7">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3709398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Společenská role reklamy</a:t>
            </a:r>
            <a:endParaRPr lang="cs-CZ" cap="all" dirty="0">
              <a:latin typeface="+mn-lt"/>
            </a:endParaRPr>
          </a:p>
        </p:txBody>
      </p:sp>
      <p:grpSp>
        <p:nvGrpSpPr>
          <p:cNvPr id="3" name="Skupina 2">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4" name="Obrázek 3">
              <a:extLst>
                <a:ext uri="{FF2B5EF4-FFF2-40B4-BE49-F238E27FC236}">
                  <a16:creationId xmlns:a16="http://schemas.microsoft.com/office/drawing/2014/main" id="{2D3664AB-F01D-6F54-7C01-B3879BB62DA4}"/>
                </a:ext>
              </a:extLst>
            </p:cNvPr>
            <p:cNvPicPr>
              <a:picLocks noChangeAspect="1"/>
            </p:cNvPicPr>
            <p:nvPr/>
          </p:nvPicPr>
          <p:blipFill>
            <a:blip r:embed="rId2"/>
            <a:stretch>
              <a:fillRect/>
            </a:stretch>
          </p:blipFill>
          <p:spPr>
            <a:xfrm>
              <a:off x="233265" y="5421086"/>
              <a:ext cx="2972190" cy="1309529"/>
            </a:xfrm>
            <a:prstGeom prst="rect">
              <a:avLst/>
            </a:prstGeom>
          </p:spPr>
        </p:pic>
        <p:sp>
          <p:nvSpPr>
            <p:cNvPr id="5" name="Obdélník 4">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5"/>
          <p:cNvGraphicFramePr>
            <a:graphicFrameLocks noGrp="1"/>
          </p:cNvGraphicFramePr>
          <p:nvPr>
            <p:extLst>
              <p:ext uri="{D42A27DB-BD31-4B8C-83A1-F6EECF244321}">
                <p14:modId xmlns:p14="http://schemas.microsoft.com/office/powerpoint/2010/main" val="1275205969"/>
              </p:ext>
            </p:extLst>
          </p:nvPr>
        </p:nvGraphicFramePr>
        <p:xfrm>
          <a:off x="2016320" y="5085184"/>
          <a:ext cx="5436000" cy="576064"/>
        </p:xfrm>
        <a:graphic>
          <a:graphicData uri="http://schemas.openxmlformats.org/drawingml/2006/table">
            <a:tbl>
              <a:tblPr firstRow="1" bandRow="1">
                <a:tableStyleId>{5C22544A-7EE6-4342-B048-85BDC9FD1C3A}</a:tableStyleId>
              </a:tblPr>
              <a:tblGrid>
                <a:gridCol w="906000">
                  <a:extLst>
                    <a:ext uri="{9D8B030D-6E8A-4147-A177-3AD203B41FA5}">
                      <a16:colId xmlns:a16="http://schemas.microsoft.com/office/drawing/2014/main" val="20000"/>
                    </a:ext>
                  </a:extLst>
                </a:gridCol>
                <a:gridCol w="906000">
                  <a:extLst>
                    <a:ext uri="{9D8B030D-6E8A-4147-A177-3AD203B41FA5}">
                      <a16:colId xmlns:a16="http://schemas.microsoft.com/office/drawing/2014/main" val="20001"/>
                    </a:ext>
                  </a:extLst>
                </a:gridCol>
                <a:gridCol w="906000">
                  <a:extLst>
                    <a:ext uri="{9D8B030D-6E8A-4147-A177-3AD203B41FA5}">
                      <a16:colId xmlns:a16="http://schemas.microsoft.com/office/drawing/2014/main" val="20002"/>
                    </a:ext>
                  </a:extLst>
                </a:gridCol>
                <a:gridCol w="906000">
                  <a:extLst>
                    <a:ext uri="{9D8B030D-6E8A-4147-A177-3AD203B41FA5}">
                      <a16:colId xmlns:a16="http://schemas.microsoft.com/office/drawing/2014/main" val="20003"/>
                    </a:ext>
                  </a:extLst>
                </a:gridCol>
                <a:gridCol w="906000">
                  <a:extLst>
                    <a:ext uri="{9D8B030D-6E8A-4147-A177-3AD203B41FA5}">
                      <a16:colId xmlns:a16="http://schemas.microsoft.com/office/drawing/2014/main" val="20004"/>
                    </a:ext>
                  </a:extLst>
                </a:gridCol>
                <a:gridCol w="906000">
                  <a:extLst>
                    <a:ext uri="{9D8B030D-6E8A-4147-A177-3AD203B41FA5}">
                      <a16:colId xmlns:a16="http://schemas.microsoft.com/office/drawing/2014/main" val="20005"/>
                    </a:ext>
                  </a:extLst>
                </a:gridCol>
              </a:tblGrid>
              <a:tr h="576064">
                <a:tc>
                  <a:txBody>
                    <a:bodyPr/>
                    <a:lstStyle/>
                    <a:p>
                      <a:endParaRPr lang="cs-CZ" dirty="0"/>
                    </a:p>
                  </a:txBody>
                  <a:tcPr>
                    <a:solidFill>
                      <a:schemeClr val="accent4">
                        <a:lumMod val="20000"/>
                        <a:lumOff val="80000"/>
                      </a:schemeClr>
                    </a:solidFill>
                  </a:tcPr>
                </a:tc>
                <a:tc>
                  <a:txBody>
                    <a:bodyPr/>
                    <a:lstStyle/>
                    <a:p>
                      <a:endParaRPr lang="cs-CZ" dirty="0"/>
                    </a:p>
                  </a:txBody>
                  <a:tcPr>
                    <a:solidFill>
                      <a:schemeClr val="accent4">
                        <a:lumMod val="20000"/>
                        <a:lumOff val="80000"/>
                      </a:schemeClr>
                    </a:solidFill>
                  </a:tcPr>
                </a:tc>
                <a:tc>
                  <a:txBody>
                    <a:bodyPr/>
                    <a:lstStyle/>
                    <a:p>
                      <a:endParaRPr lang="cs-CZ" dirty="0"/>
                    </a:p>
                  </a:txBody>
                  <a:tcPr>
                    <a:solidFill>
                      <a:srgbClr val="DDF3D3"/>
                    </a:solidFill>
                  </a:tcPr>
                </a:tc>
                <a:tc>
                  <a:txBody>
                    <a:bodyPr/>
                    <a:lstStyle/>
                    <a:p>
                      <a:endParaRPr lang="cs-CZ" dirty="0"/>
                    </a:p>
                  </a:txBody>
                  <a:tcPr>
                    <a:solidFill>
                      <a:schemeClr val="accent1">
                        <a:lumMod val="20000"/>
                        <a:lumOff val="80000"/>
                      </a:schemeClr>
                    </a:solidFill>
                  </a:tcPr>
                </a:tc>
                <a:tc>
                  <a:txBody>
                    <a:bodyPr/>
                    <a:lstStyle/>
                    <a:p>
                      <a:endParaRPr lang="cs-CZ" dirty="0"/>
                    </a:p>
                  </a:txBody>
                  <a:tcPr>
                    <a:solidFill>
                      <a:schemeClr val="accent1">
                        <a:lumMod val="20000"/>
                        <a:lumOff val="80000"/>
                      </a:schemeClr>
                    </a:solidFill>
                  </a:tcPr>
                </a:tc>
                <a:tc>
                  <a:txBody>
                    <a:bodyPr/>
                    <a:lstStyle/>
                    <a:p>
                      <a:endParaRPr lang="cs-CZ" dirty="0"/>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12" name="Zástupný symbol pro text 2"/>
          <p:cNvSpPr>
            <a:spLocks noGrp="1"/>
          </p:cNvSpPr>
          <p:nvPr>
            <p:ph type="body" idx="1"/>
          </p:nvPr>
        </p:nvSpPr>
        <p:spPr>
          <a:xfrm>
            <a:off x="180000" y="944760"/>
            <a:ext cx="8784000" cy="307777"/>
          </a:xfrm>
        </p:spPr>
        <p:txBody>
          <a:bodyPr/>
          <a:lstStyle/>
          <a:p>
            <a:r>
              <a:rPr lang="cs-CZ" dirty="0"/>
              <a:t>R8. Nyní Vám přečtu několik výroků a Vy mi prosím řekněte, zda s nimi zcela souhlasíte, spíše souhlasíte, spíše nesouhlasíte nebo zcela nesouhlasíte. Do jaké míry souhlasíte s tím, že … ? </a:t>
            </a:r>
          </a:p>
        </p:txBody>
      </p:sp>
      <p:sp>
        <p:nvSpPr>
          <p:cNvPr id="6" name="Nadpis 1"/>
          <p:cNvSpPr>
            <a:spLocks noGrp="1"/>
          </p:cNvSpPr>
          <p:nvPr>
            <p:ph type="title"/>
          </p:nvPr>
        </p:nvSpPr>
        <p:spPr>
          <a:prstGeom prst="rect">
            <a:avLst/>
          </a:prstGeom>
        </p:spPr>
        <p:txBody>
          <a:bodyPr anchor="ctr"/>
          <a:lstStyle>
            <a:lvl1pPr algn="l">
              <a:defRPr sz="1800" b="1" cap="all" baseline="0"/>
            </a:lvl1pPr>
          </a:lstStyle>
          <a:p>
            <a:r>
              <a:rPr lang="cs-CZ" noProof="1">
                <a:latin typeface="Calibri" pitchFamily="34" charset="0"/>
                <a:cs typeface="Calibri" pitchFamily="34" charset="0"/>
              </a:rPr>
              <a:t>Z pohledu více než 80 % čechů reklama manipuluje s lidmi.  </a:t>
            </a:r>
            <a:br>
              <a:rPr lang="cs-CZ" noProof="1">
                <a:latin typeface="Calibri" pitchFamily="34" charset="0"/>
                <a:cs typeface="Calibri" pitchFamily="34" charset="0"/>
              </a:rPr>
            </a:br>
            <a:r>
              <a:rPr lang="cs-CZ" noProof="1">
                <a:latin typeface="Calibri" pitchFamily="34" charset="0"/>
                <a:cs typeface="Calibri" pitchFamily="34" charset="0"/>
              </a:rPr>
              <a:t>Sedmdesát procent pak v reklamě vidí podporu konzumu. </a:t>
            </a:r>
          </a:p>
        </p:txBody>
      </p:sp>
      <p:sp>
        <p:nvSpPr>
          <p:cNvPr id="13" name="Rectangle 4"/>
          <p:cNvSpPr/>
          <p:nvPr/>
        </p:nvSpPr>
        <p:spPr>
          <a:xfrm>
            <a:off x="3840654" y="6180011"/>
            <a:ext cx="1080120" cy="270808"/>
          </a:xfrm>
          <a:prstGeom prst="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a:solidFill>
                  <a:schemeClr val="tx1"/>
                </a:solidFill>
              </a:rPr>
              <a:t>Pozitivní význam</a:t>
            </a:r>
          </a:p>
        </p:txBody>
      </p:sp>
      <p:sp>
        <p:nvSpPr>
          <p:cNvPr id="14" name="Rectangle 6"/>
          <p:cNvSpPr/>
          <p:nvPr/>
        </p:nvSpPr>
        <p:spPr>
          <a:xfrm>
            <a:off x="2699792" y="6180011"/>
            <a:ext cx="1140862" cy="270809"/>
          </a:xfrm>
          <a:prstGeom prst="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a:solidFill>
                  <a:schemeClr val="tx1"/>
                </a:solidFill>
              </a:rPr>
              <a:t>Negativní význam</a:t>
            </a:r>
          </a:p>
        </p:txBody>
      </p:sp>
      <p:graphicFrame>
        <p:nvGraphicFramePr>
          <p:cNvPr id="15" name="Graf 14"/>
          <p:cNvGraphicFramePr/>
          <p:nvPr>
            <p:extLst>
              <p:ext uri="{D42A27DB-BD31-4B8C-83A1-F6EECF244321}">
                <p14:modId xmlns:p14="http://schemas.microsoft.com/office/powerpoint/2010/main" val="1596959561"/>
              </p:ext>
            </p:extLst>
          </p:nvPr>
        </p:nvGraphicFramePr>
        <p:xfrm>
          <a:off x="1608517" y="1052736"/>
          <a:ext cx="5840425" cy="4968552"/>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Skupina 7">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9" name="Obrázek 8">
              <a:extLst>
                <a:ext uri="{FF2B5EF4-FFF2-40B4-BE49-F238E27FC236}">
                  <a16:creationId xmlns:a16="http://schemas.microsoft.com/office/drawing/2014/main" id="{2D3664AB-F01D-6F54-7C01-B3879BB62DA4}"/>
                </a:ext>
              </a:extLst>
            </p:cNvPr>
            <p:cNvPicPr>
              <a:picLocks noChangeAspect="1"/>
            </p:cNvPicPr>
            <p:nvPr/>
          </p:nvPicPr>
          <p:blipFill>
            <a:blip r:embed="rId3"/>
            <a:stretch>
              <a:fillRect/>
            </a:stretch>
          </p:blipFill>
          <p:spPr>
            <a:xfrm>
              <a:off x="233265" y="5421086"/>
              <a:ext cx="2972190" cy="1309529"/>
            </a:xfrm>
            <a:prstGeom prst="rect">
              <a:avLst/>
            </a:prstGeom>
          </p:spPr>
        </p:pic>
        <p:sp>
          <p:nvSpPr>
            <p:cNvPr id="11" name="Obdélník 10">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180000" y="944760"/>
            <a:ext cx="8784000" cy="461665"/>
          </a:xfrm>
        </p:spPr>
        <p:txBody>
          <a:bodyPr/>
          <a:lstStyle/>
          <a:p>
            <a:r>
              <a:rPr lang="cs-CZ" dirty="0"/>
              <a:t>R8. Nyní Vám přečtu několik výroků a Vy mi prosím řekněte, zda s nimi zcela souhlasíte, spíše souhlasíte, spíše nesouhlasíte nebo zcela nesouhlasíte. Do jaké míry souhlasíte s tím, že … ? </a:t>
            </a:r>
          </a:p>
          <a:p>
            <a:endParaRPr lang="cs-CZ" dirty="0"/>
          </a:p>
        </p:txBody>
      </p:sp>
      <p:graphicFrame>
        <p:nvGraphicFramePr>
          <p:cNvPr id="7" name="Zástupný symbol pro obsah 15"/>
          <p:cNvGraphicFramePr>
            <a:graphicFrameLocks noGrp="1"/>
          </p:cNvGraphicFramePr>
          <p:nvPr>
            <p:ph sz="half" idx="2"/>
            <p:extLst>
              <p:ext uri="{D42A27DB-BD31-4B8C-83A1-F6EECF244321}">
                <p14:modId xmlns:p14="http://schemas.microsoft.com/office/powerpoint/2010/main" val="2696370960"/>
              </p:ext>
            </p:extLst>
          </p:nvPr>
        </p:nvGraphicFramePr>
        <p:xfrm>
          <a:off x="180000" y="1124744"/>
          <a:ext cx="8927488" cy="5265439"/>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symbol pro číslo snímku 3"/>
          <p:cNvSpPr>
            <a:spLocks noGrp="1"/>
          </p:cNvSpPr>
          <p:nvPr>
            <p:ph type="sldNum" sz="quarter" idx="10"/>
          </p:nvPr>
        </p:nvSpPr>
        <p:spPr/>
        <p:txBody>
          <a:bodyPr/>
          <a:lstStyle/>
          <a:p>
            <a:pPr>
              <a:defRPr/>
            </a:pPr>
            <a:fld id="{58D35917-B70F-4C8C-B8FD-191AA96C360F}" type="slidenum">
              <a:rPr lang="cs-CZ" smtClean="0"/>
              <a:pPr>
                <a:defRPr/>
              </a:pPr>
              <a:t>23</a:t>
            </a:fld>
            <a:endParaRPr lang="cs-CZ" dirty="0"/>
          </a:p>
        </p:txBody>
      </p:sp>
      <p:sp>
        <p:nvSpPr>
          <p:cNvPr id="5" name="Nadpis 4"/>
          <p:cNvSpPr>
            <a:spLocks noGrp="1"/>
          </p:cNvSpPr>
          <p:nvPr>
            <p:ph type="title"/>
          </p:nvPr>
        </p:nvSpPr>
        <p:spPr>
          <a:xfrm>
            <a:off x="0" y="45720"/>
            <a:ext cx="7884368" cy="864000"/>
          </a:xfrm>
        </p:spPr>
        <p:txBody>
          <a:bodyPr/>
          <a:lstStyle/>
          <a:p>
            <a:r>
              <a:rPr lang="cs-CZ" sz="1740" noProof="1">
                <a:latin typeface="Calibri" pitchFamily="34" charset="0"/>
                <a:cs typeface="Calibri" pitchFamily="34" charset="0"/>
              </a:rPr>
              <a:t>Vnímání Společenské role reklamy se v posledních letech výrazně nemění, poněkud však oslabuje přesvědčení, že má manipulativní charakter.</a:t>
            </a:r>
          </a:p>
        </p:txBody>
      </p:sp>
      <p:grpSp>
        <p:nvGrpSpPr>
          <p:cNvPr id="6" name="Skupina 5">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8" name="Obrázek 7">
              <a:extLst>
                <a:ext uri="{FF2B5EF4-FFF2-40B4-BE49-F238E27FC236}">
                  <a16:creationId xmlns:a16="http://schemas.microsoft.com/office/drawing/2014/main" id="{2D3664AB-F01D-6F54-7C01-B3879BB62DA4}"/>
                </a:ext>
              </a:extLst>
            </p:cNvPr>
            <p:cNvPicPr>
              <a:picLocks noChangeAspect="1"/>
            </p:cNvPicPr>
            <p:nvPr/>
          </p:nvPicPr>
          <p:blipFill>
            <a:blip r:embed="rId3"/>
            <a:stretch>
              <a:fillRect/>
            </a:stretch>
          </p:blipFill>
          <p:spPr>
            <a:xfrm>
              <a:off x="233265" y="5421086"/>
              <a:ext cx="2972190" cy="1309529"/>
            </a:xfrm>
            <a:prstGeom prst="rect">
              <a:avLst/>
            </a:prstGeom>
          </p:spPr>
        </p:pic>
        <p:sp>
          <p:nvSpPr>
            <p:cNvPr id="9" name="Obdélník 8">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2149425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DŮVĚRYHODNOST A ZÁBAVNOST REKLAMY</a:t>
            </a:r>
            <a:endParaRPr lang="cs-CZ" cap="all" dirty="0">
              <a:latin typeface="+mn-lt"/>
            </a:endParaRPr>
          </a:p>
        </p:txBody>
      </p:sp>
      <p:grpSp>
        <p:nvGrpSpPr>
          <p:cNvPr id="3" name="Skupina 2">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4" name="Obrázek 3">
              <a:extLst>
                <a:ext uri="{FF2B5EF4-FFF2-40B4-BE49-F238E27FC236}">
                  <a16:creationId xmlns:a16="http://schemas.microsoft.com/office/drawing/2014/main" id="{2D3664AB-F01D-6F54-7C01-B3879BB62DA4}"/>
                </a:ext>
              </a:extLst>
            </p:cNvPr>
            <p:cNvPicPr>
              <a:picLocks noChangeAspect="1"/>
            </p:cNvPicPr>
            <p:nvPr/>
          </p:nvPicPr>
          <p:blipFill>
            <a:blip r:embed="rId2"/>
            <a:stretch>
              <a:fillRect/>
            </a:stretch>
          </p:blipFill>
          <p:spPr>
            <a:xfrm>
              <a:off x="233265" y="5421086"/>
              <a:ext cx="2972190" cy="1309529"/>
            </a:xfrm>
            <a:prstGeom prst="rect">
              <a:avLst/>
            </a:prstGeom>
          </p:spPr>
        </p:pic>
        <p:sp>
          <p:nvSpPr>
            <p:cNvPr id="5" name="Obdélník 4">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129544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text 2"/>
          <p:cNvSpPr>
            <a:spLocks noGrp="1"/>
          </p:cNvSpPr>
          <p:nvPr>
            <p:ph type="body" idx="1"/>
          </p:nvPr>
        </p:nvSpPr>
        <p:spPr>
          <a:xfrm>
            <a:off x="180000" y="944760"/>
            <a:ext cx="8784000" cy="307777"/>
          </a:xfrm>
        </p:spPr>
        <p:txBody>
          <a:bodyPr/>
          <a:lstStyle/>
          <a:p>
            <a:r>
              <a:rPr lang="cs-CZ" dirty="0"/>
              <a:t>R8. Nyní Vám přečtu několik výroků a Vy mi prosím řekněte, zda s nimi zcela souhlasíte, spíše souhlasíte, spíše nesouhlasíte nebo zcela nesouhlasíte.</a:t>
            </a:r>
            <a:br>
              <a:rPr lang="cs-CZ" dirty="0"/>
            </a:br>
            <a:r>
              <a:rPr lang="cs-CZ" dirty="0"/>
              <a:t>Do jaké míry souhlasíte s tím, že …</a:t>
            </a:r>
          </a:p>
        </p:txBody>
      </p:sp>
      <p:graphicFrame>
        <p:nvGraphicFramePr>
          <p:cNvPr id="19" name="Zástupný symbol pro obsah 8"/>
          <p:cNvGraphicFramePr>
            <a:graphicFrameLocks noGrp="1"/>
          </p:cNvGraphicFramePr>
          <p:nvPr>
            <p:ph sz="half" idx="2"/>
            <p:extLst>
              <p:ext uri="{D42A27DB-BD31-4B8C-83A1-F6EECF244321}">
                <p14:modId xmlns:p14="http://schemas.microsoft.com/office/powerpoint/2010/main" val="109002867"/>
              </p:ext>
            </p:extLst>
          </p:nvPr>
        </p:nvGraphicFramePr>
        <p:xfrm>
          <a:off x="1187624" y="1340768"/>
          <a:ext cx="6121400" cy="5040312"/>
        </p:xfrm>
        <a:graphic>
          <a:graphicData uri="http://schemas.openxmlformats.org/drawingml/2006/chart">
            <c:chart xmlns:c="http://schemas.openxmlformats.org/drawingml/2006/chart" xmlns:r="http://schemas.openxmlformats.org/officeDocument/2006/relationships" r:id="rId2"/>
          </a:graphicData>
        </a:graphic>
      </p:graphicFrame>
      <p:sp>
        <p:nvSpPr>
          <p:cNvPr id="6" name="Nadpis 1"/>
          <p:cNvSpPr>
            <a:spLocks noGrp="1"/>
          </p:cNvSpPr>
          <p:nvPr>
            <p:ph type="title"/>
          </p:nvPr>
        </p:nvSpPr>
        <p:spPr>
          <a:prstGeom prst="rect">
            <a:avLst/>
          </a:prstGeom>
        </p:spPr>
        <p:txBody>
          <a:bodyPr anchor="ctr"/>
          <a:lstStyle>
            <a:lvl1pPr algn="l">
              <a:defRPr sz="1800" b="1" cap="all" baseline="0"/>
            </a:lvl1pPr>
          </a:lstStyle>
          <a:p>
            <a:r>
              <a:rPr lang="cs-CZ" dirty="0">
                <a:latin typeface="+mn-lt"/>
              </a:rPr>
              <a:t>Důvěryhodnost reklam je mezi Čechy nízká – zcela jim věří jen 1/4. </a:t>
            </a:r>
            <a:br>
              <a:rPr lang="cs-CZ" dirty="0">
                <a:latin typeface="+mn-lt"/>
              </a:rPr>
            </a:br>
            <a:r>
              <a:rPr lang="cs-CZ" dirty="0">
                <a:latin typeface="+mn-lt"/>
              </a:rPr>
              <a:t>Dvě třetiny lidí reklamy nebaví. Známé osobnosti pomáhají důvěryhodnosti reklam z pohledu méně než poloviny lidí.</a:t>
            </a:r>
          </a:p>
        </p:txBody>
      </p:sp>
      <p:grpSp>
        <p:nvGrpSpPr>
          <p:cNvPr id="5" name="Skupina 4">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7" name="Obrázek 6">
              <a:extLst>
                <a:ext uri="{FF2B5EF4-FFF2-40B4-BE49-F238E27FC236}">
                  <a16:creationId xmlns:a16="http://schemas.microsoft.com/office/drawing/2014/main" id="{2D3664AB-F01D-6F54-7C01-B3879BB62DA4}"/>
                </a:ext>
              </a:extLst>
            </p:cNvPr>
            <p:cNvPicPr>
              <a:picLocks noChangeAspect="1"/>
            </p:cNvPicPr>
            <p:nvPr/>
          </p:nvPicPr>
          <p:blipFill>
            <a:blip r:embed="rId3"/>
            <a:stretch>
              <a:fillRect/>
            </a:stretch>
          </p:blipFill>
          <p:spPr>
            <a:xfrm>
              <a:off x="233265" y="5421086"/>
              <a:ext cx="2972190" cy="1309529"/>
            </a:xfrm>
            <a:prstGeom prst="rect">
              <a:avLst/>
            </a:prstGeom>
          </p:spPr>
        </p:pic>
        <p:sp>
          <p:nvSpPr>
            <p:cNvPr id="8" name="Obdélník 7">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819436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text 2"/>
          <p:cNvSpPr>
            <a:spLocks noGrp="1"/>
          </p:cNvSpPr>
          <p:nvPr>
            <p:ph type="body" idx="1"/>
          </p:nvPr>
        </p:nvSpPr>
        <p:spPr>
          <a:xfrm>
            <a:off x="180000" y="944760"/>
            <a:ext cx="8784000" cy="307777"/>
          </a:xfrm>
        </p:spPr>
        <p:txBody>
          <a:bodyPr/>
          <a:lstStyle/>
          <a:p>
            <a:r>
              <a:rPr lang="cs-CZ" dirty="0"/>
              <a:t>R8. Nyní Vám přečtu několik výroků a Vy mi prosím řekněte, zda s nimi zcela souhlasíte, spíše souhlasíte, spíše nesouhlasíte nebo zcela nesouhlasíte.</a:t>
            </a:r>
            <a:br>
              <a:rPr lang="cs-CZ" dirty="0"/>
            </a:br>
            <a:r>
              <a:rPr lang="cs-CZ" dirty="0"/>
              <a:t>Do jaké míry souhlasíte s tím, že …</a:t>
            </a:r>
          </a:p>
        </p:txBody>
      </p:sp>
      <p:graphicFrame>
        <p:nvGraphicFramePr>
          <p:cNvPr id="7" name="Zástupný symbol pro obsah 15"/>
          <p:cNvGraphicFramePr>
            <a:graphicFrameLocks noGrp="1"/>
          </p:cNvGraphicFramePr>
          <p:nvPr>
            <p:ph sz="half" idx="2"/>
            <p:extLst>
              <p:ext uri="{D42A27DB-BD31-4B8C-83A1-F6EECF244321}">
                <p14:modId xmlns:p14="http://schemas.microsoft.com/office/powerpoint/2010/main" val="903492465"/>
              </p:ext>
            </p:extLst>
          </p:nvPr>
        </p:nvGraphicFramePr>
        <p:xfrm>
          <a:off x="180000" y="1340768"/>
          <a:ext cx="8640472" cy="5040312"/>
        </p:xfrm>
        <a:graphic>
          <a:graphicData uri="http://schemas.openxmlformats.org/drawingml/2006/chart">
            <c:chart xmlns:c="http://schemas.openxmlformats.org/drawingml/2006/chart" xmlns:r="http://schemas.openxmlformats.org/officeDocument/2006/relationships" r:id="rId2"/>
          </a:graphicData>
        </a:graphic>
      </p:graphicFrame>
      <p:sp>
        <p:nvSpPr>
          <p:cNvPr id="6" name="Nadpis 1"/>
          <p:cNvSpPr>
            <a:spLocks noGrp="1"/>
          </p:cNvSpPr>
          <p:nvPr>
            <p:ph type="title"/>
          </p:nvPr>
        </p:nvSpPr>
        <p:spPr>
          <a:prstGeom prst="rect">
            <a:avLst/>
          </a:prstGeom>
        </p:spPr>
        <p:txBody>
          <a:bodyPr anchor="ctr"/>
          <a:lstStyle>
            <a:lvl1pPr algn="l">
              <a:defRPr sz="1800" b="1" cap="all" baseline="0"/>
            </a:lvl1pPr>
          </a:lstStyle>
          <a:p>
            <a:r>
              <a:rPr lang="cs-CZ" dirty="0">
                <a:latin typeface="+mn-lt"/>
              </a:rPr>
              <a:t>Trend vzestupu nedůvěry v reklamní sdělení, ale i důrazu </a:t>
            </a:r>
            <a:br>
              <a:rPr lang="cs-CZ" dirty="0">
                <a:latin typeface="+mn-lt"/>
              </a:rPr>
            </a:br>
            <a:r>
              <a:rPr lang="cs-CZ" dirty="0">
                <a:latin typeface="+mn-lt"/>
              </a:rPr>
              <a:t>na posílení důvěryhodnosti známými osobami, se v posledních dvou letech obrací. </a:t>
            </a:r>
          </a:p>
        </p:txBody>
      </p:sp>
      <p:grpSp>
        <p:nvGrpSpPr>
          <p:cNvPr id="5" name="Skupina 4">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8" name="Obrázek 7">
              <a:extLst>
                <a:ext uri="{FF2B5EF4-FFF2-40B4-BE49-F238E27FC236}">
                  <a16:creationId xmlns:a16="http://schemas.microsoft.com/office/drawing/2014/main" id="{2D3664AB-F01D-6F54-7C01-B3879BB62DA4}"/>
                </a:ext>
              </a:extLst>
            </p:cNvPr>
            <p:cNvPicPr>
              <a:picLocks noChangeAspect="1"/>
            </p:cNvPicPr>
            <p:nvPr/>
          </p:nvPicPr>
          <p:blipFill>
            <a:blip r:embed="rId3"/>
            <a:stretch>
              <a:fillRect/>
            </a:stretch>
          </p:blipFill>
          <p:spPr>
            <a:xfrm>
              <a:off x="233265" y="5421086"/>
              <a:ext cx="2972190" cy="1309529"/>
            </a:xfrm>
            <a:prstGeom prst="rect">
              <a:avLst/>
            </a:prstGeom>
          </p:spPr>
        </p:pic>
        <p:sp>
          <p:nvSpPr>
            <p:cNvPr id="9" name="Obdélník 8">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418971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Názory na reklamu v politice</a:t>
            </a:r>
            <a:endParaRPr lang="cs-CZ" cap="all" dirty="0">
              <a:latin typeface="+mn-lt"/>
            </a:endParaRPr>
          </a:p>
        </p:txBody>
      </p:sp>
      <p:grpSp>
        <p:nvGrpSpPr>
          <p:cNvPr id="3" name="Skupina 2">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4" name="Obrázek 3">
              <a:extLst>
                <a:ext uri="{FF2B5EF4-FFF2-40B4-BE49-F238E27FC236}">
                  <a16:creationId xmlns:a16="http://schemas.microsoft.com/office/drawing/2014/main" id="{2D3664AB-F01D-6F54-7C01-B3879BB62DA4}"/>
                </a:ext>
              </a:extLst>
            </p:cNvPr>
            <p:cNvPicPr>
              <a:picLocks noChangeAspect="1"/>
            </p:cNvPicPr>
            <p:nvPr/>
          </p:nvPicPr>
          <p:blipFill>
            <a:blip r:embed="rId2"/>
            <a:stretch>
              <a:fillRect/>
            </a:stretch>
          </p:blipFill>
          <p:spPr>
            <a:xfrm>
              <a:off x="233265" y="5421086"/>
              <a:ext cx="2972190" cy="1309529"/>
            </a:xfrm>
            <a:prstGeom prst="rect">
              <a:avLst/>
            </a:prstGeom>
          </p:spPr>
        </p:pic>
        <p:sp>
          <p:nvSpPr>
            <p:cNvPr id="5" name="Obdélník 4">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cs-CZ" dirty="0"/>
              <a:t>R</a:t>
            </a:r>
            <a:r>
              <a:rPr lang="en-US" dirty="0"/>
              <a:t>10</a:t>
            </a:r>
            <a:r>
              <a:rPr lang="cs-CZ" dirty="0"/>
              <a:t>. Politická reklama nás provází při každých volbách. Zajímá nás váš názor na ni. Uveďte prosím u každého výroku, zda s ním souhlasíte nebo ne. </a:t>
            </a:r>
          </a:p>
          <a:p>
            <a:endParaRPr lang="cs-CZ" dirty="0"/>
          </a:p>
        </p:txBody>
      </p:sp>
      <p:graphicFrame>
        <p:nvGraphicFramePr>
          <p:cNvPr id="13" name="Zástupný symbol pro obsah 8"/>
          <p:cNvGraphicFramePr>
            <a:graphicFrameLocks noGrp="1"/>
          </p:cNvGraphicFramePr>
          <p:nvPr>
            <p:ph sz="half" idx="2"/>
            <p:extLst>
              <p:ext uri="{D42A27DB-BD31-4B8C-83A1-F6EECF244321}">
                <p14:modId xmlns:p14="http://schemas.microsoft.com/office/powerpoint/2010/main" val="96592799"/>
              </p:ext>
            </p:extLst>
          </p:nvPr>
        </p:nvGraphicFramePr>
        <p:xfrm>
          <a:off x="1126698" y="1412776"/>
          <a:ext cx="6624860" cy="50403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cs-CZ" sz="1600" kern="1200" cap="all" noProof="1">
                <a:latin typeface="+mn-lt"/>
              </a:rPr>
              <a:t>Podle většiny lidí by POLITICKÁ REKLAMA MĚLA BÝT SLUŠNÁ a neměla by šířit dezinformace, neplní sliby a MĚLA by BÝT KONTROLOVÁNA. čtvrtinu osob politická reklama zajímá, ale jen 16 % TĚMTO reklamám věří.</a:t>
            </a:r>
          </a:p>
        </p:txBody>
      </p:sp>
      <p:sp>
        <p:nvSpPr>
          <p:cNvPr id="9" name="Content Placeholder 2"/>
          <p:cNvSpPr txBox="1">
            <a:spLocks/>
          </p:cNvSpPr>
          <p:nvPr/>
        </p:nvSpPr>
        <p:spPr>
          <a:xfrm>
            <a:off x="6372200" y="1628800"/>
            <a:ext cx="2663808" cy="4473237"/>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dirty="0"/>
          </a:p>
        </p:txBody>
      </p:sp>
      <p:grpSp>
        <p:nvGrpSpPr>
          <p:cNvPr id="6" name="Skupina 5">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7" name="Obrázek 6">
              <a:extLst>
                <a:ext uri="{FF2B5EF4-FFF2-40B4-BE49-F238E27FC236}">
                  <a16:creationId xmlns:a16="http://schemas.microsoft.com/office/drawing/2014/main" id="{2D3664AB-F01D-6F54-7C01-B3879BB62DA4}"/>
                </a:ext>
              </a:extLst>
            </p:cNvPr>
            <p:cNvPicPr>
              <a:picLocks noChangeAspect="1"/>
            </p:cNvPicPr>
            <p:nvPr/>
          </p:nvPicPr>
          <p:blipFill>
            <a:blip r:embed="rId3"/>
            <a:stretch>
              <a:fillRect/>
            </a:stretch>
          </p:blipFill>
          <p:spPr>
            <a:xfrm>
              <a:off x="233265" y="5421086"/>
              <a:ext cx="2972190" cy="1309529"/>
            </a:xfrm>
            <a:prstGeom prst="rect">
              <a:avLst/>
            </a:prstGeom>
          </p:spPr>
        </p:pic>
        <p:sp>
          <p:nvSpPr>
            <p:cNvPr id="8" name="Obdélník 7">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1734935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f 9"/>
          <p:cNvGraphicFramePr/>
          <p:nvPr>
            <p:extLst>
              <p:ext uri="{D42A27DB-BD31-4B8C-83A1-F6EECF244321}">
                <p14:modId xmlns:p14="http://schemas.microsoft.com/office/powerpoint/2010/main" val="1501680410"/>
              </p:ext>
            </p:extLst>
          </p:nvPr>
        </p:nvGraphicFramePr>
        <p:xfrm>
          <a:off x="4644008" y="2015914"/>
          <a:ext cx="4176464" cy="3555488"/>
        </p:xfrm>
        <a:graphic>
          <a:graphicData uri="http://schemas.openxmlformats.org/drawingml/2006/chart">
            <c:chart xmlns:c="http://schemas.openxmlformats.org/drawingml/2006/chart" xmlns:r="http://schemas.openxmlformats.org/officeDocument/2006/relationships" r:id="rId3"/>
          </a:graphicData>
        </a:graphic>
      </p:graphicFrame>
      <p:sp>
        <p:nvSpPr>
          <p:cNvPr id="27" name="Zástupný symbol pro text 2"/>
          <p:cNvSpPr>
            <a:spLocks noGrp="1"/>
          </p:cNvSpPr>
          <p:nvPr>
            <p:ph type="body" idx="1"/>
          </p:nvPr>
        </p:nvSpPr>
        <p:spPr/>
        <p:txBody>
          <a:bodyPr/>
          <a:lstStyle/>
          <a:p>
            <a:r>
              <a:rPr lang="cs-CZ" dirty="0"/>
              <a:t>R</a:t>
            </a:r>
            <a:r>
              <a:rPr lang="en-US" dirty="0"/>
              <a:t>10</a:t>
            </a:r>
            <a:r>
              <a:rPr lang="cs-CZ" dirty="0"/>
              <a:t>. Politická reklama nás provází při každých volbách. Zajímá nás váš názor na ni. Uveďte prosím u každého výroku, zda s ním souhlasíte nebo ne.</a:t>
            </a:r>
          </a:p>
        </p:txBody>
      </p:sp>
      <p:graphicFrame>
        <p:nvGraphicFramePr>
          <p:cNvPr id="7" name="Zástupný symbol pro obsah 11"/>
          <p:cNvGraphicFramePr>
            <a:graphicFrameLocks noGrp="1"/>
          </p:cNvGraphicFramePr>
          <p:nvPr>
            <p:ph sz="half" idx="2"/>
            <p:extLst>
              <p:ext uri="{D42A27DB-BD31-4B8C-83A1-F6EECF244321}">
                <p14:modId xmlns:p14="http://schemas.microsoft.com/office/powerpoint/2010/main" val="3154155790"/>
              </p:ext>
            </p:extLst>
          </p:nvPr>
        </p:nvGraphicFramePr>
        <p:xfrm>
          <a:off x="8801" y="1772816"/>
          <a:ext cx="4752528"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22" name="Nadpis 1"/>
          <p:cNvSpPr>
            <a:spLocks noGrp="1"/>
          </p:cNvSpPr>
          <p:nvPr>
            <p:ph type="title"/>
          </p:nvPr>
        </p:nvSpPr>
        <p:spPr>
          <a:prstGeom prst="rect">
            <a:avLst/>
          </a:prstGeom>
        </p:spPr>
        <p:txBody>
          <a:bodyPr anchor="ctr"/>
          <a:lstStyle>
            <a:lvl1pPr algn="l">
              <a:defRPr sz="1800" b="1" cap="all" baseline="0"/>
            </a:lvl1pPr>
          </a:lstStyle>
          <a:p>
            <a:pPr>
              <a:lnSpc>
                <a:spcPct val="80000"/>
              </a:lnSpc>
            </a:pPr>
            <a:r>
              <a:rPr lang="cs-CZ" noProof="1">
                <a:latin typeface="+mn-lt"/>
              </a:rPr>
              <a:t>Vůči nepodloženým tvrzením , která se hájí svobodou slova, ale </a:t>
            </a:r>
            <a:br>
              <a:rPr lang="cs-CZ" noProof="1">
                <a:latin typeface="+mn-lt"/>
              </a:rPr>
            </a:br>
            <a:r>
              <a:rPr lang="cs-CZ" noProof="1">
                <a:latin typeface="+mn-lt"/>
              </a:rPr>
              <a:t>i vůči dezinformacím, je nejméně imunní mladší střední generace (30-44 let) a lidé se základním vzděláním.</a:t>
            </a:r>
          </a:p>
        </p:txBody>
      </p:sp>
      <p:sp>
        <p:nvSpPr>
          <p:cNvPr id="13" name="TextovéPole 12"/>
          <p:cNvSpPr txBox="1"/>
          <p:nvPr/>
        </p:nvSpPr>
        <p:spPr>
          <a:xfrm>
            <a:off x="7559274" y="5266003"/>
            <a:ext cx="1383712" cy="369332"/>
          </a:xfrm>
          <a:prstGeom prst="rect">
            <a:avLst/>
          </a:prstGeom>
          <a:noFill/>
        </p:spPr>
        <p:txBody>
          <a:bodyPr wrap="none" rtlCol="0">
            <a:spAutoFit/>
          </a:bodyPr>
          <a:lstStyle/>
          <a:p>
            <a:pPr algn="r"/>
            <a:r>
              <a:rPr lang="cs-CZ" sz="900" i="1" dirty="0">
                <a:solidFill>
                  <a:srgbClr val="0000FF"/>
                </a:solidFill>
                <a:latin typeface="+mn-lt"/>
              </a:rPr>
              <a:t>výrazně vice než v celku</a:t>
            </a:r>
          </a:p>
          <a:p>
            <a:pPr algn="r"/>
            <a:r>
              <a:rPr lang="cs-CZ" sz="900" i="1" dirty="0">
                <a:solidFill>
                  <a:srgbClr val="FF0000"/>
                </a:solidFill>
                <a:latin typeface="+mn-lt"/>
              </a:rPr>
              <a:t>výrazně méně než v celku</a:t>
            </a:r>
          </a:p>
        </p:txBody>
      </p:sp>
      <p:grpSp>
        <p:nvGrpSpPr>
          <p:cNvPr id="8" name="Skupina 7">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9" name="Obrázek 8">
              <a:extLst>
                <a:ext uri="{FF2B5EF4-FFF2-40B4-BE49-F238E27FC236}">
                  <a16:creationId xmlns:a16="http://schemas.microsoft.com/office/drawing/2014/main" id="{2D3664AB-F01D-6F54-7C01-B3879BB62DA4}"/>
                </a:ext>
              </a:extLst>
            </p:cNvPr>
            <p:cNvPicPr>
              <a:picLocks noChangeAspect="1"/>
            </p:cNvPicPr>
            <p:nvPr/>
          </p:nvPicPr>
          <p:blipFill>
            <a:blip r:embed="rId5"/>
            <a:stretch>
              <a:fillRect/>
            </a:stretch>
          </p:blipFill>
          <p:spPr>
            <a:xfrm>
              <a:off x="233265" y="5421086"/>
              <a:ext cx="2972190" cy="1309529"/>
            </a:xfrm>
            <a:prstGeom prst="rect">
              <a:avLst/>
            </a:prstGeom>
          </p:spPr>
        </p:pic>
        <p:sp>
          <p:nvSpPr>
            <p:cNvPr id="11" name="Obdélník 10">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273248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cap="all" dirty="0">
                <a:latin typeface="+mn-lt"/>
              </a:rPr>
              <a:t>Vliv reklamy na nákupní chování</a:t>
            </a:r>
          </a:p>
        </p:txBody>
      </p:sp>
      <p:grpSp>
        <p:nvGrpSpPr>
          <p:cNvPr id="3" name="Skupina 2">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4" name="Obrázek 3">
              <a:extLst>
                <a:ext uri="{FF2B5EF4-FFF2-40B4-BE49-F238E27FC236}">
                  <a16:creationId xmlns:a16="http://schemas.microsoft.com/office/drawing/2014/main" id="{2D3664AB-F01D-6F54-7C01-B3879BB62DA4}"/>
                </a:ext>
              </a:extLst>
            </p:cNvPr>
            <p:cNvPicPr>
              <a:picLocks noChangeAspect="1"/>
            </p:cNvPicPr>
            <p:nvPr/>
          </p:nvPicPr>
          <p:blipFill>
            <a:blip r:embed="rId2"/>
            <a:stretch>
              <a:fillRect/>
            </a:stretch>
          </p:blipFill>
          <p:spPr>
            <a:xfrm>
              <a:off x="233265" y="5421086"/>
              <a:ext cx="2972190" cy="1309529"/>
            </a:xfrm>
            <a:prstGeom prst="rect">
              <a:avLst/>
            </a:prstGeom>
          </p:spPr>
        </p:pic>
        <p:sp>
          <p:nvSpPr>
            <p:cNvPr id="5" name="Obdélník 4">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1576214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Jaká by měla reklama být</a:t>
            </a:r>
            <a:endParaRPr lang="cs-CZ" cap="all" dirty="0">
              <a:latin typeface="+mn-lt"/>
            </a:endParaRPr>
          </a:p>
        </p:txBody>
      </p:sp>
      <p:grpSp>
        <p:nvGrpSpPr>
          <p:cNvPr id="3" name="Skupina 2">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4" name="Obrázek 3">
              <a:extLst>
                <a:ext uri="{FF2B5EF4-FFF2-40B4-BE49-F238E27FC236}">
                  <a16:creationId xmlns:a16="http://schemas.microsoft.com/office/drawing/2014/main" id="{2D3664AB-F01D-6F54-7C01-B3879BB62DA4}"/>
                </a:ext>
              </a:extLst>
            </p:cNvPr>
            <p:cNvPicPr>
              <a:picLocks noChangeAspect="1"/>
            </p:cNvPicPr>
            <p:nvPr/>
          </p:nvPicPr>
          <p:blipFill>
            <a:blip r:embed="rId2"/>
            <a:stretch>
              <a:fillRect/>
            </a:stretch>
          </p:blipFill>
          <p:spPr>
            <a:xfrm>
              <a:off x="233265" y="5421086"/>
              <a:ext cx="2972190" cy="1309529"/>
            </a:xfrm>
            <a:prstGeom prst="rect">
              <a:avLst/>
            </a:prstGeom>
          </p:spPr>
        </p:pic>
        <p:sp>
          <p:nvSpPr>
            <p:cNvPr id="5" name="Obdélník 4">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2755082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191163"/>
            <a:ext cx="7560352" cy="720080"/>
          </a:xfrm>
        </p:spPr>
        <p:txBody>
          <a:bodyPr>
            <a:normAutofit fontScale="90000"/>
          </a:bodyPr>
          <a:lstStyle/>
          <a:p>
            <a:r>
              <a:rPr lang="cs-CZ" sz="1800" kern="1200" cap="all" noProof="1"/>
              <a:t>Reklama by podle čechů měla být hlavně pravdivá, bez využívání násilí, srozumitelná, důvěryhodná, slušná a informativní. </a:t>
            </a:r>
            <a:br>
              <a:rPr lang="cs-CZ" sz="1800" kern="1200" cap="all" noProof="1"/>
            </a:br>
            <a:r>
              <a:rPr lang="cs-CZ" sz="1800" kern="1200" cap="all" noProof="1"/>
              <a:t>V tomto směru není oproti minulosti žádný posun. </a:t>
            </a:r>
          </a:p>
        </p:txBody>
      </p:sp>
      <p:sp>
        <p:nvSpPr>
          <p:cNvPr id="3" name="Text Placeholder 2"/>
          <p:cNvSpPr>
            <a:spLocks noGrp="1"/>
          </p:cNvSpPr>
          <p:nvPr>
            <p:ph type="body" idx="1"/>
          </p:nvPr>
        </p:nvSpPr>
        <p:spPr>
          <a:xfrm>
            <a:off x="360000" y="980728"/>
            <a:ext cx="8784000" cy="461665"/>
          </a:xfrm>
        </p:spPr>
        <p:txBody>
          <a:bodyPr/>
          <a:lstStyle/>
          <a:p>
            <a:r>
              <a:rPr lang="cs-CZ" dirty="0"/>
              <a:t>R9. Každý člověk má svoje představy o reklamě, má na ni určité nároky. Co si myslíte Vy, jaká by reklama měla být, co Vy považujete za důležité. Dále je uvedena řada vlastností, které reklama může mít. Uveďte, zda je pro vás osobně tato vlastnost velmi důležitá, spíše důležitá, málo důležitá, vůbec není důležitá. </a:t>
            </a:r>
          </a:p>
          <a:p>
            <a:endParaRPr lang="cs-CZ" dirty="0"/>
          </a:p>
        </p:txBody>
      </p:sp>
      <p:sp>
        <p:nvSpPr>
          <p:cNvPr id="9" name="Content Placeholder 2"/>
          <p:cNvSpPr txBox="1">
            <a:spLocks/>
          </p:cNvSpPr>
          <p:nvPr/>
        </p:nvSpPr>
        <p:spPr>
          <a:xfrm>
            <a:off x="6372200" y="1628800"/>
            <a:ext cx="2663808" cy="4473237"/>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dirty="0"/>
          </a:p>
        </p:txBody>
      </p:sp>
      <p:graphicFrame>
        <p:nvGraphicFramePr>
          <p:cNvPr id="10" name="Zástupný symbol pro obsah 8"/>
          <p:cNvGraphicFramePr>
            <a:graphicFrameLocks/>
          </p:cNvGraphicFramePr>
          <p:nvPr>
            <p:extLst>
              <p:ext uri="{D42A27DB-BD31-4B8C-83A1-F6EECF244321}">
                <p14:modId xmlns:p14="http://schemas.microsoft.com/office/powerpoint/2010/main" val="2704387822"/>
              </p:ext>
            </p:extLst>
          </p:nvPr>
        </p:nvGraphicFramePr>
        <p:xfrm>
          <a:off x="0" y="1307805"/>
          <a:ext cx="8928992" cy="55501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32745294"/>
              </p:ext>
            </p:extLst>
          </p:nvPr>
        </p:nvGraphicFramePr>
        <p:xfrm>
          <a:off x="251520" y="1844828"/>
          <a:ext cx="3600400" cy="4559240"/>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20000"/>
                    </a:ext>
                  </a:extLst>
                </a:gridCol>
              </a:tblGrid>
              <a:tr h="239960">
                <a:tc>
                  <a:txBody>
                    <a:bodyPr/>
                    <a:lstStyle/>
                    <a:p>
                      <a:pPr algn="r" fontAlgn="b"/>
                      <a:r>
                        <a:rPr lang="cs-CZ" sz="900" b="0" i="0" u="none" strike="noStrike" dirty="0">
                          <a:solidFill>
                            <a:schemeClr val="tx1"/>
                          </a:solidFill>
                          <a:effectLst/>
                          <a:latin typeface="Calibri" panose="020F0502020204030204" pitchFamily="34" charset="0"/>
                        </a:rPr>
                        <a:t>Pravdivá</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239960">
                <a:tc>
                  <a:txBody>
                    <a:bodyPr/>
                    <a:lstStyle/>
                    <a:p>
                      <a:pPr algn="r" fontAlgn="b"/>
                      <a:r>
                        <a:rPr lang="cs-CZ" sz="900" b="0" i="0" u="none" strike="noStrike" dirty="0">
                          <a:solidFill>
                            <a:schemeClr val="tx1"/>
                          </a:solidFill>
                          <a:effectLst/>
                          <a:latin typeface="Calibri" panose="020F0502020204030204" pitchFamily="34" charset="0"/>
                        </a:rPr>
                        <a:t>Bez násilí</a:t>
                      </a:r>
                      <a:r>
                        <a:rPr lang="cs-CZ" sz="900" b="0" i="0" u="none" strike="noStrike" baseline="0" dirty="0">
                          <a:solidFill>
                            <a:schemeClr val="tx1"/>
                          </a:solidFill>
                          <a:effectLst/>
                          <a:latin typeface="Calibri" panose="020F0502020204030204" pitchFamily="34" charset="0"/>
                        </a:rPr>
                        <a:t> </a:t>
                      </a:r>
                      <a:r>
                        <a:rPr lang="cs-CZ" sz="900" b="0" i="0" u="none" strike="noStrike" dirty="0">
                          <a:solidFill>
                            <a:schemeClr val="tx1"/>
                          </a:solidFill>
                          <a:effectLst/>
                          <a:latin typeface="Calibri" panose="020F0502020204030204" pitchFamily="34" charset="0"/>
                        </a:rPr>
                        <a:t> </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239960">
                <a:tc>
                  <a:txBody>
                    <a:bodyPr/>
                    <a:lstStyle/>
                    <a:p>
                      <a:pPr algn="r" fontAlgn="b"/>
                      <a:r>
                        <a:rPr lang="cs-CZ" sz="900" u="none" strike="noStrike" dirty="0">
                          <a:effectLst/>
                        </a:rPr>
                        <a:t>Srozumitelná</a:t>
                      </a:r>
                      <a:endParaRPr lang="cs-CZ" sz="900" b="0" i="0" u="none" strike="noStrike" dirty="0">
                        <a:solidFill>
                          <a:schemeClr val="tx1"/>
                        </a:solidFill>
                        <a:effectLst/>
                        <a:latin typeface="Calibri" panose="020F0502020204030204" pitchFamily="34" charset="0"/>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239960">
                <a:tc>
                  <a:txBody>
                    <a:bodyPr/>
                    <a:lstStyle/>
                    <a:p>
                      <a:pPr algn="r" fontAlgn="b"/>
                      <a:r>
                        <a:rPr lang="cs-CZ" sz="900" b="0" u="none" strike="noStrike" dirty="0">
                          <a:solidFill>
                            <a:schemeClr val="tx1"/>
                          </a:solidFill>
                          <a:effectLst/>
                        </a:rPr>
                        <a:t> Důvěryhodná</a:t>
                      </a:r>
                      <a:r>
                        <a:rPr lang="cs-CZ" sz="900" b="0" u="none" strike="noStrike" baseline="0" dirty="0">
                          <a:solidFill>
                            <a:schemeClr val="tx1"/>
                          </a:solidFill>
                          <a:effectLst/>
                        </a:rPr>
                        <a:t> </a:t>
                      </a:r>
                      <a:endParaRPr lang="cs-CZ" sz="900" b="0" i="0" u="none" strike="noStrike" dirty="0">
                        <a:solidFill>
                          <a:schemeClr val="tx1"/>
                        </a:solidFill>
                        <a:effectLst/>
                        <a:latin typeface="Calibri" panose="020F0502020204030204" pitchFamily="34" charset="0"/>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239960">
                <a:tc>
                  <a:txBody>
                    <a:bodyPr/>
                    <a:lstStyle/>
                    <a:p>
                      <a:pPr algn="r" fontAlgn="b"/>
                      <a:r>
                        <a:rPr lang="cs-CZ" sz="900" u="none" strike="noStrike" dirty="0">
                          <a:effectLst/>
                        </a:rPr>
                        <a:t> Slušná</a:t>
                      </a:r>
                      <a:r>
                        <a:rPr lang="cs-CZ" sz="900" u="none" strike="noStrike" baseline="0" dirty="0">
                          <a:effectLst/>
                        </a:rPr>
                        <a:t>, bez vulgarit</a:t>
                      </a:r>
                      <a:endParaRPr lang="cs-CZ" sz="900" b="0" i="0" u="none" strike="noStrike" dirty="0">
                        <a:solidFill>
                          <a:srgbClr val="000000"/>
                        </a:solidFill>
                        <a:effectLst/>
                        <a:latin typeface="Calibri" panose="020F0502020204030204" pitchFamily="34" charset="0"/>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23996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cs-CZ" sz="900" b="0" i="0" u="none" strike="noStrike" baseline="0" dirty="0">
                          <a:solidFill>
                            <a:schemeClr val="dk1"/>
                          </a:solidFill>
                          <a:effectLst/>
                          <a:latin typeface="+mn-lt"/>
                        </a:rPr>
                        <a:t>Informativní, podává informace o produktu  </a:t>
                      </a:r>
                      <a:endParaRPr lang="pt-BR" sz="900" b="0" i="0" u="none" strike="noStrike" dirty="0">
                        <a:solidFill>
                          <a:srgbClr val="000000"/>
                        </a:solidFill>
                        <a:effectLst/>
                        <a:latin typeface="Calibri" panose="020F0502020204030204" pitchFamily="34" charset="0"/>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23996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900" b="0" i="0" u="none" strike="noStrike" baseline="0" dirty="0">
                          <a:solidFill>
                            <a:schemeClr val="dk1"/>
                          </a:solidFill>
                          <a:effectLst/>
                          <a:latin typeface="+mn-lt"/>
                        </a:rPr>
                        <a:t>Nevtíravá, nepodbízivá </a:t>
                      </a:r>
                      <a:r>
                        <a:rPr lang="cs-CZ" sz="900" u="none" strike="noStrike" dirty="0">
                          <a:effectLst/>
                        </a:rPr>
                        <a:t> </a:t>
                      </a:r>
                      <a:endParaRPr lang="cs-CZ" sz="900" b="0" i="0" u="none" strike="noStrike" dirty="0">
                        <a:solidFill>
                          <a:srgbClr val="000000"/>
                        </a:solidFill>
                        <a:effectLst/>
                        <a:latin typeface="Calibri" panose="020F0502020204030204" pitchFamily="34" charset="0"/>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6"/>
                  </a:ext>
                </a:extLst>
              </a:tr>
              <a:tr h="239960">
                <a:tc>
                  <a:txBody>
                    <a:bodyPr/>
                    <a:lstStyle/>
                    <a:p>
                      <a:pPr algn="r" fontAlgn="b"/>
                      <a:r>
                        <a:rPr lang="cs-CZ" sz="900" b="0" i="0" u="none" strike="noStrike" baseline="0" dirty="0">
                          <a:solidFill>
                            <a:schemeClr val="dk1"/>
                          </a:solidFill>
                          <a:effectLst/>
                          <a:latin typeface="+mn-lt"/>
                        </a:rPr>
                        <a:t>Nápaditá, originální</a:t>
                      </a:r>
                      <a:endParaRPr lang="cs-CZ" sz="900" b="0" i="0" u="none" strike="noStrike" dirty="0">
                        <a:solidFill>
                          <a:srgbClr val="000000"/>
                        </a:solidFill>
                        <a:effectLst/>
                        <a:latin typeface="Calibri" panose="020F0502020204030204" pitchFamily="34" charset="0"/>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7"/>
                  </a:ext>
                </a:extLst>
              </a:tr>
              <a:tr h="23996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900" b="0" i="0" u="none" strike="noStrike" kern="1200" baseline="0" noProof="0" dirty="0">
                          <a:solidFill>
                            <a:schemeClr val="dk1"/>
                          </a:solidFill>
                          <a:effectLst/>
                          <a:latin typeface="+mn-lt"/>
                          <a:ea typeface="+mn-ea"/>
                          <a:cs typeface="+mn-cs"/>
                        </a:rPr>
                        <a:t>Vtipná</a:t>
                      </a:r>
                      <a:r>
                        <a:rPr lang="cs-CZ" sz="900" u="none" strike="noStrike" dirty="0">
                          <a:effectLst/>
                        </a:rPr>
                        <a:t> </a:t>
                      </a:r>
                      <a:endParaRPr lang="cs-CZ" sz="900" b="0" i="0" u="none" strike="noStrike" dirty="0">
                        <a:solidFill>
                          <a:srgbClr val="000000"/>
                        </a:solidFill>
                        <a:effectLst/>
                        <a:latin typeface="Calibri" panose="020F0502020204030204" pitchFamily="34" charset="0"/>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9"/>
                  </a:ext>
                </a:extLst>
              </a:tr>
              <a:tr h="23996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900" u="none" strike="noStrike" dirty="0">
                          <a:effectLst/>
                        </a:rPr>
                        <a:t>Schopná</a:t>
                      </a:r>
                      <a:r>
                        <a:rPr lang="cs-CZ" sz="900" u="none" strike="noStrike" baseline="0" dirty="0">
                          <a:effectLst/>
                        </a:rPr>
                        <a:t> vzbudit zájem</a:t>
                      </a:r>
                      <a:endParaRPr lang="cs-CZ" sz="900" b="0" i="0" u="none" strike="noStrike" dirty="0">
                        <a:solidFill>
                          <a:srgbClr val="000000"/>
                        </a:solidFill>
                        <a:effectLst/>
                        <a:latin typeface="Calibri" panose="020F0502020204030204" pitchFamily="34" charset="0"/>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3"/>
                  </a:ext>
                </a:extLst>
              </a:tr>
              <a:tr h="23996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900" b="0" i="0" u="none" strike="noStrike" baseline="0" dirty="0">
                          <a:solidFill>
                            <a:schemeClr val="dk1"/>
                          </a:solidFill>
                          <a:effectLst/>
                          <a:latin typeface="+mn-lt"/>
                        </a:rPr>
                        <a:t>Snadno zapamatovatelná </a:t>
                      </a:r>
                      <a:endParaRPr lang="cs-CZ" sz="900" b="0" i="0" u="none" strike="noStrike" kern="1200" baseline="0" dirty="0">
                        <a:solidFill>
                          <a:schemeClr val="dk1"/>
                        </a:solidFill>
                        <a:effectLst/>
                        <a:latin typeface="+mn-lt"/>
                        <a:ea typeface="+mn-ea"/>
                        <a:cs typeface="+mn-cs"/>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0"/>
                  </a:ext>
                </a:extLst>
              </a:tr>
              <a:tr h="239960">
                <a:tc>
                  <a:txBody>
                    <a:bodyPr/>
                    <a:lstStyle/>
                    <a:p>
                      <a:pPr algn="r" fontAlgn="b"/>
                      <a:r>
                        <a:rPr lang="cs-CZ" sz="900" b="0" i="0" u="none" strike="noStrike" kern="1200" baseline="0" dirty="0">
                          <a:solidFill>
                            <a:schemeClr val="dk1"/>
                          </a:solidFill>
                          <a:effectLst/>
                          <a:latin typeface="+mn-lt"/>
                          <a:ea typeface="+mn-ea"/>
                          <a:cs typeface="+mn-cs"/>
                        </a:rPr>
                        <a:t>S dobrým sloganem </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1"/>
                  </a:ext>
                </a:extLst>
              </a:tr>
              <a:tr h="23996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900" b="0" i="0" u="none" strike="noStrike" kern="1200" baseline="0" dirty="0">
                          <a:solidFill>
                            <a:schemeClr val="dk1"/>
                          </a:solidFill>
                          <a:effectLst/>
                          <a:latin typeface="+mn-lt"/>
                          <a:ea typeface="+mn-ea"/>
                          <a:cs typeface="+mn-cs"/>
                        </a:rPr>
                        <a:t>Se zajímavým příběhem </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9"/>
                  </a:ext>
                </a:extLst>
              </a:tr>
              <a:tr h="239960">
                <a:tc>
                  <a:txBody>
                    <a:bodyPr/>
                    <a:lstStyle/>
                    <a:p>
                      <a:pPr algn="r" fontAlgn="b"/>
                      <a:r>
                        <a:rPr lang="cs-CZ" sz="900" b="0" i="0" u="none" strike="noStrike" kern="1200" baseline="0" dirty="0">
                          <a:solidFill>
                            <a:schemeClr val="dk1"/>
                          </a:solidFill>
                          <a:effectLst/>
                          <a:latin typeface="+mn-lt"/>
                          <a:ea typeface="+mn-ea"/>
                          <a:cs typeface="+mn-cs"/>
                        </a:rPr>
                        <a:t>Vzbuzující pocit pohody, klidu </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2"/>
                  </a:ext>
                </a:extLst>
              </a:tr>
              <a:tr h="239960">
                <a:tc>
                  <a:txBody>
                    <a:bodyPr/>
                    <a:lstStyle/>
                    <a:p>
                      <a:pPr algn="r" fontAlgn="b"/>
                      <a:r>
                        <a:rPr lang="cs-CZ" sz="900" b="0" i="0" u="none" strike="noStrike" kern="1200" baseline="0" dirty="0">
                          <a:solidFill>
                            <a:schemeClr val="dk1"/>
                          </a:solidFill>
                          <a:effectLst/>
                          <a:latin typeface="+mn-lt"/>
                          <a:ea typeface="+mn-ea"/>
                          <a:cs typeface="+mn-cs"/>
                        </a:rPr>
                        <a:t> S uměleckou úrovní </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14"/>
                  </a:ext>
                </a:extLst>
              </a:tr>
              <a:tr h="23996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cs-CZ" sz="900" b="0" i="0" u="none" strike="noStrike" kern="1200" baseline="0" dirty="0">
                          <a:solidFill>
                            <a:schemeClr val="dk1"/>
                          </a:solidFill>
                          <a:effectLst/>
                          <a:latin typeface="+mn-lt"/>
                          <a:ea typeface="+mn-ea"/>
                          <a:cs typeface="+mn-cs"/>
                        </a:rPr>
                        <a:t> S rytmickou, moderní hudbou </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15"/>
                  </a:ext>
                </a:extLst>
              </a:tr>
              <a:tr h="23996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cs-CZ" sz="900" b="0" i="0" u="none" strike="noStrike" kern="1200" baseline="0" dirty="0">
                          <a:solidFill>
                            <a:schemeClr val="dk1"/>
                          </a:solidFill>
                          <a:effectLst/>
                          <a:latin typeface="+mn-lt"/>
                          <a:ea typeface="+mn-ea"/>
                          <a:cs typeface="+mn-cs"/>
                        </a:rPr>
                        <a:t>Vychvalující přednosti  produktu </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16"/>
                  </a:ext>
                </a:extLst>
              </a:tr>
              <a:tr h="239960">
                <a:tc>
                  <a:txBody>
                    <a:bodyPr/>
                    <a:lstStyle/>
                    <a:p>
                      <a:pPr algn="r" fontAlgn="b"/>
                      <a:r>
                        <a:rPr lang="cs-CZ" sz="900" b="0" i="0" u="none" strike="noStrike" kern="1200" baseline="0" dirty="0">
                          <a:solidFill>
                            <a:schemeClr val="dk1"/>
                          </a:solidFill>
                          <a:effectLst/>
                          <a:latin typeface="+mn-lt"/>
                          <a:ea typeface="+mn-ea"/>
                          <a:cs typeface="+mn-cs"/>
                        </a:rPr>
                        <a:t>Odvázaná  </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17"/>
                  </a:ext>
                </a:extLst>
              </a:tr>
              <a:tr h="239960">
                <a:tc>
                  <a:txBody>
                    <a:bodyPr/>
                    <a:lstStyle/>
                    <a:p>
                      <a:pPr algn="r" fontAlgn="b"/>
                      <a:r>
                        <a:rPr lang="cs-CZ" sz="900" b="0" i="0" u="none" strike="noStrike" kern="1200" baseline="0" dirty="0">
                          <a:solidFill>
                            <a:schemeClr val="dk1"/>
                          </a:solidFill>
                          <a:effectLst/>
                          <a:latin typeface="+mn-lt"/>
                          <a:ea typeface="+mn-ea"/>
                          <a:cs typeface="+mn-cs"/>
                        </a:rPr>
                        <a:t>S významnými, známými osobnostmi</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4094419212"/>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2"/>
          </p:nvPr>
        </p:nvSpPr>
        <p:spPr>
          <a:xfrm>
            <a:off x="180000" y="980728"/>
            <a:ext cx="8784000" cy="5472608"/>
          </a:xfrm>
        </p:spPr>
        <p:txBody>
          <a:bodyPr/>
          <a:lstStyle/>
          <a:p>
            <a:pPr>
              <a:buNone/>
            </a:pPr>
            <a:endParaRPr lang="cs-CZ" sz="1600" b="1" cap="all" dirty="0">
              <a:solidFill>
                <a:schemeClr val="accent2">
                  <a:lumMod val="50000"/>
                </a:schemeClr>
              </a:solidFill>
            </a:endParaRPr>
          </a:p>
          <a:p>
            <a:pPr>
              <a:buNone/>
            </a:pPr>
            <a:r>
              <a:rPr lang="cs-CZ" sz="1600" b="1" cap="all" dirty="0">
                <a:solidFill>
                  <a:schemeClr val="accent2">
                    <a:lumMod val="50000"/>
                  </a:schemeClr>
                </a:solidFill>
              </a:rPr>
              <a:t>Společenská role reklamy</a:t>
            </a:r>
          </a:p>
          <a:p>
            <a:pPr>
              <a:buClr>
                <a:schemeClr val="accent2">
                  <a:lumMod val="50000"/>
                </a:schemeClr>
              </a:buClr>
            </a:pPr>
            <a:r>
              <a:rPr lang="cs-CZ" sz="1600" dirty="0"/>
              <a:t>Důvěryhodnost reklam je mezi Čechy nízká – věří jim necelá čtvrtina osob. Většinu Čechů (dvě třetiny) reklamy nebaví, nepovažují je za zábavné. </a:t>
            </a:r>
            <a:endParaRPr lang="cs-CZ" sz="1600" noProof="1"/>
          </a:p>
          <a:p>
            <a:pPr>
              <a:buClr>
                <a:schemeClr val="accent2">
                  <a:lumMod val="50000"/>
                </a:schemeClr>
              </a:buClr>
            </a:pPr>
            <a:r>
              <a:rPr lang="cs-CZ" sz="1600" noProof="1"/>
              <a:t>Více než čtyři pětiny populace reklama popouzí především kvůli přerušování TV pořadů a manipulaci </a:t>
            </a:r>
            <a:br>
              <a:rPr lang="cs-CZ" sz="1600" noProof="1"/>
            </a:br>
            <a:r>
              <a:rPr lang="cs-CZ" sz="1600" noProof="1"/>
              <a:t>s lidmi. </a:t>
            </a:r>
          </a:p>
          <a:p>
            <a:pPr>
              <a:buClr>
                <a:schemeClr val="accent2">
                  <a:lumMod val="50000"/>
                </a:schemeClr>
              </a:buClr>
            </a:pPr>
            <a:r>
              <a:rPr lang="cs-CZ" sz="1600" noProof="1"/>
              <a:t>Mezi pozitivními výroky o reklamě nejlépe skóruje pomoc orientovat se v nabídce zboží. S tímto výrokem souhlasí necelá polovina Čechů. </a:t>
            </a:r>
          </a:p>
          <a:p>
            <a:pPr>
              <a:buClr>
                <a:schemeClr val="accent2">
                  <a:lumMod val="50000"/>
                </a:schemeClr>
              </a:buClr>
            </a:pPr>
            <a:r>
              <a:rPr lang="cs-CZ" sz="1600" noProof="1"/>
              <a:t>Reklama by podle lidí měla být hlavně pravdivá, bez násilí, srozumitelná, důvěryhodná, slušná </a:t>
            </a:r>
            <a:br>
              <a:rPr lang="cs-CZ" sz="1600" noProof="1"/>
            </a:br>
            <a:r>
              <a:rPr lang="cs-CZ" sz="1600" noProof="1"/>
              <a:t>a informativní. </a:t>
            </a:r>
          </a:p>
          <a:p>
            <a:pPr>
              <a:buClr>
                <a:schemeClr val="accent2">
                  <a:lumMod val="50000"/>
                </a:schemeClr>
              </a:buClr>
            </a:pPr>
            <a:r>
              <a:rPr lang="cs-CZ" sz="1600" noProof="1"/>
              <a:t>Brand aktivismus v reklamě vnímá pozitivně cca třetina populace. Příznivěji ho vnímá mladá generace.</a:t>
            </a:r>
          </a:p>
          <a:p>
            <a:pPr>
              <a:buClr>
                <a:schemeClr val="accent2">
                  <a:lumMod val="50000"/>
                </a:schemeClr>
              </a:buClr>
            </a:pPr>
            <a:r>
              <a:rPr lang="cs-CZ" sz="1600" noProof="1"/>
              <a:t>Politická reklama by podle většiny lidí měla být slušná. Většina se také domnívá, že jen slibuje a sliby neplní, a konsensus panuje i v tom, že by měla být kontrolována.</a:t>
            </a:r>
          </a:p>
          <a:p>
            <a:pPr>
              <a:buClr>
                <a:schemeClr val="accent2">
                  <a:lumMod val="50000"/>
                </a:schemeClr>
              </a:buClr>
            </a:pPr>
            <a:r>
              <a:rPr lang="cs-CZ" sz="1600" noProof="1"/>
              <a:t>Většina lidí má za to, že politická reklama by neměla šířit dezinformace. Zároveň si ale dva občané z pěti myslí, že vzhledem ke svobodě slova může politická reklama obsahovat i ne zcela podložená nebo neověřená tvrzení.</a:t>
            </a:r>
          </a:p>
          <a:p>
            <a:pPr>
              <a:buClr>
                <a:schemeClr val="accent2">
                  <a:lumMod val="50000"/>
                </a:schemeClr>
              </a:buClr>
            </a:pPr>
            <a:endParaRPr lang="cs-CZ" sz="1600" dirty="0"/>
          </a:p>
        </p:txBody>
      </p:sp>
      <p:sp>
        <p:nvSpPr>
          <p:cNvPr id="4" name="Zástupný symbol pro číslo snímku 3"/>
          <p:cNvSpPr>
            <a:spLocks noGrp="1"/>
          </p:cNvSpPr>
          <p:nvPr>
            <p:ph type="sldNum" sz="quarter" idx="10"/>
          </p:nvPr>
        </p:nvSpPr>
        <p:spPr/>
        <p:txBody>
          <a:bodyPr/>
          <a:lstStyle/>
          <a:p>
            <a:pPr>
              <a:defRPr/>
            </a:pPr>
            <a:fld id="{58D35917-B70F-4C8C-B8FD-191AA96C360F}" type="slidenum">
              <a:rPr lang="cs-CZ" smtClean="0"/>
              <a:pPr>
                <a:defRPr/>
              </a:pPr>
              <a:t>32</a:t>
            </a:fld>
            <a:endParaRPr lang="cs-CZ" dirty="0"/>
          </a:p>
        </p:txBody>
      </p:sp>
      <p:sp>
        <p:nvSpPr>
          <p:cNvPr id="5" name="Nadpis 4"/>
          <p:cNvSpPr>
            <a:spLocks noGrp="1"/>
          </p:cNvSpPr>
          <p:nvPr>
            <p:ph type="title"/>
          </p:nvPr>
        </p:nvSpPr>
        <p:spPr/>
        <p:txBody>
          <a:bodyPr/>
          <a:lstStyle/>
          <a:p>
            <a:r>
              <a:rPr lang="cs-CZ" dirty="0">
                <a:latin typeface="+mn-lt"/>
              </a:rPr>
              <a:t>SHRNUTÍ: POSTOJE K REKLAMĚ A JEJÍ ROLE</a:t>
            </a:r>
          </a:p>
        </p:txBody>
      </p:sp>
      <p:grpSp>
        <p:nvGrpSpPr>
          <p:cNvPr id="6" name="Skupina 5">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7" name="Obrázek 6">
              <a:extLst>
                <a:ext uri="{FF2B5EF4-FFF2-40B4-BE49-F238E27FC236}">
                  <a16:creationId xmlns:a16="http://schemas.microsoft.com/office/drawing/2014/main" id="{2D3664AB-F01D-6F54-7C01-B3879BB62DA4}"/>
                </a:ext>
              </a:extLst>
            </p:cNvPr>
            <p:cNvPicPr>
              <a:picLocks noChangeAspect="1"/>
            </p:cNvPicPr>
            <p:nvPr/>
          </p:nvPicPr>
          <p:blipFill>
            <a:blip r:embed="rId2"/>
            <a:stretch>
              <a:fillRect/>
            </a:stretch>
          </p:blipFill>
          <p:spPr>
            <a:xfrm>
              <a:off x="233265" y="5421086"/>
              <a:ext cx="2972190" cy="1309529"/>
            </a:xfrm>
            <a:prstGeom prst="rect">
              <a:avLst/>
            </a:prstGeom>
          </p:spPr>
        </p:pic>
        <p:sp>
          <p:nvSpPr>
            <p:cNvPr id="8" name="Obdélník 7">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1209055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A86C5-D08C-C16D-4BFB-306EF770201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4AA4174-DD07-FD40-C6DA-6EDA28F146B4}"/>
              </a:ext>
            </a:extLst>
          </p:cNvPr>
          <p:cNvSpPr>
            <a:spLocks noGrp="1"/>
          </p:cNvSpPr>
          <p:nvPr>
            <p:ph type="ctrTitle"/>
          </p:nvPr>
        </p:nvSpPr>
        <p:spPr/>
        <p:txBody>
          <a:bodyPr>
            <a:normAutofit/>
          </a:bodyPr>
          <a:lstStyle/>
          <a:p>
            <a:pPr algn="l"/>
            <a:r>
              <a:rPr lang="cs-CZ" sz="2700" b="1" i="1" dirty="0">
                <a:solidFill>
                  <a:schemeClr val="accent5">
                    <a:lumMod val="50000"/>
                  </a:schemeClr>
                </a:solidFill>
                <a:latin typeface="Arial" panose="020B0604020202020204" pitchFamily="34" charset="0"/>
                <a:cs typeface="Arial" panose="020B0604020202020204" pitchFamily="34" charset="0"/>
              </a:rPr>
              <a:t>Děkujeme za pozornost</a:t>
            </a:r>
          </a:p>
        </p:txBody>
      </p:sp>
      <p:grpSp>
        <p:nvGrpSpPr>
          <p:cNvPr id="7" name="Skupina 6">
            <a:extLst>
              <a:ext uri="{FF2B5EF4-FFF2-40B4-BE49-F238E27FC236}">
                <a16:creationId xmlns:a16="http://schemas.microsoft.com/office/drawing/2014/main" id="{36EE994B-5061-30A2-E49A-BD806FF7B79F}"/>
              </a:ext>
            </a:extLst>
          </p:cNvPr>
          <p:cNvGrpSpPr/>
          <p:nvPr/>
        </p:nvGrpSpPr>
        <p:grpSpPr>
          <a:xfrm>
            <a:off x="167951" y="4993045"/>
            <a:ext cx="8719590" cy="954155"/>
            <a:chOff x="233265" y="5421086"/>
            <a:chExt cx="11682924" cy="1309529"/>
          </a:xfrm>
        </p:grpSpPr>
        <p:pic>
          <p:nvPicPr>
            <p:cNvPr id="4" name="Obrázek 3">
              <a:extLst>
                <a:ext uri="{FF2B5EF4-FFF2-40B4-BE49-F238E27FC236}">
                  <a16:creationId xmlns:a16="http://schemas.microsoft.com/office/drawing/2014/main" id="{824DC325-6029-35E1-0D2B-BFC1123613D4}"/>
                </a:ext>
              </a:extLst>
            </p:cNvPr>
            <p:cNvPicPr>
              <a:picLocks noChangeAspect="1"/>
            </p:cNvPicPr>
            <p:nvPr/>
          </p:nvPicPr>
          <p:blipFill>
            <a:blip r:embed="rId2"/>
            <a:stretch>
              <a:fillRect/>
            </a:stretch>
          </p:blipFill>
          <p:spPr>
            <a:xfrm>
              <a:off x="233265" y="5421086"/>
              <a:ext cx="2972190" cy="1309529"/>
            </a:xfrm>
            <a:prstGeom prst="rect">
              <a:avLst/>
            </a:prstGeom>
          </p:spPr>
        </p:pic>
        <p:sp>
          <p:nvSpPr>
            <p:cNvPr id="5" name="Obdélník 4">
              <a:extLst>
                <a:ext uri="{FF2B5EF4-FFF2-40B4-BE49-F238E27FC236}">
                  <a16:creationId xmlns:a16="http://schemas.microsoft.com/office/drawing/2014/main" id="{B6A4C9EE-E3E5-79CB-CEAC-B7AB34CA0EE2}"/>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F21DFD75-A748-680E-BB79-01A6ED04B767}"/>
                </a:ext>
              </a:extLst>
            </p:cNvPr>
            <p:cNvSpPr txBox="1"/>
            <p:nvPr/>
          </p:nvSpPr>
          <p:spPr>
            <a:xfrm>
              <a:off x="9713167" y="5978203"/>
              <a:ext cx="2203022" cy="506889"/>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pic>
        <p:nvPicPr>
          <p:cNvPr id="3" name="Picture 2" descr="Výsledek obrázku pro pan vaji&amp;ccaron;ko">
            <a:extLst>
              <a:ext uri="{FF2B5EF4-FFF2-40B4-BE49-F238E27FC236}">
                <a16:creationId xmlns:a16="http://schemas.microsoft.com/office/drawing/2014/main" id="{F7656160-C862-EA41-9930-34258E7B86F3}"/>
              </a:ext>
            </a:extLst>
          </p:cNvPr>
          <p:cNvPicPr>
            <a:picLocks noChangeAspect="1" noChangeArrowheads="1"/>
          </p:cNvPicPr>
          <p:nvPr/>
        </p:nvPicPr>
        <p:blipFill>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4913" y="3461192"/>
            <a:ext cx="2414352" cy="156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87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0000" y="944760"/>
            <a:ext cx="8784000" cy="307777"/>
          </a:xfrm>
        </p:spPr>
        <p:txBody>
          <a:bodyPr/>
          <a:lstStyle/>
          <a:p>
            <a:r>
              <a:rPr lang="cs-CZ" dirty="0"/>
              <a:t>R1. Reklama často poskytuje informace o nových produktech a službách, jejich vlastnostech i slevách. Do jaké míry Vám osobně informace získané z reklamy </a:t>
            </a:r>
            <a:r>
              <a:rPr lang="cs-CZ" u="sng" dirty="0"/>
              <a:t>pomáhají</a:t>
            </a:r>
            <a:r>
              <a:rPr lang="cs-CZ" dirty="0"/>
              <a:t> při nákupu nebo využití služby? </a:t>
            </a:r>
          </a:p>
        </p:txBody>
      </p:sp>
      <p:sp>
        <p:nvSpPr>
          <p:cNvPr id="5" name="Zástupný symbol pro číslo snímku 4"/>
          <p:cNvSpPr>
            <a:spLocks noGrp="1"/>
          </p:cNvSpPr>
          <p:nvPr>
            <p:ph type="sldNum" sz="quarter" idx="10"/>
          </p:nvPr>
        </p:nvSpPr>
        <p:spPr/>
        <p:txBody>
          <a:bodyPr/>
          <a:lstStyle/>
          <a:p>
            <a:pPr>
              <a:defRPr/>
            </a:pPr>
            <a:fld id="{58D35917-B70F-4C8C-B8FD-191AA96C360F}" type="slidenum">
              <a:rPr lang="cs-CZ" smtClean="0"/>
              <a:pPr>
                <a:defRPr/>
              </a:pPr>
              <a:t>4</a:t>
            </a:fld>
            <a:endParaRPr lang="cs-CZ" dirty="0"/>
          </a:p>
        </p:txBody>
      </p:sp>
      <p:sp>
        <p:nvSpPr>
          <p:cNvPr id="6" name="Nadpis 1"/>
          <p:cNvSpPr>
            <a:spLocks noGrp="1"/>
          </p:cNvSpPr>
          <p:nvPr>
            <p:ph type="title"/>
          </p:nvPr>
        </p:nvSpPr>
        <p:spPr>
          <a:prstGeom prst="rect">
            <a:avLst/>
          </a:prstGeom>
        </p:spPr>
        <p:txBody>
          <a:bodyPr anchor="ctr"/>
          <a:lstStyle>
            <a:lvl1pPr algn="l">
              <a:defRPr sz="1800" b="1" cap="all" baseline="0"/>
            </a:lvl1pPr>
          </a:lstStyle>
          <a:p>
            <a:r>
              <a:rPr lang="cs-CZ" noProof="1">
                <a:latin typeface="Calibri" pitchFamily="34" charset="0"/>
                <a:cs typeface="Calibri" pitchFamily="34" charset="0"/>
              </a:rPr>
              <a:t>Nárůst podílu lidí, kterým reklama alespoň částečně pomáhá při nákupním rozhodování, se zastavil.</a:t>
            </a:r>
          </a:p>
        </p:txBody>
      </p:sp>
      <p:graphicFrame>
        <p:nvGraphicFramePr>
          <p:cNvPr id="7" name="Zástupný symbol pro obsah 8"/>
          <p:cNvGraphicFramePr>
            <a:graphicFrameLocks/>
          </p:cNvGraphicFramePr>
          <p:nvPr/>
        </p:nvGraphicFramePr>
        <p:xfrm>
          <a:off x="323528" y="1556791"/>
          <a:ext cx="8424936" cy="4680521"/>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Skupina 7">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9" name="Obrázek 8">
              <a:extLst>
                <a:ext uri="{FF2B5EF4-FFF2-40B4-BE49-F238E27FC236}">
                  <a16:creationId xmlns:a16="http://schemas.microsoft.com/office/drawing/2014/main" id="{2D3664AB-F01D-6F54-7C01-B3879BB62DA4}"/>
                </a:ext>
              </a:extLst>
            </p:cNvPr>
            <p:cNvPicPr>
              <a:picLocks noChangeAspect="1"/>
            </p:cNvPicPr>
            <p:nvPr/>
          </p:nvPicPr>
          <p:blipFill>
            <a:blip r:embed="rId4"/>
            <a:stretch>
              <a:fillRect/>
            </a:stretch>
          </p:blipFill>
          <p:spPr>
            <a:xfrm>
              <a:off x="233265" y="5421086"/>
              <a:ext cx="2972190" cy="1309529"/>
            </a:xfrm>
            <a:prstGeom prst="rect">
              <a:avLst/>
            </a:prstGeom>
          </p:spPr>
        </p:pic>
        <p:sp>
          <p:nvSpPr>
            <p:cNvPr id="10" name="Obdélník 9">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3375972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ulka 6"/>
          <p:cNvGraphicFramePr>
            <a:graphicFrameLocks noGrp="1"/>
          </p:cNvGraphicFramePr>
          <p:nvPr/>
        </p:nvGraphicFramePr>
        <p:xfrm>
          <a:off x="611560" y="2060848"/>
          <a:ext cx="5256584" cy="3532498"/>
        </p:xfrm>
        <a:graphic>
          <a:graphicData uri="http://schemas.openxmlformats.org/drawingml/2006/table">
            <a:tbl>
              <a:tblPr firstRow="1" bandRow="1">
                <a:tableStyleId>{5C22544A-7EE6-4342-B048-85BDC9FD1C3A}</a:tableStyleId>
              </a:tblPr>
              <a:tblGrid>
                <a:gridCol w="5256584">
                  <a:extLst>
                    <a:ext uri="{9D8B030D-6E8A-4147-A177-3AD203B41FA5}">
                      <a16:colId xmlns:a16="http://schemas.microsoft.com/office/drawing/2014/main" val="20000"/>
                    </a:ext>
                  </a:extLst>
                </a:gridCol>
              </a:tblGrid>
              <a:tr h="782215">
                <a:tc>
                  <a:txBody>
                    <a:bodyPr/>
                    <a:lstStyle/>
                    <a:p>
                      <a:r>
                        <a:rPr lang="cs-CZ" sz="1400" b="1" dirty="0">
                          <a:solidFill>
                            <a:schemeClr val="tx1"/>
                          </a:solidFill>
                        </a:rPr>
                        <a:t>Pohlaví</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2088">
                <a:tc>
                  <a:txBody>
                    <a:bodyPr/>
                    <a:lstStyle/>
                    <a:p>
                      <a:pPr algn="l"/>
                      <a:endParaRPr lang="cs-CZ" sz="1400" b="1" dirty="0">
                        <a:solidFill>
                          <a:schemeClr val="tx1"/>
                        </a:solidFill>
                      </a:endParaRPr>
                    </a:p>
                    <a:p>
                      <a:pPr algn="l"/>
                      <a:endParaRPr lang="cs-CZ" sz="1400" b="1" dirty="0">
                        <a:solidFill>
                          <a:schemeClr val="tx1"/>
                        </a:solidFill>
                      </a:endParaRPr>
                    </a:p>
                    <a:p>
                      <a:pPr algn="l"/>
                      <a:r>
                        <a:rPr lang="cs-CZ" sz="1400" b="1" dirty="0">
                          <a:solidFill>
                            <a:schemeClr val="tx1"/>
                          </a:solidFill>
                        </a:rPr>
                        <a:t>Věk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5014">
                <a:tc>
                  <a:txBody>
                    <a:bodyPr/>
                    <a:lstStyle/>
                    <a:p>
                      <a:endParaRPr lang="cs-CZ" sz="800" b="1" dirty="0">
                        <a:solidFill>
                          <a:schemeClr val="tx1"/>
                        </a:solidFill>
                      </a:endParaRPr>
                    </a:p>
                    <a:p>
                      <a:r>
                        <a:rPr lang="cs-CZ" sz="1400" b="1" dirty="0">
                          <a:solidFill>
                            <a:schemeClr val="tx1"/>
                          </a:solidFill>
                        </a:rPr>
                        <a:t>Vzdělání</a:t>
                      </a:r>
                    </a:p>
                    <a:p>
                      <a:endParaRPr lang="cs-CZ" sz="100" b="1" dirty="0">
                        <a:solidFill>
                          <a:schemeClr val="tx1"/>
                        </a:solidFill>
                      </a:endParaRPr>
                    </a:p>
                    <a:p>
                      <a:endParaRPr lang="cs-CZ" sz="1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04249">
                <a:tc>
                  <a:txBody>
                    <a:bodyPr/>
                    <a:lstStyle/>
                    <a:p>
                      <a:endParaRPr lang="cs-CZ" sz="1400" b="1" dirty="0">
                        <a:solidFill>
                          <a:schemeClr val="tx1"/>
                        </a:solidFill>
                      </a:endParaRPr>
                    </a:p>
                    <a:p>
                      <a:r>
                        <a:rPr lang="cs-CZ" sz="1400" b="1" dirty="0">
                          <a:solidFill>
                            <a:schemeClr val="tx1"/>
                          </a:solidFill>
                        </a:rPr>
                        <a:t>Velikost</a:t>
                      </a:r>
                    </a:p>
                    <a:p>
                      <a:r>
                        <a:rPr lang="cs-CZ" sz="1400" b="1" dirty="0">
                          <a:solidFill>
                            <a:schemeClr val="tx1"/>
                          </a:solidFill>
                        </a:rPr>
                        <a:t>místa bydliště</a:t>
                      </a:r>
                    </a:p>
                    <a:p>
                      <a:endParaRPr lang="cs-CZ" sz="100" b="1" dirty="0">
                        <a:solidFill>
                          <a:schemeClr val="tx1"/>
                        </a:solidFill>
                      </a:endParaRPr>
                    </a:p>
                    <a:p>
                      <a:endParaRPr lang="cs-CZ" sz="100" b="1" dirty="0">
                        <a:solidFill>
                          <a:schemeClr val="tx1"/>
                        </a:solidFill>
                      </a:endParaRPr>
                    </a:p>
                    <a:p>
                      <a:endParaRPr lang="cs-CZ" sz="1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38932">
                <a:tc>
                  <a:txBody>
                    <a:bodyPr/>
                    <a:lstStyle/>
                    <a:p>
                      <a:r>
                        <a:rPr lang="cs-CZ" sz="1400" b="1" dirty="0">
                          <a:solidFill>
                            <a:schemeClr val="tx1"/>
                          </a:solidFill>
                        </a:rPr>
                        <a:t>Region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4" name="Zástupný symbol pro obsah 8"/>
          <p:cNvGraphicFramePr>
            <a:graphicFrameLocks/>
          </p:cNvGraphicFramePr>
          <p:nvPr/>
        </p:nvGraphicFramePr>
        <p:xfrm>
          <a:off x="1259632" y="1484784"/>
          <a:ext cx="6804247"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80000" y="116632"/>
            <a:ext cx="7560000" cy="648072"/>
          </a:xfrm>
        </p:spPr>
        <p:txBody>
          <a:bodyPr/>
          <a:lstStyle/>
          <a:p>
            <a:r>
              <a:rPr lang="cs-CZ" sz="1800" kern="1200" cap="all" noProof="1"/>
              <a:t>na základě reklamy si v posledních třech měsících něco koupily </a:t>
            </a:r>
            <a:br>
              <a:rPr lang="cs-CZ" sz="1800" kern="1200" cap="all" noProof="1"/>
            </a:br>
            <a:r>
              <a:rPr lang="cs-CZ" sz="1800" kern="1200" cap="all" noProof="1"/>
              <a:t>bezmála dvě pětiny Čechů. Častěji jsou to mladí lidé. </a:t>
            </a:r>
          </a:p>
        </p:txBody>
      </p:sp>
      <p:sp>
        <p:nvSpPr>
          <p:cNvPr id="3" name="Text Placeholder 2"/>
          <p:cNvSpPr>
            <a:spLocks noGrp="1"/>
          </p:cNvSpPr>
          <p:nvPr>
            <p:ph type="body" idx="1"/>
          </p:nvPr>
        </p:nvSpPr>
        <p:spPr>
          <a:xfrm>
            <a:off x="180000" y="1042864"/>
            <a:ext cx="8784000" cy="307777"/>
          </a:xfrm>
        </p:spPr>
        <p:txBody>
          <a:bodyPr/>
          <a:lstStyle/>
          <a:p>
            <a:r>
              <a:rPr lang="cs-CZ" dirty="0"/>
              <a:t>R3. Koupil jste si v poslední době, tj. asi v posledních třech měsících, nějaký výrobek na základě reklamy?</a:t>
            </a:r>
          </a:p>
          <a:p>
            <a:endParaRPr lang="cs-CZ" dirty="0"/>
          </a:p>
        </p:txBody>
      </p:sp>
      <p:sp>
        <p:nvSpPr>
          <p:cNvPr id="8" name="TextovéPole 7"/>
          <p:cNvSpPr txBox="1"/>
          <p:nvPr/>
        </p:nvSpPr>
        <p:spPr>
          <a:xfrm>
            <a:off x="7372023" y="5532421"/>
            <a:ext cx="1383712" cy="369332"/>
          </a:xfrm>
          <a:prstGeom prst="rect">
            <a:avLst/>
          </a:prstGeom>
          <a:noFill/>
        </p:spPr>
        <p:txBody>
          <a:bodyPr wrap="none" rtlCol="0">
            <a:spAutoFit/>
          </a:bodyPr>
          <a:lstStyle/>
          <a:p>
            <a:pPr algn="r"/>
            <a:r>
              <a:rPr lang="cs-CZ" sz="900" i="1" dirty="0">
                <a:solidFill>
                  <a:srgbClr val="0000FF"/>
                </a:solidFill>
                <a:latin typeface="+mn-lt"/>
              </a:rPr>
              <a:t>výrazně vice než v celku</a:t>
            </a:r>
          </a:p>
          <a:p>
            <a:pPr algn="r"/>
            <a:r>
              <a:rPr lang="cs-CZ" sz="900" i="1" dirty="0">
                <a:solidFill>
                  <a:srgbClr val="FF0000"/>
                </a:solidFill>
                <a:latin typeface="+mn-lt"/>
              </a:rPr>
              <a:t>výrazně méně než v celku</a:t>
            </a:r>
          </a:p>
        </p:txBody>
      </p:sp>
      <p:grpSp>
        <p:nvGrpSpPr>
          <p:cNvPr id="9" name="Skupina 8">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10" name="Obrázek 9">
              <a:extLst>
                <a:ext uri="{FF2B5EF4-FFF2-40B4-BE49-F238E27FC236}">
                  <a16:creationId xmlns:a16="http://schemas.microsoft.com/office/drawing/2014/main" id="{2D3664AB-F01D-6F54-7C01-B3879BB62DA4}"/>
                </a:ext>
              </a:extLst>
            </p:cNvPr>
            <p:cNvPicPr>
              <a:picLocks noChangeAspect="1"/>
            </p:cNvPicPr>
            <p:nvPr/>
          </p:nvPicPr>
          <p:blipFill>
            <a:blip r:embed="rId3"/>
            <a:stretch>
              <a:fillRect/>
            </a:stretch>
          </p:blipFill>
          <p:spPr>
            <a:xfrm>
              <a:off x="233265" y="5421086"/>
              <a:ext cx="2972190" cy="1309529"/>
            </a:xfrm>
            <a:prstGeom prst="rect">
              <a:avLst/>
            </a:prstGeom>
          </p:spPr>
        </p:pic>
        <p:sp>
          <p:nvSpPr>
            <p:cNvPr id="11" name="Obdélník 10">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203708576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0000" y="116632"/>
            <a:ext cx="7704368" cy="720080"/>
          </a:xfrm>
        </p:spPr>
        <p:txBody>
          <a:bodyPr/>
          <a:lstStyle/>
          <a:p>
            <a:r>
              <a:rPr lang="cs-CZ" sz="1800" kern="1200" cap="all" noProof="1"/>
              <a:t>ženy a mladí lidé častěji kupovali podle reklamy na sociálních sítích, Střední a starší generace (45+) podle reklamy v TV a v letácích.</a:t>
            </a:r>
          </a:p>
        </p:txBody>
      </p:sp>
      <p:sp>
        <p:nvSpPr>
          <p:cNvPr id="3" name="Zástupný symbol pro text 2"/>
          <p:cNvSpPr>
            <a:spLocks noGrp="1"/>
          </p:cNvSpPr>
          <p:nvPr>
            <p:ph type="body" idx="1"/>
          </p:nvPr>
        </p:nvSpPr>
        <p:spPr>
          <a:xfrm>
            <a:off x="180000" y="1042864"/>
            <a:ext cx="8784000" cy="307777"/>
          </a:xfrm>
        </p:spPr>
        <p:txBody>
          <a:bodyPr/>
          <a:lstStyle/>
          <a:p>
            <a:r>
              <a:rPr lang="cs-CZ" dirty="0"/>
              <a:t>R4. Pokud jste si koupil/a něco na základě reklamy, kde jste tuto reklamu viděl/a?</a:t>
            </a:r>
          </a:p>
          <a:p>
            <a:endParaRPr lang="cs-CZ" dirty="0"/>
          </a:p>
        </p:txBody>
      </p:sp>
      <p:sp>
        <p:nvSpPr>
          <p:cNvPr id="4" name="TextovéPole 3"/>
          <p:cNvSpPr txBox="1"/>
          <p:nvPr/>
        </p:nvSpPr>
        <p:spPr>
          <a:xfrm>
            <a:off x="1475656" y="5658807"/>
            <a:ext cx="8279944" cy="230832"/>
          </a:xfrm>
          <a:prstGeom prst="rect">
            <a:avLst/>
          </a:prstGeom>
          <a:noFill/>
        </p:spPr>
        <p:txBody>
          <a:bodyPr wrap="square" rtlCol="0">
            <a:spAutoFit/>
          </a:bodyPr>
          <a:lstStyle/>
          <a:p>
            <a:r>
              <a:rPr lang="cs-CZ" sz="900" b="1" i="1" dirty="0"/>
              <a:t>HODNOTY V „V ŘÁDCÍCH“ NEDÁVAJÍ DOHROMADY 100 %, NEBOŤ SE JEDNÁ O OTÁZKU S MOŽNOSTÍ VÍCE ODPOVĚDÍ</a:t>
            </a:r>
          </a:p>
        </p:txBody>
      </p:sp>
      <p:sp>
        <p:nvSpPr>
          <p:cNvPr id="12" name="TextovéPole 11"/>
          <p:cNvSpPr txBox="1"/>
          <p:nvPr/>
        </p:nvSpPr>
        <p:spPr>
          <a:xfrm>
            <a:off x="7617426" y="5846690"/>
            <a:ext cx="1383712" cy="369332"/>
          </a:xfrm>
          <a:prstGeom prst="rect">
            <a:avLst/>
          </a:prstGeom>
          <a:noFill/>
        </p:spPr>
        <p:txBody>
          <a:bodyPr wrap="none" rtlCol="0">
            <a:spAutoFit/>
          </a:bodyPr>
          <a:lstStyle/>
          <a:p>
            <a:pPr algn="r"/>
            <a:r>
              <a:rPr lang="cs-CZ" sz="900" i="1" dirty="0">
                <a:solidFill>
                  <a:srgbClr val="0000FF"/>
                </a:solidFill>
                <a:latin typeface="+mn-lt"/>
              </a:rPr>
              <a:t>výrazně vice než v celku</a:t>
            </a:r>
          </a:p>
          <a:p>
            <a:pPr algn="r"/>
            <a:r>
              <a:rPr lang="cs-CZ" sz="900" i="1" dirty="0">
                <a:solidFill>
                  <a:srgbClr val="FF0000"/>
                </a:solidFill>
                <a:latin typeface="+mn-lt"/>
              </a:rPr>
              <a:t>výrazně méně než v celku</a:t>
            </a:r>
          </a:p>
        </p:txBody>
      </p:sp>
      <p:graphicFrame>
        <p:nvGraphicFramePr>
          <p:cNvPr id="7" name="Zástupný symbol pro obsah 8"/>
          <p:cNvGraphicFramePr>
            <a:graphicFrameLocks/>
          </p:cNvGraphicFramePr>
          <p:nvPr>
            <p:extLst>
              <p:ext uri="{D42A27DB-BD31-4B8C-83A1-F6EECF244321}">
                <p14:modId xmlns:p14="http://schemas.microsoft.com/office/powerpoint/2010/main" val="2900444603"/>
              </p:ext>
            </p:extLst>
          </p:nvPr>
        </p:nvGraphicFramePr>
        <p:xfrm>
          <a:off x="755576" y="1107630"/>
          <a:ext cx="8640472" cy="453650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kupina 8">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10" name="Obrázek 9">
              <a:extLst>
                <a:ext uri="{FF2B5EF4-FFF2-40B4-BE49-F238E27FC236}">
                  <a16:creationId xmlns:a16="http://schemas.microsoft.com/office/drawing/2014/main" id="{2D3664AB-F01D-6F54-7C01-B3879BB62DA4}"/>
                </a:ext>
              </a:extLst>
            </p:cNvPr>
            <p:cNvPicPr>
              <a:picLocks noChangeAspect="1"/>
            </p:cNvPicPr>
            <p:nvPr/>
          </p:nvPicPr>
          <p:blipFill>
            <a:blip r:embed="rId4"/>
            <a:stretch>
              <a:fillRect/>
            </a:stretch>
          </p:blipFill>
          <p:spPr>
            <a:xfrm>
              <a:off x="233265" y="5421086"/>
              <a:ext cx="2972190" cy="1309529"/>
            </a:xfrm>
            <a:prstGeom prst="rect">
              <a:avLst/>
            </a:prstGeom>
          </p:spPr>
        </p:pic>
        <p:sp>
          <p:nvSpPr>
            <p:cNvPr id="11" name="Obdélník 10">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166256206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cap="all" dirty="0">
                <a:latin typeface="+mn-lt"/>
              </a:rPr>
              <a:t>Přesycenost reklamou</a:t>
            </a:r>
          </a:p>
        </p:txBody>
      </p:sp>
      <p:grpSp>
        <p:nvGrpSpPr>
          <p:cNvPr id="3" name="Skupina 2">
            <a:extLst>
              <a:ext uri="{FF2B5EF4-FFF2-40B4-BE49-F238E27FC236}">
                <a16:creationId xmlns:a16="http://schemas.microsoft.com/office/drawing/2014/main" id="{F5D14C6C-0A42-F3CC-3380-E678C2E74DC2}"/>
              </a:ext>
            </a:extLst>
          </p:cNvPr>
          <p:cNvGrpSpPr/>
          <p:nvPr/>
        </p:nvGrpSpPr>
        <p:grpSpPr>
          <a:xfrm>
            <a:off x="223935" y="5949280"/>
            <a:ext cx="8308505" cy="837319"/>
            <a:chOff x="233265" y="5421086"/>
            <a:chExt cx="11513976" cy="1309529"/>
          </a:xfrm>
        </p:grpSpPr>
        <p:pic>
          <p:nvPicPr>
            <p:cNvPr id="4" name="Obrázek 3">
              <a:extLst>
                <a:ext uri="{FF2B5EF4-FFF2-40B4-BE49-F238E27FC236}">
                  <a16:creationId xmlns:a16="http://schemas.microsoft.com/office/drawing/2014/main" id="{2D3664AB-F01D-6F54-7C01-B3879BB62DA4}"/>
                </a:ext>
              </a:extLst>
            </p:cNvPr>
            <p:cNvPicPr>
              <a:picLocks noChangeAspect="1"/>
            </p:cNvPicPr>
            <p:nvPr/>
          </p:nvPicPr>
          <p:blipFill>
            <a:blip r:embed="rId2"/>
            <a:stretch>
              <a:fillRect/>
            </a:stretch>
          </p:blipFill>
          <p:spPr>
            <a:xfrm>
              <a:off x="233265" y="5421086"/>
              <a:ext cx="2972190" cy="1309529"/>
            </a:xfrm>
            <a:prstGeom prst="rect">
              <a:avLst/>
            </a:prstGeom>
          </p:spPr>
        </p:pic>
        <p:sp>
          <p:nvSpPr>
            <p:cNvPr id="5" name="Obdélník 4">
              <a:extLst>
                <a:ext uri="{FF2B5EF4-FFF2-40B4-BE49-F238E27FC236}">
                  <a16:creationId xmlns:a16="http://schemas.microsoft.com/office/drawing/2014/main" id="{B9B0926D-8775-AEA5-2342-01C236A89303}"/>
                </a:ext>
              </a:extLst>
            </p:cNvPr>
            <p:cNvSpPr/>
            <p:nvPr/>
          </p:nvSpPr>
          <p:spPr>
            <a:xfrm>
              <a:off x="8957388" y="5607698"/>
              <a:ext cx="2789853" cy="11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D1FD75EF-17E7-D51D-7174-8089BE65B21D}"/>
                </a:ext>
              </a:extLst>
            </p:cNvPr>
            <p:cNvSpPr txBox="1"/>
            <p:nvPr/>
          </p:nvSpPr>
          <p:spPr>
            <a:xfrm>
              <a:off x="9713167" y="5978203"/>
              <a:ext cx="1644233" cy="369332"/>
            </a:xfrm>
            <a:prstGeom prst="rect">
              <a:avLst/>
            </a:prstGeom>
            <a:noFill/>
          </p:spPr>
          <p:txBody>
            <a:bodyPr wrap="none" rtlCol="0">
              <a:spAutoFit/>
            </a:bodyPr>
            <a:lstStyle/>
            <a:p>
              <a:r>
                <a:rPr lang="cs-CZ" dirty="0">
                  <a:solidFill>
                    <a:srgbClr val="002060"/>
                  </a:solidFill>
                  <a:latin typeface="Arial Narrow" panose="020B0606020202030204" pitchFamily="34" charset="0"/>
                </a:rPr>
                <a:t>www.cms-cma.cz</a:t>
              </a:r>
            </a:p>
          </p:txBody>
        </p:sp>
      </p:grpSp>
    </p:spTree>
    <p:extLst>
      <p:ext uri="{BB962C8B-B14F-4D97-AF65-F5344CB8AC3E}">
        <p14:creationId xmlns:p14="http://schemas.microsoft.com/office/powerpoint/2010/main" val="279099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116632"/>
            <a:ext cx="7560000" cy="864096"/>
          </a:xfrm>
        </p:spPr>
        <p:txBody>
          <a:bodyPr>
            <a:normAutofit fontScale="90000"/>
          </a:bodyPr>
          <a:lstStyle/>
          <a:p>
            <a:r>
              <a:rPr lang="cs-CZ" sz="1600" kern="1200" cap="all" dirty="0">
                <a:latin typeface="+mn-lt"/>
                <a:cs typeface="+mj-cs"/>
              </a:rPr>
              <a:t>Na Nejvíce sledovaných kanálech (zejména komerční TV) je z pohledu populace reklamy rozhodně nejvíce. Podobně je na tom internet, </a:t>
            </a:r>
            <a:r>
              <a:rPr lang="cs-CZ" sz="1600" kern="1200" cap="all" dirty="0" err="1">
                <a:latin typeface="+mn-lt"/>
                <a:cs typeface="+mj-cs"/>
              </a:rPr>
              <a:t>youtube</a:t>
            </a:r>
            <a:r>
              <a:rPr lang="cs-CZ" sz="1600" kern="1200" cap="all" dirty="0">
                <a:latin typeface="+mn-lt"/>
                <a:cs typeface="+mj-cs"/>
              </a:rPr>
              <a:t> a </a:t>
            </a:r>
            <a:r>
              <a:rPr lang="cs-CZ" sz="1600" kern="1200" cap="all" dirty="0" err="1">
                <a:latin typeface="+mn-lt"/>
                <a:cs typeface="+mj-cs"/>
              </a:rPr>
              <a:t>facebook</a:t>
            </a:r>
            <a:r>
              <a:rPr lang="cs-CZ" sz="1600" kern="1200" cap="all" dirty="0">
                <a:latin typeface="+mn-lt"/>
                <a:cs typeface="+mj-cs"/>
              </a:rPr>
              <a:t>. </a:t>
            </a:r>
            <a:br>
              <a:rPr lang="cs-CZ" sz="1600" kern="1200" cap="all" dirty="0">
                <a:latin typeface="+mn-lt"/>
                <a:cs typeface="+mj-cs"/>
              </a:rPr>
            </a:br>
            <a:r>
              <a:rPr lang="cs-CZ" sz="1600" kern="1200" cap="all" dirty="0">
                <a:latin typeface="+mn-lt"/>
                <a:cs typeface="+mj-cs"/>
              </a:rPr>
              <a:t>reklamu v místě prodeje považuje Cca polovina populace za přiměřenou.</a:t>
            </a:r>
          </a:p>
        </p:txBody>
      </p:sp>
      <p:sp>
        <p:nvSpPr>
          <p:cNvPr id="4" name="Obdélník 12"/>
          <p:cNvSpPr/>
          <p:nvPr/>
        </p:nvSpPr>
        <p:spPr>
          <a:xfrm>
            <a:off x="251520" y="5534650"/>
            <a:ext cx="8568952" cy="5760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10"/>
          <p:cNvSpPr/>
          <p:nvPr/>
        </p:nvSpPr>
        <p:spPr>
          <a:xfrm>
            <a:off x="251520" y="2798347"/>
            <a:ext cx="8568952" cy="9906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11"/>
          <p:cNvSpPr/>
          <p:nvPr/>
        </p:nvSpPr>
        <p:spPr>
          <a:xfrm>
            <a:off x="251520" y="3950476"/>
            <a:ext cx="8568952" cy="8466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251520" y="1916832"/>
            <a:ext cx="8568952" cy="72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ástupný symbol pro text 7"/>
          <p:cNvSpPr txBox="1">
            <a:spLocks/>
          </p:cNvSpPr>
          <p:nvPr/>
        </p:nvSpPr>
        <p:spPr>
          <a:xfrm>
            <a:off x="180000" y="980728"/>
            <a:ext cx="8786165" cy="307777"/>
          </a:xfrm>
          <a:prstGeom prst="rect">
            <a:avLst/>
          </a:prstGeom>
          <a:noFill/>
        </p:spPr>
        <p:txBody>
          <a:bodyPr wrap="square" lIns="36000" tIns="0" rIns="36000" bIns="0" anchor="t" anchorCtr="0">
            <a:spAutoFit/>
          </a:bodyPr>
          <a:lstStyle>
            <a:lvl1pPr marL="0" indent="0" algn="l" rtl="0" eaLnBrk="1" fontAlgn="base" hangingPunct="1">
              <a:spcBef>
                <a:spcPts val="0"/>
              </a:spcBef>
              <a:spcAft>
                <a:spcPct val="0"/>
              </a:spcAft>
              <a:buFont typeface="Arial" pitchFamily="34" charset="0"/>
              <a:buNone/>
              <a:tabLst>
                <a:tab pos="8697913" algn="r"/>
              </a:tabLst>
              <a:defRPr kumimoji="0" lang="en-US" sz="10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defRPr>
            </a:lvl1pPr>
            <a:lvl2pPr marL="457200" indent="0" algn="l" rtl="0" eaLnBrk="1" fontAlgn="base" hangingPunct="1">
              <a:spcBef>
                <a:spcPct val="20000"/>
              </a:spcBef>
              <a:spcAft>
                <a:spcPct val="0"/>
              </a:spcAft>
              <a:buFont typeface="Arial" pitchFamily="34"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pitchFamily="34"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pitchFamily="34"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cs-CZ" dirty="0"/>
              <a:t>R2. Myslíte si, že na různých místech, která jsou dále uvedena, je v současné době reklamy příliš mnoho, přiměřeně nebo by jí mohlo být více?</a:t>
            </a:r>
          </a:p>
          <a:p>
            <a:r>
              <a:rPr lang="cs-CZ" i="0" dirty="0"/>
              <a:t>Seřazeno v rámci jednotlivých bloků dle „příliš mnoho“</a:t>
            </a:r>
          </a:p>
        </p:txBody>
      </p:sp>
      <p:sp>
        <p:nvSpPr>
          <p:cNvPr id="11" name="Obdélník 12"/>
          <p:cNvSpPr/>
          <p:nvPr/>
        </p:nvSpPr>
        <p:spPr>
          <a:xfrm>
            <a:off x="251520" y="4958586"/>
            <a:ext cx="8568952" cy="4146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9" name="Zástupný symbol pro obsah 8"/>
          <p:cNvGraphicFramePr>
            <a:graphicFrameLocks/>
          </p:cNvGraphicFramePr>
          <p:nvPr>
            <p:extLst>
              <p:ext uri="{D42A27DB-BD31-4B8C-83A1-F6EECF244321}">
                <p14:modId xmlns:p14="http://schemas.microsoft.com/office/powerpoint/2010/main" val="585450833"/>
              </p:ext>
            </p:extLst>
          </p:nvPr>
        </p:nvGraphicFramePr>
        <p:xfrm>
          <a:off x="323528" y="1300263"/>
          <a:ext cx="8748465" cy="54096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7125456"/>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text 9"/>
          <p:cNvSpPr>
            <a:spLocks noGrp="1"/>
          </p:cNvSpPr>
          <p:nvPr>
            <p:ph type="body" idx="1"/>
          </p:nvPr>
        </p:nvSpPr>
        <p:spPr>
          <a:xfrm>
            <a:off x="180000" y="960983"/>
            <a:ext cx="8784000" cy="307777"/>
          </a:xfrm>
        </p:spPr>
        <p:txBody>
          <a:bodyPr/>
          <a:lstStyle/>
          <a:p>
            <a:r>
              <a:rPr lang="cs-CZ" dirty="0"/>
              <a:t>R2. Myslíte si, že na různých místech, která jsou dále uvedena, je v současné době reklamy příliš mnoho, přiměřeně nebo by jí mohlo být více?</a:t>
            </a:r>
          </a:p>
          <a:p>
            <a:r>
              <a:rPr lang="cs-CZ" i="0" dirty="0"/>
              <a:t>% příliš mnoho reklamy, seřazeno dle 2020</a:t>
            </a:r>
          </a:p>
        </p:txBody>
      </p:sp>
      <p:graphicFrame>
        <p:nvGraphicFramePr>
          <p:cNvPr id="17" name="Zástupný symbol pro obsah 15"/>
          <p:cNvGraphicFramePr>
            <a:graphicFrameLocks noGrp="1"/>
          </p:cNvGraphicFramePr>
          <p:nvPr>
            <p:ph sz="half" idx="2"/>
            <p:extLst>
              <p:ext uri="{D42A27DB-BD31-4B8C-83A1-F6EECF244321}">
                <p14:modId xmlns:p14="http://schemas.microsoft.com/office/powerpoint/2010/main" val="4256413797"/>
              </p:ext>
            </p:extLst>
          </p:nvPr>
        </p:nvGraphicFramePr>
        <p:xfrm>
          <a:off x="179388" y="1331913"/>
          <a:ext cx="8785225" cy="5040312"/>
        </p:xfrm>
        <a:graphic>
          <a:graphicData uri="http://schemas.openxmlformats.org/drawingml/2006/chart">
            <c:chart xmlns:c="http://schemas.openxmlformats.org/drawingml/2006/chart" xmlns:r="http://schemas.openxmlformats.org/officeDocument/2006/relationships" r:id="rId3"/>
          </a:graphicData>
        </a:graphic>
      </p:graphicFrame>
      <p:sp>
        <p:nvSpPr>
          <p:cNvPr id="12" name="Nadpis 11"/>
          <p:cNvSpPr>
            <a:spLocks noGrp="1"/>
          </p:cNvSpPr>
          <p:nvPr>
            <p:ph type="title"/>
          </p:nvPr>
        </p:nvSpPr>
        <p:spPr>
          <a:xfrm>
            <a:off x="107504" y="45720"/>
            <a:ext cx="7632496" cy="864000"/>
          </a:xfrm>
        </p:spPr>
        <p:txBody>
          <a:bodyPr/>
          <a:lstStyle/>
          <a:p>
            <a:r>
              <a:rPr lang="cs-CZ" dirty="0">
                <a:latin typeface="+mn-lt"/>
              </a:rPr>
              <a:t>Ukazatel přesycenosti reklamou je stále nejvyšší na komerčních televizích, ale poněkud se snížil.</a:t>
            </a:r>
            <a:endParaRPr lang="cs-CZ" sz="1200" dirty="0">
              <a:latin typeface="+mn-lt"/>
            </a:endParaRPr>
          </a:p>
        </p:txBody>
      </p:sp>
    </p:spTree>
    <p:extLst>
      <p:ext uri="{BB962C8B-B14F-4D97-AF65-F5344CB8AC3E}">
        <p14:creationId xmlns:p14="http://schemas.microsoft.com/office/powerpoint/2010/main" val="669617374"/>
      </p:ext>
    </p:extLst>
  </p:cSld>
  <p:clrMapOvr>
    <a:masterClrMapping/>
  </p:clrMapOvr>
</p:sld>
</file>

<file path=ppt/theme/theme1.xml><?xml version="1.0" encoding="utf-8"?>
<a:theme xmlns:a="http://schemas.openxmlformats.org/drawingml/2006/main" name="závěrečná zpráva 2017_09">
  <a:themeElements>
    <a:clrScheme name="ppm factum">
      <a:dk1>
        <a:srgbClr val="595959"/>
      </a:dk1>
      <a:lt1>
        <a:srgbClr val="FFFFFF"/>
      </a:lt1>
      <a:dk2>
        <a:srgbClr val="333333"/>
      </a:dk2>
      <a:lt2>
        <a:srgbClr val="EAEAEA"/>
      </a:lt2>
      <a:accent1>
        <a:srgbClr val="5BB531"/>
      </a:accent1>
      <a:accent2>
        <a:srgbClr val="FFDC00"/>
      </a:accent2>
      <a:accent3>
        <a:srgbClr val="E9693C"/>
      </a:accent3>
      <a:accent4>
        <a:srgbClr val="B82928"/>
      </a:accent4>
      <a:accent5>
        <a:srgbClr val="623A3D"/>
      </a:accent5>
      <a:accent6>
        <a:srgbClr val="8B4A66"/>
      </a:accent6>
      <a:hlink>
        <a:srgbClr val="0000F3"/>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58000"/>
          </a:schemeClr>
        </a:solidFill>
        <a:ln>
          <a:solidFill>
            <a:schemeClr val="accent4"/>
          </a:solidFill>
        </a:ln>
      </a:spPr>
      <a:bodyPr rtlCol="0" anchor="b"/>
      <a:lstStyle>
        <a:defPPr marL="1081088">
          <a:lnSpc>
            <a:spcPct val="120000"/>
          </a:lnSpc>
          <a:spcBef>
            <a:spcPts val="600"/>
          </a:spcBef>
          <a:buClr>
            <a:srgbClr val="5BB531"/>
          </a:buClr>
          <a:buSzPct val="125000"/>
          <a:defRPr sz="1200" b="1" dirty="0" smtClean="0">
            <a:solidFill>
              <a:schemeClr val="accent4"/>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016_06_06_CSOB_Clientology_Zakaznicka_cesta_nabidka_v01F">
  <a:themeElements>
    <a:clrScheme name="ppm factum">
      <a:dk1>
        <a:srgbClr val="595959"/>
      </a:dk1>
      <a:lt1>
        <a:srgbClr val="FFFFFF"/>
      </a:lt1>
      <a:dk2>
        <a:srgbClr val="333333"/>
      </a:dk2>
      <a:lt2>
        <a:srgbClr val="EAEAEA"/>
      </a:lt2>
      <a:accent1>
        <a:srgbClr val="5BB531"/>
      </a:accent1>
      <a:accent2>
        <a:srgbClr val="FFDC00"/>
      </a:accent2>
      <a:accent3>
        <a:srgbClr val="E9693C"/>
      </a:accent3>
      <a:accent4>
        <a:srgbClr val="B82928"/>
      </a:accent4>
      <a:accent5>
        <a:srgbClr val="623A3D"/>
      </a:accent5>
      <a:accent6>
        <a:srgbClr val="8B4A66"/>
      </a:accent6>
      <a:hlink>
        <a:srgbClr val="0000F3"/>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závěrečná zpráva 2017_09</Template>
  <TotalTime>14337</TotalTime>
  <Words>2599</Words>
  <Application>Microsoft Office PowerPoint</Application>
  <PresentationFormat>Předvádění na obrazovce (4:3)</PresentationFormat>
  <Paragraphs>362</Paragraphs>
  <Slides>33</Slides>
  <Notes>10</Notes>
  <HiddenSlides>0</HiddenSlides>
  <MMClips>0</MMClips>
  <ScaleCrop>false</ScaleCrop>
  <HeadingPairs>
    <vt:vector size="6" baseType="variant">
      <vt:variant>
        <vt:lpstr>Použitá písma</vt:lpstr>
      </vt:variant>
      <vt:variant>
        <vt:i4>6</vt:i4>
      </vt:variant>
      <vt:variant>
        <vt:lpstr>Motiv</vt:lpstr>
      </vt:variant>
      <vt:variant>
        <vt:i4>3</vt:i4>
      </vt:variant>
      <vt:variant>
        <vt:lpstr>Nadpisy snímků</vt:lpstr>
      </vt:variant>
      <vt:variant>
        <vt:i4>33</vt:i4>
      </vt:variant>
    </vt:vector>
  </HeadingPairs>
  <TitlesOfParts>
    <vt:vector size="42" baseType="lpstr">
      <vt:lpstr>Arial</vt:lpstr>
      <vt:lpstr>Arial Narrow</vt:lpstr>
      <vt:lpstr>Calibri</vt:lpstr>
      <vt:lpstr>Calibri Light</vt:lpstr>
      <vt:lpstr>Gill Sans</vt:lpstr>
      <vt:lpstr>Wingdings</vt:lpstr>
      <vt:lpstr>závěrečná zpráva 2017_09</vt:lpstr>
      <vt:lpstr>2016_06_06_CSOB_Clientology_Zakaznicka_cesta_nabidka_v01F</vt:lpstr>
      <vt:lpstr>Motiv Office</vt:lpstr>
      <vt:lpstr>ČEŠI A REKLAMA 2025 </vt:lpstr>
      <vt:lpstr>metodika</vt:lpstr>
      <vt:lpstr>Vliv reklamy na nákupní chování</vt:lpstr>
      <vt:lpstr>Nárůst podílu lidí, kterým reklama alespoň částečně pomáhá při nákupním rozhodování, se zastavil.</vt:lpstr>
      <vt:lpstr>na základě reklamy si v posledních třech měsících něco koupily  bezmála dvě pětiny Čechů. Častěji jsou to mladí lidé. </vt:lpstr>
      <vt:lpstr>ženy a mladí lidé častěji kupovali podle reklamy na sociálních sítích, Střední a starší generace (45+) podle reklamy v TV a v letácích.</vt:lpstr>
      <vt:lpstr>Přesycenost reklamou</vt:lpstr>
      <vt:lpstr>Na Nejvíce sledovaných kanálech (zejména komerční TV) je z pohledu populace reklamy rozhodně nejvíce. Podobně je na tom internet, youtube a facebook.  reklamu v místě prodeje považuje Cca polovina populace za přiměřenou.</vt:lpstr>
      <vt:lpstr>Ukazatel přesycenosti reklamou je stále nejvyšší na komerčních televizích, ale poněkud se snížil.</vt:lpstr>
      <vt:lpstr>vnímání přesycenosti reklamou v místech prodeje v posledním roce vzrostlo</vt:lpstr>
      <vt:lpstr>přesycenost reklamou na sociálních sítích celkově mírně stoupá. </vt:lpstr>
      <vt:lpstr>Shrnutí: POSTOJE K nosičŮM REKLAMY A K ROLI REKLAMY PŘI NÁKUPU</vt:lpstr>
      <vt:lpstr>Postoje ke kontroverzním tématům v Reklamě</vt:lpstr>
      <vt:lpstr>NEJVĚTŠÍ PROBLÉM MAJÍ DLOUHODOBĚ LIDÉ S REKLAMOU NA CIGARETY.  NAOPAK REKLAMY NA VOLNĚ PRODEJNÉ LÉKY JSOU PŘIJÍMÁNY POZITIVNĚji.</vt:lpstr>
      <vt:lpstr>V posledním roce mírně klesl podíl lidí, kteří jsou pro reklamu  na cigarety, ale s omezeními, ve prospěch krajních názorů. </vt:lpstr>
      <vt:lpstr>Tolerance k reklamě na tvrdý alkohol se od loňska snížila.</vt:lpstr>
      <vt:lpstr>Srovnání s loňskem naznačuje mírný pokles tolerance  k reklamám na volně prodejné léky.</vt:lpstr>
      <vt:lpstr>Reklama podle většiny lidí nepatří do dětských pořadů .  Sedmdesát procent by uvítalo ve školách mediální výchovu.</vt:lpstr>
      <vt:lpstr>podíl lidí, podle kterých by měla být reklama v dětských pořadech jednoznačně zakázána, v posledních letech klesá.</vt:lpstr>
      <vt:lpstr>SHRNUTÍ: POSTOJE K REKLAMĚ</vt:lpstr>
      <vt:lpstr>Společenská role reklamy</vt:lpstr>
      <vt:lpstr>Z pohledu více než 80 % čechů reklama manipuluje s lidmi.   Sedmdesát procent pak v reklamě vidí podporu konzumu. </vt:lpstr>
      <vt:lpstr>Vnímání Společenské role reklamy se v posledních letech výrazně nemění, poněkud však oslabuje přesvědčení, že má manipulativní charakter.</vt:lpstr>
      <vt:lpstr>DŮVĚRYHODNOST A ZÁBAVNOST REKLAMY</vt:lpstr>
      <vt:lpstr>Důvěryhodnost reklam je mezi Čechy nízká – zcela jim věří jen 1/4.  Dvě třetiny lidí reklamy nebaví. Známé osobnosti pomáhají důvěryhodnosti reklam z pohledu méně než poloviny lidí.</vt:lpstr>
      <vt:lpstr>Trend vzestupu nedůvěry v reklamní sdělení, ale i důrazu  na posílení důvěryhodnosti známými osobami, se v posledních dvou letech obrací. </vt:lpstr>
      <vt:lpstr>Názory na reklamu v politice</vt:lpstr>
      <vt:lpstr>Podle většiny lidí by POLITICKÁ REKLAMA MĚLA BÝT SLUŠNÁ a neměla by šířit dezinformace, neplní sliby a MĚLA by BÝT KONTROLOVÁNA. čtvrtinu osob politická reklama zajímá, ale jen 16 % TĚMTO reklamám věří.</vt:lpstr>
      <vt:lpstr>Vůči nepodloženým tvrzením , která se hájí svobodou slova, ale  i vůči dezinformacím, je nejméně imunní mladší střední generace (30-44 let) a lidé se základním vzděláním.</vt:lpstr>
      <vt:lpstr>Jaká by měla reklama být</vt:lpstr>
      <vt:lpstr>Reklama by podle čechů měla být hlavně pravdivá, bez využívání násilí, srozumitelná, důvěryhodná, slušná a informativní.  V tomto směru není oproti minulosti žádný posun. </vt:lpstr>
      <vt:lpstr>SHRNUTÍ: POSTOJE K REKLAMĚ A JEJÍ ROLE</vt:lpstr>
      <vt:lpstr>Děkujeme za pozornost</vt:lpstr>
    </vt:vector>
  </TitlesOfParts>
  <Company>ppmfactum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Petra Starovičová</dc:creator>
  <cp:lastModifiedBy>Martina Vojtěchovská (PHD Media)</cp:lastModifiedBy>
  <cp:revision>748</cp:revision>
  <dcterms:created xsi:type="dcterms:W3CDTF">2018-01-22T10:27:55Z</dcterms:created>
  <dcterms:modified xsi:type="dcterms:W3CDTF">2025-03-30T10:37:34Z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44c618-538c-404a-b2f6-f58b5e4f4fae_Enabled">
    <vt:lpwstr>true</vt:lpwstr>
  </property>
  <property fmtid="{D5CDD505-2E9C-101B-9397-08002B2CF9AE}" pid="3" name="MSIP_Label_a844c618-538c-404a-b2f6-f58b5e4f4fae_SetDate">
    <vt:lpwstr>2025-03-30T10:37:33Z</vt:lpwstr>
  </property>
  <property fmtid="{D5CDD505-2E9C-101B-9397-08002B2CF9AE}" pid="4" name="MSIP_Label_a844c618-538c-404a-b2f6-f58b5e4f4fae_Method">
    <vt:lpwstr>Privileged</vt:lpwstr>
  </property>
  <property fmtid="{D5CDD505-2E9C-101B-9397-08002B2CF9AE}" pid="5" name="MSIP_Label_a844c618-538c-404a-b2f6-f58b5e4f4fae_Name">
    <vt:lpwstr>Public</vt:lpwstr>
  </property>
  <property fmtid="{D5CDD505-2E9C-101B-9397-08002B2CF9AE}" pid="6" name="MSIP_Label_a844c618-538c-404a-b2f6-f58b5e4f4fae_SiteId">
    <vt:lpwstr>41eb501a-f671-4ce0-a5bf-b64168c3705f</vt:lpwstr>
  </property>
  <property fmtid="{D5CDD505-2E9C-101B-9397-08002B2CF9AE}" pid="7" name="MSIP_Label_a844c618-538c-404a-b2f6-f58b5e4f4fae_ActionId">
    <vt:lpwstr>045e0370-b8d1-4be8-8c74-6cd9a4fa961a</vt:lpwstr>
  </property>
  <property fmtid="{D5CDD505-2E9C-101B-9397-08002B2CF9AE}" pid="8" name="MSIP_Label_a844c618-538c-404a-b2f6-f58b5e4f4fae_ContentBits">
    <vt:lpwstr>0</vt:lpwstr>
  </property>
  <property fmtid="{D5CDD505-2E9C-101B-9397-08002B2CF9AE}" pid="9" name="MSIP_Label_a844c618-538c-404a-b2f6-f58b5e4f4fae_Tag">
    <vt:lpwstr>10, 0, 1, 1</vt:lpwstr>
  </property>
</Properties>
</file>